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876" r:id="rId3"/>
    <p:sldId id="276" r:id="rId4"/>
    <p:sldId id="269" r:id="rId6"/>
    <p:sldId id="268" r:id="rId7"/>
    <p:sldId id="271" r:id="rId8"/>
    <p:sldId id="270" r:id="rId9"/>
    <p:sldId id="277" r:id="rId10"/>
    <p:sldId id="272" r:id="rId11"/>
    <p:sldId id="280" r:id="rId12"/>
    <p:sldId id="274" r:id="rId13"/>
    <p:sldId id="1144" r:id="rId14"/>
    <p:sldId id="1145" r:id="rId15"/>
    <p:sldId id="1124" r:id="rId16"/>
    <p:sldId id="1125" r:id="rId17"/>
    <p:sldId id="1146" r:id="rId18"/>
    <p:sldId id="1147" r:id="rId19"/>
    <p:sldId id="1148" r:id="rId20"/>
    <p:sldId id="1149" r:id="rId21"/>
    <p:sldId id="1150" r:id="rId22"/>
    <p:sldId id="1151" r:id="rId23"/>
    <p:sldId id="267" r:id="rId24"/>
    <p:sldId id="273" r:id="rId25"/>
    <p:sldId id="266" r:id="rId26"/>
    <p:sldId id="282" r:id="rId27"/>
    <p:sldId id="283" r:id="rId28"/>
    <p:sldId id="286" r:id="rId29"/>
    <p:sldId id="294" r:id="rId30"/>
    <p:sldId id="292" r:id="rId31"/>
    <p:sldId id="296" r:id="rId32"/>
    <p:sldId id="882" r:id="rId33"/>
    <p:sldId id="295" r:id="rId34"/>
    <p:sldId id="299" r:id="rId35"/>
    <p:sldId id="880" r:id="rId36"/>
    <p:sldId id="301" r:id="rId37"/>
    <p:sldId id="300" r:id="rId38"/>
    <p:sldId id="287" r:id="rId39"/>
    <p:sldId id="313" r:id="rId40"/>
    <p:sldId id="314" r:id="rId41"/>
    <p:sldId id="315" r:id="rId42"/>
    <p:sldId id="302" r:id="rId43"/>
    <p:sldId id="303" r:id="rId44"/>
    <p:sldId id="304" r:id="rId45"/>
    <p:sldId id="309" r:id="rId46"/>
    <p:sldId id="310" r:id="rId47"/>
    <p:sldId id="306" r:id="rId48"/>
    <p:sldId id="311" r:id="rId49"/>
    <p:sldId id="307" r:id="rId50"/>
    <p:sldId id="308" r:id="rId51"/>
    <p:sldId id="312" r:id="rId52"/>
    <p:sldId id="316" r:id="rId53"/>
    <p:sldId id="322" r:id="rId54"/>
    <p:sldId id="323" r:id="rId55"/>
    <p:sldId id="317" r:id="rId56"/>
    <p:sldId id="320" r:id="rId57"/>
    <p:sldId id="327" r:id="rId58"/>
    <p:sldId id="1194" r:id="rId59"/>
    <p:sldId id="1195" r:id="rId60"/>
    <p:sldId id="1196" r:id="rId61"/>
    <p:sldId id="1197" r:id="rId62"/>
  </p:sldIdLst>
  <p:sldSz cx="12192000" cy="6858000"/>
  <p:notesSz cx="6858000" cy="9144000"/>
  <p:custDataLst>
    <p:tags r:id="rId6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63C1"/>
    <a:srgbClr val="0000FF"/>
    <a:srgbClr val="FF0000"/>
    <a:srgbClr val="15449F"/>
    <a:srgbClr val="153B95"/>
    <a:srgbClr val="5B76B5"/>
    <a:srgbClr val="478CD1"/>
    <a:srgbClr val="6780BB"/>
    <a:srgbClr val="A5B3D6"/>
    <a:srgbClr val="99A9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401" autoAdjust="0"/>
  </p:normalViewPr>
  <p:slideViewPr>
    <p:cSldViewPr snapToGrid="0" showGuides="1">
      <p:cViewPr varScale="1">
        <p:scale>
          <a:sx n="96" d="100"/>
          <a:sy n="96" d="100"/>
        </p:scale>
        <p:origin x="1116"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6" Type="http://schemas.openxmlformats.org/officeDocument/2006/relationships/tags" Target="tags/tag1.xml"/><Relationship Id="rId65" Type="http://schemas.openxmlformats.org/officeDocument/2006/relationships/tableStyles" Target="tableStyles.xml"/><Relationship Id="rId64" Type="http://schemas.openxmlformats.org/officeDocument/2006/relationships/viewProps" Target="viewProps.xml"/><Relationship Id="rId63" Type="http://schemas.openxmlformats.org/officeDocument/2006/relationships/presProps" Target="presProps.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8.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9A38D7-A794-4E72-8B21-71E3E456DC7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448C87-023D-4E49-B603-34FECE4E8D7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defRPr/>
            </a:pPr>
            <a:r>
              <a:rPr lang="zh-CN" altLang="en-US" dirty="0"/>
              <a:t>我们把这个建筑领域的概念引申到网络安全领域，用来描述一种在内外网络边界上的过滤控制机制，也把它叫做防火墙，英文就是</a:t>
            </a:r>
            <a:r>
              <a:rPr lang="en-US" altLang="zh-CN" dirty="0"/>
              <a:t>Firewall</a:t>
            </a:r>
            <a:r>
              <a:rPr lang="zh-CN" altLang="en-US" dirty="0"/>
              <a:t>。</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defRPr/>
            </a:pPr>
            <a:r>
              <a:rPr lang="zh-CN" altLang="en-US" dirty="0"/>
              <a:t>在这里，我们认为内部网络是安全和可信赖的，而外部网络，通常也就是</a:t>
            </a:r>
            <a:r>
              <a:rPr lang="en-US" altLang="zh-CN" dirty="0"/>
              <a:t>Internet</a:t>
            </a:r>
            <a:r>
              <a:rPr lang="zh-CN" altLang="en-US" dirty="0"/>
              <a:t>，其安全性则是未知的，认为其不可信赖，是我们要防范的。</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defRPr/>
            </a:pPr>
            <a:r>
              <a:rPr lang="en-US" altLang="zh-CN" dirty="0"/>
              <a:t>【</a:t>
            </a:r>
            <a:r>
              <a:rPr lang="zh-CN" altLang="en-US" dirty="0"/>
              <a:t>动画</a:t>
            </a:r>
            <a:r>
              <a:rPr lang="en-US" altLang="zh-CN" dirty="0"/>
              <a:t>】</a:t>
            </a:r>
            <a:r>
              <a:rPr lang="zh-CN" altLang="en-US" dirty="0"/>
              <a:t>防火墙就部署在内部网络和外部网络之间的唯一通道，根据访问控制规则，检查和控制进出的数据流，对外，限制未授权用户进入内部网络，对内，限制内部用户访问特殊站点或不安全的服务，防止入侵者接近内部网络。</a:t>
            </a:r>
            <a:endParaRPr lang="zh-CN" altLang="en-US" dirty="0"/>
          </a:p>
          <a:p>
            <a:pPr marL="0" marR="0" lvl="1"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DD448C87-023D-4E49-B603-34FECE4E8D7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FCC8981-672F-42C6-ABB6-9D353484B33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如图所示，防火墙的</a:t>
            </a:r>
            <a:r>
              <a:rPr lang="en-GB" altLang="zh-CN" dirty="0"/>
              <a:t>Trust</a:t>
            </a:r>
            <a:r>
              <a:rPr lang="zh-CN" altLang="en-US" dirty="0"/>
              <a:t>区域接口与公司内部网络相连，</a:t>
            </a:r>
            <a:r>
              <a:rPr lang="en-GB" altLang="zh-CN" dirty="0"/>
              <a:t>Untrust </a:t>
            </a:r>
            <a:r>
              <a:rPr lang="zh-CN" altLang="en-US" dirty="0"/>
              <a:t>区域接口与外部网络相连。值得注意的是，</a:t>
            </a:r>
            <a:r>
              <a:rPr lang="en-GB" altLang="zh-CN" dirty="0"/>
              <a:t>Trust</a:t>
            </a:r>
            <a:r>
              <a:rPr lang="zh-CN" altLang="en-US" dirty="0"/>
              <a:t>区域接口和</a:t>
            </a:r>
            <a:r>
              <a:rPr lang="en-GB" altLang="zh-CN" dirty="0"/>
              <a:t>Untrust </a:t>
            </a:r>
            <a:r>
              <a:rPr lang="zh-CN" altLang="en-US" dirty="0"/>
              <a:t>区域接口分别处于两个不同的子网中。</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FFCC8981-672F-42C6-ABB6-9D353484B33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FCC8981-672F-42C6-ABB6-9D353484B33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dirty="0"/>
              <a:t>如图所示，防火墙的</a:t>
            </a:r>
            <a:r>
              <a:rPr lang="en-GB" altLang="zh-CN" dirty="0"/>
              <a:t>Trust </a:t>
            </a:r>
            <a:r>
              <a:rPr lang="zh-CN" altLang="en-US" dirty="0"/>
              <a:t>区域接口与公司内部网络相连，</a:t>
            </a:r>
            <a:r>
              <a:rPr lang="en-GB" altLang="zh-CN" dirty="0"/>
              <a:t>Untrust </a:t>
            </a:r>
            <a:r>
              <a:rPr lang="zh-CN" altLang="en-US" dirty="0"/>
              <a:t>区域接口与外部网络相连，需要注意的是内部网络和外部网络必须处于同一个子网</a:t>
            </a:r>
            <a:endParaRPr lang="zh-CN" altLang="en-US" dirty="0"/>
          </a:p>
        </p:txBody>
      </p:sp>
      <p:sp>
        <p:nvSpPr>
          <p:cNvPr id="4" name="灯片编号占位符 3"/>
          <p:cNvSpPr>
            <a:spLocks noGrp="1"/>
          </p:cNvSpPr>
          <p:nvPr>
            <p:ph type="sldNum" sz="quarter" idx="10"/>
          </p:nvPr>
        </p:nvSpPr>
        <p:spPr/>
        <p:txBody>
          <a:bodyPr/>
          <a:lstStyle/>
          <a:p>
            <a:pPr>
              <a:defRPr/>
            </a:pPr>
            <a:fld id="{FFCC8981-672F-42C6-ABB6-9D353484B33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FCC8981-672F-42C6-ABB6-9D353484B33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sz="1200" b="0" i="0" dirty="0">
                <a:solidFill>
                  <a:srgbClr val="333333"/>
                </a:solidFill>
                <a:effectLst/>
                <a:latin typeface="微软雅黑" panose="020B0503020204020204" pitchFamily="34" charset="-122"/>
                <a:ea typeface="微软雅黑" panose="020B0503020204020204" pitchFamily="34" charset="-122"/>
              </a:rPr>
              <a:t>如图所示，主</a:t>
            </a:r>
            <a:r>
              <a:rPr lang="en-US" altLang="zh-CN" sz="1200" b="0" i="0" dirty="0">
                <a:solidFill>
                  <a:srgbClr val="333333"/>
                </a:solidFill>
                <a:effectLst/>
                <a:latin typeface="微软雅黑" panose="020B0503020204020204" pitchFamily="34" charset="-122"/>
                <a:ea typeface="微软雅黑" panose="020B0503020204020204" pitchFamily="34" charset="-122"/>
              </a:rPr>
              <a:t>/</a:t>
            </a:r>
            <a:r>
              <a:rPr lang="zh-CN" altLang="en-US" sz="1200" b="0" i="0" dirty="0">
                <a:solidFill>
                  <a:srgbClr val="333333"/>
                </a:solidFill>
                <a:effectLst/>
                <a:latin typeface="微软雅黑" panose="020B0503020204020204" pitchFamily="34" charset="-122"/>
                <a:ea typeface="微软雅黑" panose="020B0503020204020204" pitchFamily="34" charset="-122"/>
              </a:rPr>
              <a:t>备 防火墙的</a:t>
            </a:r>
            <a:r>
              <a:rPr lang="en-GB" altLang="zh-CN" sz="1200" b="0" i="0" dirty="0">
                <a:solidFill>
                  <a:srgbClr val="333333"/>
                </a:solidFill>
                <a:effectLst/>
                <a:latin typeface="微软雅黑" panose="020B0503020204020204" pitchFamily="34" charset="-122"/>
                <a:ea typeface="微软雅黑" panose="020B0503020204020204" pitchFamily="34" charset="-122"/>
              </a:rPr>
              <a:t>Trust </a:t>
            </a:r>
            <a:r>
              <a:rPr lang="zh-CN" altLang="en-US" sz="1200" b="0" i="0" dirty="0">
                <a:solidFill>
                  <a:srgbClr val="333333"/>
                </a:solidFill>
                <a:effectLst/>
                <a:latin typeface="微软雅黑" panose="020B0503020204020204" pitchFamily="34" charset="-122"/>
                <a:ea typeface="微软雅黑" panose="020B0503020204020204" pitchFamily="34" charset="-122"/>
              </a:rPr>
              <a:t>区域接口与公司内部网络相连，</a:t>
            </a:r>
            <a:r>
              <a:rPr lang="en-GB" altLang="zh-CN" sz="1200" b="0" i="0" dirty="0">
                <a:solidFill>
                  <a:srgbClr val="333333"/>
                </a:solidFill>
                <a:effectLst/>
                <a:latin typeface="微软雅黑" panose="020B0503020204020204" pitchFamily="34" charset="-122"/>
                <a:ea typeface="微软雅黑" panose="020B0503020204020204" pitchFamily="34" charset="-122"/>
              </a:rPr>
              <a:t>Untrust</a:t>
            </a:r>
            <a:r>
              <a:rPr lang="zh-CN" altLang="en-US" sz="1200" b="0" i="0" dirty="0">
                <a:solidFill>
                  <a:srgbClr val="333333"/>
                </a:solidFill>
                <a:effectLst/>
                <a:latin typeface="微软雅黑" panose="020B0503020204020204" pitchFamily="34" charset="-122"/>
                <a:ea typeface="微软雅黑" panose="020B0503020204020204" pitchFamily="34" charset="-122"/>
              </a:rPr>
              <a:t>区域接口与外部网络相连，主</a:t>
            </a:r>
            <a:r>
              <a:rPr lang="en-US" altLang="zh-CN" sz="1200" b="0" i="0" dirty="0">
                <a:solidFill>
                  <a:srgbClr val="333333"/>
                </a:solidFill>
                <a:effectLst/>
                <a:latin typeface="微软雅黑" panose="020B0503020204020204" pitchFamily="34" charset="-122"/>
                <a:ea typeface="微软雅黑" panose="020B0503020204020204" pitchFamily="34" charset="-122"/>
              </a:rPr>
              <a:t>/</a:t>
            </a:r>
            <a:r>
              <a:rPr lang="zh-CN" altLang="en-US" sz="1200" b="0" i="0" dirty="0">
                <a:solidFill>
                  <a:srgbClr val="333333"/>
                </a:solidFill>
                <a:effectLst/>
                <a:latin typeface="微软雅黑" panose="020B0503020204020204" pitchFamily="34" charset="-122"/>
                <a:ea typeface="微软雅黑" panose="020B0503020204020204" pitchFamily="34" charset="-122"/>
              </a:rPr>
              <a:t>备防火墙之间通过</a:t>
            </a:r>
            <a:r>
              <a:rPr lang="en-GB" altLang="zh-CN" sz="1200" b="0" i="0" dirty="0">
                <a:solidFill>
                  <a:srgbClr val="333333"/>
                </a:solidFill>
                <a:effectLst/>
                <a:latin typeface="微软雅黑" panose="020B0503020204020204" pitchFamily="34" charset="-122"/>
                <a:ea typeface="微软雅黑" panose="020B0503020204020204" pitchFamily="34" charset="-122"/>
              </a:rPr>
              <a:t>HUB </a:t>
            </a:r>
            <a:r>
              <a:rPr lang="zh-CN" altLang="en-US" sz="1200" b="0" i="0" dirty="0">
                <a:solidFill>
                  <a:srgbClr val="333333"/>
                </a:solidFill>
                <a:effectLst/>
                <a:latin typeface="微软雅黑" panose="020B0503020204020204" pitchFamily="34" charset="-122"/>
                <a:ea typeface="微软雅黑" panose="020B0503020204020204" pitchFamily="34" charset="-122"/>
              </a:rPr>
              <a:t>或</a:t>
            </a:r>
            <a:r>
              <a:rPr lang="en-GB" altLang="zh-CN" sz="1200" b="0" i="0" dirty="0">
                <a:solidFill>
                  <a:srgbClr val="333333"/>
                </a:solidFill>
                <a:effectLst/>
                <a:latin typeface="微软雅黑" panose="020B0503020204020204" pitchFamily="34" charset="-122"/>
                <a:ea typeface="微软雅黑" panose="020B0503020204020204" pitchFamily="34" charset="-122"/>
              </a:rPr>
              <a:t>LAN Switch </a:t>
            </a:r>
            <a:r>
              <a:rPr lang="zh-CN" altLang="en-US" sz="1200" b="0" i="0" dirty="0">
                <a:solidFill>
                  <a:srgbClr val="333333"/>
                </a:solidFill>
                <a:effectLst/>
                <a:latin typeface="微软雅黑" panose="020B0503020204020204" pitchFamily="34" charset="-122"/>
                <a:ea typeface="微软雅黑" panose="020B0503020204020204" pitchFamily="34" charset="-122"/>
              </a:rPr>
              <a:t>实现互相连接，并运行</a:t>
            </a:r>
            <a:r>
              <a:rPr lang="en-GB" altLang="zh-CN" sz="1200" b="0" i="0" dirty="0">
                <a:solidFill>
                  <a:srgbClr val="333333"/>
                </a:solidFill>
                <a:effectLst/>
                <a:latin typeface="微软雅黑" panose="020B0503020204020204" pitchFamily="34" charset="-122"/>
                <a:ea typeface="微软雅黑" panose="020B0503020204020204" pitchFamily="34" charset="-122"/>
              </a:rPr>
              <a:t>VRRP </a:t>
            </a:r>
            <a:r>
              <a:rPr lang="zh-CN" altLang="en-US" sz="1200" b="0" i="0" dirty="0">
                <a:solidFill>
                  <a:srgbClr val="333333"/>
                </a:solidFill>
                <a:effectLst/>
                <a:latin typeface="微软雅黑" panose="020B0503020204020204" pitchFamily="34" charset="-122"/>
                <a:ea typeface="微软雅黑" panose="020B0503020204020204" pitchFamily="34" charset="-122"/>
              </a:rPr>
              <a:t>协议进行备份。需要注意的是内部网络和外部网络必须处于同一个子网。</a:t>
            </a:r>
            <a:endParaRPr lang="zh-CN" altLang="en-US" sz="1200" dirty="0"/>
          </a:p>
        </p:txBody>
      </p:sp>
      <p:sp>
        <p:nvSpPr>
          <p:cNvPr id="4" name="灯片编号占位符 3"/>
          <p:cNvSpPr>
            <a:spLocks noGrp="1"/>
          </p:cNvSpPr>
          <p:nvPr>
            <p:ph type="sldNum" sz="quarter" idx="10"/>
          </p:nvPr>
        </p:nvSpPr>
        <p:spPr/>
        <p:txBody>
          <a:bodyPr/>
          <a:lstStyle/>
          <a:p>
            <a:pPr>
              <a:defRPr/>
            </a:pPr>
            <a:fld id="{FFCC8981-672F-42C6-ABB6-9D353484B33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FCC8981-672F-42C6-ABB6-9D353484B33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t>
            </a:r>
            <a:r>
              <a:rPr lang="zh-CN" altLang="en-US"/>
              <a:t>隐藏</a:t>
            </a:r>
            <a:r>
              <a:rPr lang="en-US" altLang="zh-CN"/>
              <a:t>】</a:t>
            </a:r>
            <a:endParaRPr lang="zh-CN" altLang="en-US"/>
          </a:p>
        </p:txBody>
      </p:sp>
      <p:sp>
        <p:nvSpPr>
          <p:cNvPr id="4" name="灯片编号占位符 3"/>
          <p:cNvSpPr>
            <a:spLocks noGrp="1"/>
          </p:cNvSpPr>
          <p:nvPr>
            <p:ph type="sldNum" sz="quarter" idx="10"/>
          </p:nvPr>
        </p:nvSpPr>
        <p:spPr/>
        <p:txBody>
          <a:bodyPr/>
          <a:lstStyle/>
          <a:p>
            <a:fld id="{DD448C87-023D-4E49-B603-34FECE4E8D7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t>
            </a:r>
            <a:r>
              <a:rPr lang="zh-CN" altLang="en-US"/>
              <a:t>隐藏</a:t>
            </a:r>
            <a:r>
              <a:rPr lang="en-US" altLang="zh-CN"/>
              <a:t>】</a:t>
            </a:r>
            <a:endParaRPr lang="zh-CN" altLang="en-US"/>
          </a:p>
        </p:txBody>
      </p:sp>
      <p:sp>
        <p:nvSpPr>
          <p:cNvPr id="4" name="灯片编号占位符 3"/>
          <p:cNvSpPr>
            <a:spLocks noGrp="1"/>
          </p:cNvSpPr>
          <p:nvPr>
            <p:ph type="sldNum" sz="quarter" idx="10"/>
          </p:nvPr>
        </p:nvSpPr>
        <p:spPr/>
        <p:txBody>
          <a:bodyPr/>
          <a:lstStyle/>
          <a:p>
            <a:fld id="{DD448C87-023D-4E49-B603-34FECE4E8D7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t>
            </a:r>
            <a:r>
              <a:rPr lang="zh-CN" altLang="en-US"/>
              <a:t>隐藏</a:t>
            </a:r>
            <a:r>
              <a:rPr lang="en-US" altLang="zh-CN"/>
              <a:t>】</a:t>
            </a:r>
            <a:endParaRPr lang="zh-CN" altLang="en-US"/>
          </a:p>
        </p:txBody>
      </p:sp>
      <p:sp>
        <p:nvSpPr>
          <p:cNvPr id="4" name="灯片编号占位符 3"/>
          <p:cNvSpPr>
            <a:spLocks noGrp="1"/>
          </p:cNvSpPr>
          <p:nvPr>
            <p:ph type="sldNum" sz="quarter" idx="10"/>
          </p:nvPr>
        </p:nvSpPr>
        <p:spPr/>
        <p:txBody>
          <a:bodyPr/>
          <a:lstStyle/>
          <a:p>
            <a:fld id="{DD448C87-023D-4E49-B603-34FECE4E8D7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防火墙作为边界防护技术，需要符合三个基本要求，才能发挥作用：</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第一个是必经之路，就是内部</a:t>
            </a:r>
            <a:r>
              <a:rPr kumimoji="0" lang="zh-CN" altLang="en-US" sz="1200" dirty="0">
                <a:solidFill>
                  <a:schemeClr val="bg1"/>
                </a:solidFill>
                <a:latin typeface="Times New Roman" panose="02020603050405020304" pitchFamily="18" charset="0"/>
                <a:ea typeface="微软雅黑" panose="020B0503020204020204" pitchFamily="34" charset="-122"/>
              </a:rPr>
              <a:t>网络和外部网络之间的所有数据流都必须经过防火墙；</a:t>
            </a:r>
            <a:endParaRPr kumimoji="0" lang="en-US" altLang="zh-CN" sz="1200" dirty="0">
              <a:solidFill>
                <a:schemeClr val="bg1"/>
              </a:solidFill>
              <a:latin typeface="Times New Roman" panose="02020603050405020304" pitchFamily="18" charset="0"/>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defRPr/>
            </a:pPr>
            <a:r>
              <a:rPr kumimoji="0" lang="zh-CN" altLang="en-US" sz="1200" dirty="0">
                <a:solidFill>
                  <a:schemeClr val="bg1"/>
                </a:solidFill>
                <a:latin typeface="Times New Roman" panose="02020603050405020304" pitchFamily="18" charset="0"/>
                <a:ea typeface="微软雅黑" panose="020B0503020204020204" pitchFamily="34" charset="-122"/>
              </a:rPr>
              <a:t>第二个是授权放行，即只有访问控制规则允许的数据流才能通过防火墙；</a:t>
            </a:r>
            <a:endParaRPr kumimoji="0" lang="en-US" altLang="zh-CN" sz="1200" dirty="0">
              <a:solidFill>
                <a:schemeClr val="bg1"/>
              </a:solidFill>
              <a:latin typeface="Times New Roman" panose="02020603050405020304" pitchFamily="18" charset="0"/>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defRPr/>
            </a:pPr>
            <a:r>
              <a:rPr kumimoji="0" lang="zh-CN" altLang="en-US" sz="1200" dirty="0">
                <a:solidFill>
                  <a:schemeClr val="bg1"/>
                </a:solidFill>
                <a:latin typeface="Times New Roman" panose="02020603050405020304" pitchFamily="18" charset="0"/>
                <a:ea typeface="微软雅黑" panose="020B0503020204020204" pitchFamily="34" charset="-122"/>
              </a:rPr>
              <a:t>第三个是入侵免疫，即防火墙自身要足够安全，能防止攻击入侵。</a:t>
            </a:r>
            <a:endParaRPr lang="zh-CN" altLang="en-US" dirty="0"/>
          </a:p>
        </p:txBody>
      </p:sp>
      <p:sp>
        <p:nvSpPr>
          <p:cNvPr id="4" name="灯片编号占位符 3"/>
          <p:cNvSpPr>
            <a:spLocks noGrp="1"/>
          </p:cNvSpPr>
          <p:nvPr>
            <p:ph type="sldNum" sz="quarter" idx="10"/>
          </p:nvPr>
        </p:nvSpPr>
        <p:spPr/>
        <p:txBody>
          <a:bodyPr/>
          <a:lstStyle/>
          <a:p>
            <a:fld id="{DD448C87-023D-4E49-B603-34FECE4E8D7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包过滤，英文叫做</a:t>
            </a:r>
            <a:r>
              <a:rPr lang="en-US" altLang="zh-CN" dirty="0"/>
              <a:t>Packet Filtering</a:t>
            </a:r>
            <a:r>
              <a:rPr lang="zh-CN" altLang="en-US" dirty="0"/>
              <a:t>。</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顾名思义，它就是以数据包</a:t>
            </a:r>
            <a:r>
              <a:rPr lang="en-US" altLang="zh-CN" dirty="0"/>
              <a:t>Packet</a:t>
            </a:r>
            <a:r>
              <a:rPr lang="zh-CN" altLang="en-US" dirty="0"/>
              <a:t>为处理对象的。</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防火墙的核心任务是对通过它的网络数据流检查控制，而在现在因特网使用的</a:t>
            </a:r>
            <a:r>
              <a:rPr lang="en-US" altLang="zh-CN" dirty="0"/>
              <a:t>TCP/IP</a:t>
            </a:r>
            <a:r>
              <a:rPr lang="zh-CN" altLang="en-US" dirty="0"/>
              <a:t>协议体系中，数据流表现为一系列的数据包，数据包就是数据流的载体，因此，可以通过检查和控制数据包，也就是过滤数据包，来实现防火墙的访问控制功能。</a:t>
            </a:r>
            <a:endParaRPr lang="en-US" altLang="zh-CN" dirty="0"/>
          </a:p>
        </p:txBody>
      </p:sp>
      <p:sp>
        <p:nvSpPr>
          <p:cNvPr id="4" name="灯片编号占位符 3"/>
          <p:cNvSpPr>
            <a:spLocks noGrp="1"/>
          </p:cNvSpPr>
          <p:nvPr>
            <p:ph type="sldNum" sz="quarter" idx="10"/>
          </p:nvPr>
        </p:nvSpPr>
        <p:spPr/>
        <p:txBody>
          <a:bodyPr/>
          <a:lstStyle/>
          <a:p>
            <a:fld id="{DD448C87-023D-4E49-B603-34FECE4E8D7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包过滤工作在</a:t>
            </a:r>
            <a:r>
              <a:rPr lang="en-US" altLang="zh-CN" dirty="0"/>
              <a:t>TCP/IP</a:t>
            </a:r>
            <a:r>
              <a:rPr lang="zh-CN" altLang="en-US" dirty="0"/>
              <a:t>协议栈的网络层，它对防火墙的一个网络接口</a:t>
            </a:r>
            <a:r>
              <a:rPr lang="en-US" altLang="zh-CN" dirty="0"/>
              <a:t>【</a:t>
            </a:r>
            <a:r>
              <a:rPr lang="zh-CN" altLang="en-US" dirty="0"/>
              <a:t>指图左</a:t>
            </a:r>
            <a:r>
              <a:rPr lang="en-US" altLang="zh-CN" dirty="0"/>
              <a:t>】</a:t>
            </a:r>
            <a:r>
              <a:rPr lang="zh-CN" altLang="en-US" dirty="0"/>
              <a:t>上收到的每一个</a:t>
            </a:r>
            <a:r>
              <a:rPr lang="en-US" altLang="zh-CN" dirty="0"/>
              <a:t>IP</a:t>
            </a:r>
            <a:r>
              <a:rPr lang="zh-CN" altLang="en-US" dirty="0"/>
              <a:t>数据包进行过滤，逐条匹配规则，符合某条规则，则按规则的要求做出丢弃或是转发到另一个网络接口</a:t>
            </a:r>
            <a:r>
              <a:rPr lang="en-US" altLang="zh-CN" dirty="0"/>
              <a:t>【</a:t>
            </a:r>
            <a:r>
              <a:rPr lang="zh-CN" altLang="en-US" dirty="0"/>
              <a:t>指图右</a:t>
            </a:r>
            <a:r>
              <a:rPr lang="en-US" altLang="zh-CN" dirty="0"/>
              <a:t>】</a:t>
            </a:r>
            <a:r>
              <a:rPr lang="zh-CN" altLang="en-US" dirty="0"/>
              <a:t>的处理，如果所有规则都不符合，就按默认策略处理。</a:t>
            </a:r>
            <a:endParaRPr lang="en-US" altLang="zh-CN" dirty="0"/>
          </a:p>
          <a:p>
            <a:r>
              <a:rPr lang="zh-CN" altLang="en-US" dirty="0"/>
              <a:t>这其实跟路由器的工作非常相像，实际上，一般包过滤防火墙也就是在路由器上实现，这对用户来说无需再额外购买专用设备，能够节省投资。</a:t>
            </a:r>
            <a:endParaRPr lang="zh-CN" altLang="en-US" dirty="0"/>
          </a:p>
        </p:txBody>
      </p:sp>
      <p:sp>
        <p:nvSpPr>
          <p:cNvPr id="4" name="灯片编号占位符 3"/>
          <p:cNvSpPr>
            <a:spLocks noGrp="1"/>
          </p:cNvSpPr>
          <p:nvPr>
            <p:ph type="sldNum" sz="quarter" idx="10"/>
          </p:nvPr>
        </p:nvSpPr>
        <p:spPr/>
        <p:txBody>
          <a:bodyPr/>
          <a:lstStyle/>
          <a:p>
            <a:fld id="{DD448C87-023D-4E49-B603-34FECE4E8D7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包过滤对数据包过滤的依据是什么呢？那就是管理员配置的访问控制规则，如果是在路由器上实现的包过滤防火墙，这个规则也叫做</a:t>
            </a:r>
            <a:r>
              <a:rPr lang="en-US" altLang="zh-CN" dirty="0"/>
              <a:t>ACL</a:t>
            </a:r>
            <a:r>
              <a:rPr lang="zh-CN" altLang="en-US" dirty="0"/>
              <a:t>，访问控制列表。</a:t>
            </a:r>
            <a:endParaRPr lang="en-US" altLang="zh-CN" dirty="0"/>
          </a:p>
          <a:p>
            <a:r>
              <a:rPr lang="zh-CN" altLang="en-US" dirty="0"/>
              <a:t>访问规则主要由</a:t>
            </a:r>
            <a:r>
              <a:rPr lang="en-US" altLang="zh-CN" dirty="0"/>
              <a:t>2</a:t>
            </a:r>
            <a:r>
              <a:rPr lang="zh-CN" altLang="en-US" dirty="0"/>
              <a:t>部分组成，一部分是用来跟数据包的首部信息匹配的条件，另一部分就是匹配上的动作。</a:t>
            </a:r>
            <a:endParaRPr lang="en-US" altLang="zh-CN" dirty="0"/>
          </a:p>
          <a:p>
            <a:r>
              <a:rPr lang="zh-CN" altLang="en-US" dirty="0"/>
              <a:t>包过滤防火墙的所有规则构成一个顺序列表，收到数据包检查时，依次顺序将数据包首部信息与规则条件逐条对比，第一条符合条件的规则就认为匹配命中，就按其动作执行。</a:t>
            </a:r>
            <a:endParaRPr lang="en-US" altLang="zh-CN" dirty="0"/>
          </a:p>
          <a:p>
            <a:r>
              <a:rPr lang="zh-CN" altLang="en-US" dirty="0"/>
              <a:t>对每一个数据包，都要单独执行这样的完整检查。</a:t>
            </a:r>
            <a:endParaRPr lang="zh-CN" altLang="en-US" dirty="0"/>
          </a:p>
        </p:txBody>
      </p:sp>
      <p:sp>
        <p:nvSpPr>
          <p:cNvPr id="4" name="灯片编号占位符 3"/>
          <p:cNvSpPr>
            <a:spLocks noGrp="1"/>
          </p:cNvSpPr>
          <p:nvPr>
            <p:ph type="sldNum" sz="quarter" idx="10"/>
          </p:nvPr>
        </p:nvSpPr>
        <p:spPr/>
        <p:txBody>
          <a:bodyPr/>
          <a:lstStyle/>
          <a:p>
            <a:fld id="{DD448C87-023D-4E49-B603-34FECE4E8D7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包过滤对数据包进行规则匹配的时候呢，并不检查数据内容，主要是检查首部中的一些信息，</a:t>
            </a:r>
            <a:endParaRPr lang="en-US" altLang="zh-CN" dirty="0"/>
          </a:p>
          <a:p>
            <a:r>
              <a:rPr lang="zh-CN" altLang="en-US" dirty="0"/>
              <a:t>这些信息能够表征不同的数据流，</a:t>
            </a:r>
            <a:r>
              <a:rPr lang="en-US" altLang="zh-CN" dirty="0"/>
              <a:t>【</a:t>
            </a:r>
            <a:r>
              <a:rPr lang="zh-CN" altLang="en-US" dirty="0"/>
              <a:t>动画</a:t>
            </a:r>
            <a:r>
              <a:rPr lang="en-US" altLang="zh-CN" dirty="0"/>
              <a:t>】</a:t>
            </a:r>
            <a:r>
              <a:rPr lang="zh-CN" altLang="en-US" dirty="0"/>
              <a:t>包括</a:t>
            </a:r>
            <a:r>
              <a:rPr lang="en-US" altLang="zh-CN" dirty="0"/>
              <a:t>IP</a:t>
            </a:r>
            <a:r>
              <a:rPr lang="zh-CN" altLang="en-US" dirty="0"/>
              <a:t>首部的源</a:t>
            </a:r>
            <a:r>
              <a:rPr lang="en-US" altLang="zh-CN" dirty="0"/>
              <a:t>IP</a:t>
            </a:r>
            <a:r>
              <a:rPr lang="zh-CN" altLang="en-US" dirty="0"/>
              <a:t>地址、目的</a:t>
            </a:r>
            <a:r>
              <a:rPr lang="en-US" altLang="zh-CN" dirty="0"/>
              <a:t>IP</a:t>
            </a:r>
            <a:r>
              <a:rPr lang="zh-CN" altLang="en-US" dirty="0"/>
              <a:t>地址、传输层协议，</a:t>
            </a:r>
            <a:endParaRPr lang="en-US" altLang="zh-CN" dirty="0"/>
          </a:p>
          <a:p>
            <a:r>
              <a:rPr lang="zh-CN" altLang="en-US" dirty="0"/>
              <a:t>虽然包过滤工作在网络层，</a:t>
            </a:r>
            <a:r>
              <a:rPr lang="en-US" altLang="zh-CN" dirty="0"/>
              <a:t>【</a:t>
            </a:r>
            <a:r>
              <a:rPr lang="zh-CN" altLang="en-US" dirty="0"/>
              <a:t>动画</a:t>
            </a:r>
            <a:r>
              <a:rPr lang="en-US" altLang="zh-CN" dirty="0"/>
              <a:t>】</a:t>
            </a:r>
            <a:r>
              <a:rPr lang="zh-CN" altLang="en-US" dirty="0"/>
              <a:t>但它也对传输层的</a:t>
            </a:r>
            <a:r>
              <a:rPr lang="en-US" altLang="zh-CN" dirty="0"/>
              <a:t>TCP</a:t>
            </a:r>
            <a:r>
              <a:rPr lang="zh-CN" altLang="en-US" dirty="0"/>
              <a:t>和</a:t>
            </a:r>
            <a:r>
              <a:rPr lang="en-US" altLang="zh-CN" dirty="0"/>
              <a:t>UDP</a:t>
            </a:r>
            <a:r>
              <a:rPr lang="zh-CN" altLang="en-US" dirty="0"/>
              <a:t>源端口、目的端口进行检查，甚至包括</a:t>
            </a:r>
            <a:r>
              <a:rPr lang="en-US" altLang="zh-CN" dirty="0"/>
              <a:t>TCP</a:t>
            </a:r>
            <a:r>
              <a:rPr lang="zh-CN" altLang="en-US" dirty="0"/>
              <a:t>首部的标志位，例如</a:t>
            </a:r>
            <a:r>
              <a:rPr lang="en-US" altLang="zh-CN" dirty="0"/>
              <a:t>ACK</a:t>
            </a:r>
            <a:r>
              <a:rPr lang="zh-CN" altLang="en-US" dirty="0"/>
              <a:t>标志。</a:t>
            </a:r>
            <a:endParaRPr lang="en-US" altLang="zh-CN" dirty="0"/>
          </a:p>
          <a:p>
            <a:r>
              <a:rPr lang="zh-CN" altLang="en-US" dirty="0"/>
              <a:t>需要注意的是，我们知道</a:t>
            </a:r>
            <a:r>
              <a:rPr lang="en-US" altLang="zh-CN" dirty="0"/>
              <a:t>IP</a:t>
            </a:r>
            <a:r>
              <a:rPr lang="zh-CN" altLang="en-US" dirty="0"/>
              <a:t>是有可能分片的，分片是独立传输的，但除了第一个分片外，后续的分片中是没有传输层信息的，这样包过滤就无法进行规则匹配了，所以分片在防火墙上需要先重组再检查，转发时再重新分片。</a:t>
            </a:r>
            <a:endParaRPr lang="zh-CN" altLang="en-US" dirty="0"/>
          </a:p>
        </p:txBody>
      </p:sp>
      <p:sp>
        <p:nvSpPr>
          <p:cNvPr id="4" name="灯片编号占位符 3"/>
          <p:cNvSpPr>
            <a:spLocks noGrp="1"/>
          </p:cNvSpPr>
          <p:nvPr>
            <p:ph type="sldNum" sz="quarter" idx="10"/>
          </p:nvPr>
        </p:nvSpPr>
        <p:spPr/>
        <p:txBody>
          <a:bodyPr/>
          <a:lstStyle/>
          <a:p>
            <a:fld id="{DD448C87-023D-4E49-B603-34FECE4E8D7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刚才说的这些检查对象，前几个都比较好理解，其实就是五元组，我们知道五元组在因特网上是可以唯一标识一个会话数据流的。</a:t>
            </a:r>
            <a:endParaRPr lang="en-US" altLang="zh-CN" dirty="0"/>
          </a:p>
          <a:p>
            <a:r>
              <a:rPr lang="zh-CN" altLang="en-US" dirty="0"/>
              <a:t>那很多路由器的</a:t>
            </a:r>
            <a:r>
              <a:rPr lang="en-US" altLang="zh-CN" dirty="0"/>
              <a:t>ACL</a:t>
            </a:r>
            <a:r>
              <a:rPr lang="zh-CN" altLang="en-US" dirty="0"/>
              <a:t>中都还有</a:t>
            </a:r>
            <a:r>
              <a:rPr lang="en-US" altLang="zh-CN" dirty="0"/>
              <a:t>TCP</a:t>
            </a:r>
            <a:r>
              <a:rPr lang="zh-CN" altLang="en-US" dirty="0"/>
              <a:t>的</a:t>
            </a:r>
            <a:r>
              <a:rPr lang="en-US" altLang="zh-CN" dirty="0"/>
              <a:t>ACK</a:t>
            </a:r>
            <a:r>
              <a:rPr lang="zh-CN" altLang="en-US" dirty="0"/>
              <a:t>这个参数，它有什么作用呢？</a:t>
            </a:r>
            <a:endParaRPr lang="en-US" altLang="zh-CN" dirty="0"/>
          </a:p>
          <a:p>
            <a:r>
              <a:rPr lang="zh-CN" altLang="en-US" dirty="0"/>
              <a:t>我们知道</a:t>
            </a:r>
            <a:r>
              <a:rPr lang="en-US" altLang="zh-CN" dirty="0"/>
              <a:t>TCP</a:t>
            </a:r>
            <a:r>
              <a:rPr lang="zh-CN" altLang="en-US" dirty="0"/>
              <a:t>会话是面向连接的，要通过三次握手建立连接，发起连接是有方向的，由客户端向服务器发出第一个连接建立请求消息，这个消息的特点是</a:t>
            </a:r>
            <a:r>
              <a:rPr lang="en-US" altLang="zh-CN" dirty="0"/>
              <a:t>SYN</a:t>
            </a:r>
            <a:r>
              <a:rPr lang="zh-CN" altLang="en-US" dirty="0"/>
              <a:t>标志为</a:t>
            </a:r>
            <a:r>
              <a:rPr lang="en-US" altLang="zh-CN" dirty="0"/>
              <a:t>1</a:t>
            </a:r>
            <a:r>
              <a:rPr lang="zh-CN" altLang="en-US" dirty="0"/>
              <a:t>、</a:t>
            </a:r>
            <a:r>
              <a:rPr lang="en-US" altLang="zh-CN" dirty="0"/>
              <a:t>ACK</a:t>
            </a:r>
            <a:r>
              <a:rPr lang="zh-CN" altLang="en-US" dirty="0"/>
              <a:t>标志为</a:t>
            </a:r>
            <a:r>
              <a:rPr lang="en-US" altLang="zh-CN" dirty="0"/>
              <a:t>0</a:t>
            </a:r>
            <a:r>
              <a:rPr lang="zh-CN" altLang="en-US" dirty="0"/>
              <a:t>，之后整个</a:t>
            </a:r>
            <a:r>
              <a:rPr lang="en-US" altLang="zh-CN" dirty="0"/>
              <a:t>TCP</a:t>
            </a:r>
            <a:r>
              <a:rPr lang="zh-CN" altLang="en-US" dirty="0"/>
              <a:t>会话的所有消息</a:t>
            </a:r>
            <a:r>
              <a:rPr lang="en-US" altLang="zh-CN" dirty="0"/>
              <a:t>ACK</a:t>
            </a:r>
            <a:r>
              <a:rPr lang="zh-CN" altLang="en-US" dirty="0"/>
              <a:t>标志都是为</a:t>
            </a:r>
            <a:r>
              <a:rPr lang="en-US" altLang="zh-CN" dirty="0"/>
              <a:t>1</a:t>
            </a:r>
            <a:r>
              <a:rPr lang="zh-CN" altLang="en-US" dirty="0"/>
              <a:t>的。</a:t>
            </a:r>
            <a:endParaRPr lang="en-US" altLang="zh-CN" dirty="0"/>
          </a:p>
          <a:p>
            <a:r>
              <a:rPr lang="en-US" altLang="zh-CN" dirty="0"/>
              <a:t>【</a:t>
            </a:r>
            <a:r>
              <a:rPr lang="zh-CN" altLang="en-US" dirty="0"/>
              <a:t>指图</a:t>
            </a:r>
            <a:r>
              <a:rPr lang="en-US" altLang="zh-CN" dirty="0"/>
              <a:t>】</a:t>
            </a:r>
            <a:r>
              <a:rPr lang="zh-CN" altLang="en-US" dirty="0"/>
              <a:t>所以这个</a:t>
            </a:r>
            <a:r>
              <a:rPr lang="en-US" altLang="zh-CN" dirty="0"/>
              <a:t>ACK</a:t>
            </a:r>
            <a:r>
              <a:rPr lang="zh-CN" altLang="en-US" dirty="0"/>
              <a:t>就可以起到控制</a:t>
            </a:r>
            <a:r>
              <a:rPr lang="en-US" altLang="zh-CN" dirty="0"/>
              <a:t>TCP</a:t>
            </a:r>
            <a:r>
              <a:rPr lang="zh-CN" altLang="en-US" dirty="0"/>
              <a:t>连接方向的作用，禁止一个方向上（比如外网到内网）的</a:t>
            </a:r>
            <a:r>
              <a:rPr lang="en-US" altLang="zh-CN" dirty="0"/>
              <a:t>ACK</a:t>
            </a:r>
            <a:r>
              <a:rPr lang="zh-CN" altLang="en-US" dirty="0"/>
              <a:t>标志为</a:t>
            </a:r>
            <a:r>
              <a:rPr lang="en-US" altLang="zh-CN" dirty="0"/>
              <a:t>0</a:t>
            </a:r>
            <a:r>
              <a:rPr lang="zh-CN" altLang="en-US" dirty="0"/>
              <a:t>的消息，就可以阻止这个方向客户端连接服务器。</a:t>
            </a:r>
            <a:endParaRPr lang="zh-CN" altLang="en-US" dirty="0"/>
          </a:p>
        </p:txBody>
      </p:sp>
      <p:sp>
        <p:nvSpPr>
          <p:cNvPr id="4" name="灯片编号占位符 3"/>
          <p:cNvSpPr>
            <a:spLocks noGrp="1"/>
          </p:cNvSpPr>
          <p:nvPr>
            <p:ph type="sldNum" sz="quarter" idx="10"/>
          </p:nvPr>
        </p:nvSpPr>
        <p:spPr/>
        <p:txBody>
          <a:bodyPr/>
          <a:lstStyle/>
          <a:p>
            <a:fld id="{DD448C87-023D-4E49-B603-34FECE4E8D7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了解了这些参数的作用，我们就可以按照以下思路来设置访问规则。</a:t>
            </a:r>
            <a:endParaRPr lang="en-US" altLang="zh-CN" dirty="0"/>
          </a:p>
          <a:p>
            <a:r>
              <a:rPr lang="zh-CN" altLang="en-US" dirty="0"/>
              <a:t>我们如果要防地址欺骗、对外部地址取消信任，就可以按</a:t>
            </a:r>
            <a:r>
              <a:rPr lang="en-US" altLang="zh-CN" dirty="0"/>
              <a:t>IP</a:t>
            </a:r>
            <a:r>
              <a:rPr lang="zh-CN" altLang="en-US" dirty="0"/>
              <a:t>地址进行过滤；</a:t>
            </a:r>
            <a:endParaRPr lang="en-US" altLang="zh-CN" dirty="0"/>
          </a:p>
          <a:p>
            <a:r>
              <a:rPr lang="zh-CN" altLang="en-US" dirty="0"/>
              <a:t>如果要对外部端口取消信任，则可以按服务过滤协议和端口；</a:t>
            </a:r>
            <a:endParaRPr lang="en-US" altLang="zh-CN" dirty="0"/>
          </a:p>
          <a:p>
            <a:r>
              <a:rPr lang="zh-CN" altLang="en-US" dirty="0"/>
              <a:t>如果要控制连接方向，就要用到刚才说的</a:t>
            </a:r>
            <a:r>
              <a:rPr lang="en-US" altLang="zh-CN" dirty="0"/>
              <a:t>ACK</a:t>
            </a:r>
            <a:r>
              <a:rPr lang="zh-CN" altLang="en-US" dirty="0"/>
              <a:t>位。</a:t>
            </a:r>
            <a:endParaRPr lang="en-US" altLang="zh-CN" dirty="0"/>
          </a:p>
          <a:p>
            <a:r>
              <a:rPr lang="zh-CN" altLang="en-US" dirty="0"/>
              <a:t>另外包过滤防火墙一般还扩展了一些匹配条件，比如访问的时间、终端认证的用户等。</a:t>
            </a:r>
            <a:endParaRPr lang="en-US" altLang="zh-CN" dirty="0"/>
          </a:p>
          <a:p>
            <a:r>
              <a:rPr lang="zh-CN" altLang="en-US" dirty="0"/>
              <a:t>一般来说，包过滤规则还可以设定对数据包做日志记录，通过日志可以了解过滤规则阻止了哪些访问、究竟哪些人试图违反规则。</a:t>
            </a:r>
            <a:endParaRPr lang="zh-CN" altLang="en-US" dirty="0"/>
          </a:p>
        </p:txBody>
      </p:sp>
      <p:sp>
        <p:nvSpPr>
          <p:cNvPr id="4" name="灯片编号占位符 3"/>
          <p:cNvSpPr>
            <a:spLocks noGrp="1"/>
          </p:cNvSpPr>
          <p:nvPr>
            <p:ph type="sldNum" sz="quarter" idx="10"/>
          </p:nvPr>
        </p:nvSpPr>
        <p:spPr/>
        <p:txBody>
          <a:bodyPr/>
          <a:lstStyle/>
          <a:p>
            <a:fld id="{DD448C87-023D-4E49-B603-34FECE4E8D7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448C87-023D-4E49-B603-34FECE4E8D7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现在我们来看一个包过滤配置的实例。这个例子里，防火墙的三个网络接口分别连接到内部网络</a:t>
            </a:r>
            <a:r>
              <a:rPr lang="en-US" altLang="zh-CN" dirty="0"/>
              <a:t>【</a:t>
            </a:r>
            <a:r>
              <a:rPr lang="zh-CN" altLang="en-US" dirty="0"/>
              <a:t>指图左下</a:t>
            </a:r>
            <a:r>
              <a:rPr lang="en-US" altLang="zh-CN" dirty="0"/>
              <a:t>】192.168.1.0</a:t>
            </a:r>
            <a:r>
              <a:rPr lang="zh-CN" altLang="en-US" dirty="0"/>
              <a:t>、服务器区网络</a:t>
            </a:r>
            <a:r>
              <a:rPr lang="en-US" altLang="zh-CN" dirty="0"/>
              <a:t>【</a:t>
            </a:r>
            <a:r>
              <a:rPr lang="zh-CN" altLang="en-US" dirty="0"/>
              <a:t>指图上</a:t>
            </a:r>
            <a:r>
              <a:rPr lang="en-US" altLang="zh-CN" dirty="0"/>
              <a:t>】192.168.3.0</a:t>
            </a:r>
            <a:r>
              <a:rPr lang="zh-CN" altLang="en-US" dirty="0"/>
              <a:t>和因特网</a:t>
            </a:r>
            <a:r>
              <a:rPr lang="en-US" altLang="zh-CN" dirty="0"/>
              <a:t>【</a:t>
            </a:r>
            <a:r>
              <a:rPr lang="zh-CN" altLang="en-US" dirty="0"/>
              <a:t>指图右下</a:t>
            </a:r>
            <a:r>
              <a:rPr lang="en-US" altLang="zh-CN" dirty="0"/>
              <a:t>】</a:t>
            </a:r>
            <a:r>
              <a:rPr lang="zh-CN" altLang="en-US" dirty="0"/>
              <a:t>。服务器区的</a:t>
            </a:r>
            <a:r>
              <a:rPr lang="en-US" altLang="zh-CN" dirty="0"/>
              <a:t>3.2</a:t>
            </a:r>
            <a:r>
              <a:rPr lang="zh-CN" altLang="en-US" dirty="0"/>
              <a:t>、</a:t>
            </a:r>
            <a:r>
              <a:rPr lang="en-US" altLang="zh-CN" dirty="0"/>
              <a:t>3.3</a:t>
            </a:r>
            <a:r>
              <a:rPr lang="zh-CN" altLang="en-US" dirty="0"/>
              <a:t>、</a:t>
            </a:r>
            <a:r>
              <a:rPr lang="en-US" altLang="zh-CN" dirty="0"/>
              <a:t>3.4</a:t>
            </a:r>
            <a:r>
              <a:rPr lang="zh-CN" altLang="en-US" dirty="0"/>
              <a:t>、</a:t>
            </a:r>
            <a:r>
              <a:rPr lang="en-US" altLang="zh-CN" dirty="0"/>
              <a:t>3.5</a:t>
            </a:r>
            <a:r>
              <a:rPr lang="zh-CN" altLang="en-US" dirty="0"/>
              <a:t>分别是数据库服务器、邮件服务器、</a:t>
            </a:r>
            <a:r>
              <a:rPr lang="en-US" altLang="zh-CN" dirty="0"/>
              <a:t>WEB</a:t>
            </a:r>
            <a:r>
              <a:rPr lang="zh-CN" altLang="en-US" dirty="0"/>
              <a:t>服务器和</a:t>
            </a:r>
            <a:r>
              <a:rPr lang="en-US" altLang="zh-CN" dirty="0"/>
              <a:t>FTP</a:t>
            </a:r>
            <a:r>
              <a:rPr lang="zh-CN" altLang="en-US" dirty="0"/>
              <a:t>服务器。</a:t>
            </a:r>
            <a:endParaRPr lang="zh-CN" altLang="en-US" dirty="0"/>
          </a:p>
        </p:txBody>
      </p:sp>
      <p:sp>
        <p:nvSpPr>
          <p:cNvPr id="4" name="灯片编号占位符 3"/>
          <p:cNvSpPr>
            <a:spLocks noGrp="1"/>
          </p:cNvSpPr>
          <p:nvPr>
            <p:ph type="sldNum" sz="quarter" idx="10"/>
          </p:nvPr>
        </p:nvSpPr>
        <p:spPr/>
        <p:txBody>
          <a:bodyPr/>
          <a:lstStyle/>
          <a:p>
            <a:fld id="{DD448C87-023D-4E49-B603-34FECE4E8D7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我们的需求呢，是邮件服务器和</a:t>
            </a:r>
            <a:r>
              <a:rPr lang="en-US" altLang="zh-CN" dirty="0"/>
              <a:t>WEB</a:t>
            </a:r>
            <a:r>
              <a:rPr lang="zh-CN" altLang="en-US" dirty="0"/>
              <a:t>服务器任何时候从任何地方都可以访问，上班时间内网可以访问因特网，而任何时间因特网都不允许访问数据库服务器和内网，其他的所有访问也都要禁止。</a:t>
            </a:r>
            <a:endParaRPr lang="zh-CN" altLang="en-US" dirty="0"/>
          </a:p>
        </p:txBody>
      </p:sp>
      <p:sp>
        <p:nvSpPr>
          <p:cNvPr id="4" name="灯片编号占位符 3"/>
          <p:cNvSpPr>
            <a:spLocks noGrp="1"/>
          </p:cNvSpPr>
          <p:nvPr>
            <p:ph type="sldNum" sz="quarter" idx="10"/>
          </p:nvPr>
        </p:nvSpPr>
        <p:spPr/>
        <p:txBody>
          <a:bodyPr/>
          <a:lstStyle/>
          <a:p>
            <a:fld id="{DD448C87-023D-4E49-B603-34FECE4E8D7D}"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448C87-023D-4E49-B603-34FECE4E8D7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防火墙依据访问控制规则，可以对数据流执行三种动作：</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第一种是</a:t>
            </a:r>
            <a:r>
              <a:rPr lang="en-US" altLang="zh-CN" dirty="0"/>
              <a:t>ACCEPT</a:t>
            </a:r>
            <a:r>
              <a:rPr lang="zh-CN" altLang="en-US" dirty="0"/>
              <a:t>，</a:t>
            </a:r>
            <a:r>
              <a:rPr kumimoji="0" lang="zh-CN" altLang="en-US" sz="1200" dirty="0">
                <a:solidFill>
                  <a:srgbClr val="FF0000"/>
                </a:solidFill>
                <a:latin typeface="微软雅黑" panose="020B0503020204020204" pitchFamily="34" charset="-122"/>
                <a:ea typeface="微软雅黑" panose="020B0503020204020204" pitchFamily="34" charset="-122"/>
              </a:rPr>
              <a:t>允许</a:t>
            </a:r>
            <a:r>
              <a:rPr kumimoji="0" lang="zh-CN" altLang="en-US" sz="1200" dirty="0">
                <a:solidFill>
                  <a:srgbClr val="003399"/>
                </a:solidFill>
                <a:latin typeface="微软雅黑" panose="020B0503020204020204" pitchFamily="34" charset="-122"/>
                <a:ea typeface="微软雅黑" panose="020B0503020204020204" pitchFamily="34" charset="-122"/>
              </a:rPr>
              <a:t>数据流通过</a:t>
            </a:r>
            <a:r>
              <a:rPr kumimoji="0" lang="zh-CN" altLang="en-US" sz="1200" dirty="0">
                <a:solidFill>
                  <a:schemeClr val="tx1"/>
                </a:solidFill>
                <a:latin typeface="+mn-lt"/>
                <a:ea typeface="+mn-ea"/>
              </a:rPr>
              <a:t>；</a:t>
            </a:r>
            <a:endParaRPr kumimoji="0" lang="en-US" altLang="zh-CN" sz="1200" dirty="0">
              <a:solidFill>
                <a:schemeClr val="tx1"/>
              </a:solidFill>
              <a:latin typeface="+mn-lt"/>
              <a:ea typeface="+mn-ea"/>
            </a:endParaRPr>
          </a:p>
          <a:p>
            <a:pPr marL="0" marR="0" indent="0" algn="l" defTabSz="914400" rtl="0" eaLnBrk="1" fontAlgn="auto" latinLnBrk="0" hangingPunct="1">
              <a:lnSpc>
                <a:spcPct val="100000"/>
              </a:lnSpc>
              <a:spcBef>
                <a:spcPts val="0"/>
              </a:spcBef>
              <a:spcAft>
                <a:spcPts val="0"/>
              </a:spcAft>
              <a:buClrTx/>
              <a:buSzTx/>
              <a:buFontTx/>
              <a:buNone/>
              <a:defRPr/>
            </a:pPr>
            <a:r>
              <a:rPr kumimoji="0" lang="zh-CN" altLang="en-US" sz="1200" dirty="0">
                <a:solidFill>
                  <a:schemeClr val="tx1"/>
                </a:solidFill>
                <a:latin typeface="+mn-lt"/>
                <a:ea typeface="+mn-ea"/>
              </a:rPr>
              <a:t>第二种是</a:t>
            </a:r>
            <a:r>
              <a:rPr kumimoji="0" lang="en-US" altLang="zh-CN" sz="1200" dirty="0">
                <a:solidFill>
                  <a:schemeClr val="tx1"/>
                </a:solidFill>
                <a:latin typeface="+mn-lt"/>
                <a:ea typeface="+mn-ea"/>
              </a:rPr>
              <a:t>REJECT</a:t>
            </a:r>
            <a:r>
              <a:rPr kumimoji="0" lang="zh-CN" altLang="en-US" sz="1200" dirty="0">
                <a:solidFill>
                  <a:schemeClr val="tx1"/>
                </a:solidFill>
                <a:latin typeface="+mn-lt"/>
                <a:ea typeface="+mn-ea"/>
              </a:rPr>
              <a:t>，</a:t>
            </a:r>
            <a:r>
              <a:rPr kumimoji="0" lang="zh-CN" altLang="en-US" sz="1200" dirty="0">
                <a:solidFill>
                  <a:srgbClr val="FF0000"/>
                </a:solidFill>
                <a:latin typeface="微软雅黑" panose="020B0503020204020204" pitchFamily="34" charset="-122"/>
                <a:ea typeface="微软雅黑" panose="020B0503020204020204" pitchFamily="34" charset="-122"/>
              </a:rPr>
              <a:t>拒绝</a:t>
            </a:r>
            <a:r>
              <a:rPr kumimoji="0" lang="zh-CN" altLang="en-US" sz="1200" dirty="0">
                <a:solidFill>
                  <a:srgbClr val="003399"/>
                </a:solidFill>
                <a:latin typeface="微软雅黑" panose="020B0503020204020204" pitchFamily="34" charset="-122"/>
                <a:ea typeface="微软雅黑" panose="020B0503020204020204" pitchFamily="34" charset="-122"/>
              </a:rPr>
              <a:t>数据流通过，并向发送者反馈消息告知该数据流已被拒绝，对于</a:t>
            </a:r>
            <a:r>
              <a:rPr kumimoji="0" lang="en-US" altLang="zh-CN" sz="1200" dirty="0">
                <a:solidFill>
                  <a:srgbClr val="003399"/>
                </a:solidFill>
                <a:latin typeface="微软雅黑" panose="020B0503020204020204" pitchFamily="34" charset="-122"/>
                <a:ea typeface="微软雅黑" panose="020B0503020204020204" pitchFamily="34" charset="-122"/>
              </a:rPr>
              <a:t>TCP</a:t>
            </a:r>
            <a:r>
              <a:rPr kumimoji="0" lang="zh-CN" altLang="en-US" sz="1200" dirty="0">
                <a:solidFill>
                  <a:srgbClr val="003399"/>
                </a:solidFill>
                <a:latin typeface="微软雅黑" panose="020B0503020204020204" pitchFamily="34" charset="-122"/>
                <a:ea typeface="微软雅黑" panose="020B0503020204020204" pitchFamily="34" charset="-122"/>
              </a:rPr>
              <a:t>通信来说，就是反馈一个</a:t>
            </a:r>
            <a:r>
              <a:rPr kumimoji="0" lang="en-US" altLang="zh-CN" sz="1200" dirty="0">
                <a:solidFill>
                  <a:srgbClr val="003399"/>
                </a:solidFill>
                <a:latin typeface="微软雅黑" panose="020B0503020204020204" pitchFamily="34" charset="-122"/>
                <a:ea typeface="微软雅黑" panose="020B0503020204020204" pitchFamily="34" charset="-122"/>
              </a:rPr>
              <a:t>RST</a:t>
            </a:r>
            <a:r>
              <a:rPr kumimoji="0" lang="zh-CN" altLang="en-US" sz="1200" dirty="0">
                <a:solidFill>
                  <a:srgbClr val="003399"/>
                </a:solidFill>
                <a:latin typeface="微软雅黑" panose="020B0503020204020204" pitchFamily="34" charset="-122"/>
                <a:ea typeface="微软雅黑" panose="020B0503020204020204" pitchFamily="34" charset="-122"/>
              </a:rPr>
              <a:t>报文断开连接，对于</a:t>
            </a:r>
            <a:r>
              <a:rPr kumimoji="0" lang="en-US" altLang="zh-CN" sz="1200" dirty="0">
                <a:solidFill>
                  <a:srgbClr val="003399"/>
                </a:solidFill>
                <a:latin typeface="微软雅黑" panose="020B0503020204020204" pitchFamily="34" charset="-122"/>
                <a:ea typeface="微软雅黑" panose="020B0503020204020204" pitchFamily="34" charset="-122"/>
              </a:rPr>
              <a:t>UDP</a:t>
            </a:r>
            <a:r>
              <a:rPr kumimoji="0" lang="zh-CN" altLang="en-US" sz="1200" dirty="0">
                <a:solidFill>
                  <a:srgbClr val="003399"/>
                </a:solidFill>
                <a:latin typeface="微软雅黑" panose="020B0503020204020204" pitchFamily="34" charset="-122"/>
                <a:ea typeface="微软雅黑" panose="020B0503020204020204" pitchFamily="34" charset="-122"/>
              </a:rPr>
              <a:t>通信，则是发送一个</a:t>
            </a:r>
            <a:r>
              <a:rPr kumimoji="0" lang="en-US" altLang="zh-CN" sz="1200" dirty="0">
                <a:solidFill>
                  <a:srgbClr val="003399"/>
                </a:solidFill>
                <a:latin typeface="微软雅黑" panose="020B0503020204020204" pitchFamily="34" charset="-122"/>
                <a:ea typeface="微软雅黑" panose="020B0503020204020204" pitchFamily="34" charset="-122"/>
              </a:rPr>
              <a:t>ICMP</a:t>
            </a:r>
            <a:r>
              <a:rPr kumimoji="0" lang="zh-CN" altLang="en-US" sz="1200" dirty="0">
                <a:solidFill>
                  <a:srgbClr val="003399"/>
                </a:solidFill>
                <a:latin typeface="微软雅黑" panose="020B0503020204020204" pitchFamily="34" charset="-122"/>
                <a:ea typeface="微软雅黑" panose="020B0503020204020204" pitchFamily="34" charset="-122"/>
              </a:rPr>
              <a:t>目的不可达的错误通告；</a:t>
            </a:r>
            <a:endParaRPr kumimoji="0" lang="en-US" altLang="zh-CN" sz="1200" dirty="0">
              <a:solidFill>
                <a:srgbClr val="003399"/>
              </a:solidFill>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defRPr/>
            </a:pPr>
            <a:r>
              <a:rPr kumimoji="0" lang="zh-CN" altLang="en-US" sz="1200" dirty="0">
                <a:solidFill>
                  <a:srgbClr val="003399"/>
                </a:solidFill>
                <a:latin typeface="微软雅黑" panose="020B0503020204020204" pitchFamily="34" charset="-122"/>
                <a:ea typeface="微软雅黑" panose="020B0503020204020204" pitchFamily="34" charset="-122"/>
              </a:rPr>
              <a:t>第三种动作是</a:t>
            </a:r>
            <a:r>
              <a:rPr kumimoji="0" lang="en-US" altLang="zh-CN" sz="1200" dirty="0">
                <a:solidFill>
                  <a:srgbClr val="003399"/>
                </a:solidFill>
                <a:latin typeface="微软雅黑" panose="020B0503020204020204" pitchFamily="34" charset="-122"/>
                <a:ea typeface="微软雅黑" panose="020B0503020204020204" pitchFamily="34" charset="-122"/>
              </a:rPr>
              <a:t>DROP</a:t>
            </a:r>
            <a:r>
              <a:rPr kumimoji="0" lang="zh-CN" altLang="en-US" sz="1200" dirty="0">
                <a:solidFill>
                  <a:srgbClr val="003399"/>
                </a:solidFill>
                <a:latin typeface="微软雅黑" panose="020B0503020204020204" pitchFamily="34" charset="-122"/>
                <a:ea typeface="微软雅黑" panose="020B0503020204020204" pitchFamily="34" charset="-122"/>
              </a:rPr>
              <a:t>，丢弃数据流，不进行任何处理，也不反馈任何消息，这种情况下发送者只有等到超时才能知道通信不成功。</a:t>
            </a:r>
            <a:endParaRPr kumimoji="0" lang="zh-CN" altLang="en-US" sz="1200" dirty="0">
              <a:solidFill>
                <a:srgbClr val="003399"/>
              </a:solidFill>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kumimoji="0" lang="zh-CN" altLang="en-US" sz="1200" dirty="0">
              <a:solidFill>
                <a:srgbClr val="003399"/>
              </a:solidFill>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kumimoji="0" lang="zh-CN" altLang="en-US" sz="1200" dirty="0">
              <a:solidFill>
                <a:srgbClr val="003399"/>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D448C87-023D-4E49-B603-34FECE4E8D7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我们把需求经过分析准确转化为逻辑表达式后，再按照防火墙的规则格式表示，最终就得到了这样的规则列表</a:t>
            </a:r>
            <a:r>
              <a:rPr lang="en-US" altLang="zh-CN" dirty="0"/>
              <a:t>【</a:t>
            </a:r>
            <a:r>
              <a:rPr lang="zh-CN" altLang="en-US" dirty="0"/>
              <a:t>指图</a:t>
            </a:r>
            <a:r>
              <a:rPr lang="en-US" altLang="zh-CN" dirty="0"/>
              <a:t>】</a:t>
            </a:r>
            <a:r>
              <a:rPr lang="zh-CN" altLang="en-US" dirty="0"/>
              <a:t>，最后一条规则就相当于默认拒绝策略。</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DD448C87-023D-4E49-B603-34FECE4E8D7D}"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这个包过滤防火墙工作了一段时间之后呢，我们有了新的需求，我们希望在上班时间，内网能够访问数据库服务器，于是我们就要增加一条规则。</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a:t>
            </a:r>
            <a:r>
              <a:rPr lang="zh-CN" altLang="en-US" dirty="0"/>
              <a:t>动画</a:t>
            </a:r>
            <a:r>
              <a:rPr lang="en-US" altLang="zh-CN" dirty="0"/>
              <a:t>】</a:t>
            </a:r>
            <a:r>
              <a:rPr lang="zh-CN" altLang="en-US" dirty="0"/>
              <a:t>一般来说新增的规则，就放在默认策略之前、列表的最后。</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不过这个实例中我们会发现一个问题，第</a:t>
            </a:r>
            <a:r>
              <a:rPr lang="en-US" altLang="zh-CN" dirty="0"/>
              <a:t>3</a:t>
            </a:r>
            <a:r>
              <a:rPr lang="zh-CN" altLang="en-US" dirty="0"/>
              <a:t>条规则比新加的规则的覆盖范围要大一些，由于规则是顺序匹配的，这样内网访问数据库服务器的数据包，在第</a:t>
            </a:r>
            <a:r>
              <a:rPr lang="en-US" altLang="zh-CN" dirty="0"/>
              <a:t>3</a:t>
            </a:r>
            <a:r>
              <a:rPr lang="zh-CN" altLang="en-US" dirty="0"/>
              <a:t>条这里就被拒绝了，无法被新加的规则允许。我们需要将这条规则加到原来的第</a:t>
            </a:r>
            <a:r>
              <a:rPr lang="en-US" altLang="zh-CN" dirty="0"/>
              <a:t>3</a:t>
            </a:r>
            <a:r>
              <a:rPr lang="zh-CN" altLang="en-US" dirty="0"/>
              <a:t>条规则前面，才能起作用。</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所以包过滤规则的配置一致性是很重要的，一般来说越精确的规则要放到越前面。</a:t>
            </a:r>
            <a:endParaRPr lang="zh-CN" altLang="en-US" dirty="0"/>
          </a:p>
        </p:txBody>
      </p:sp>
      <p:sp>
        <p:nvSpPr>
          <p:cNvPr id="4" name="灯片编号占位符 3"/>
          <p:cNvSpPr>
            <a:spLocks noGrp="1"/>
          </p:cNvSpPr>
          <p:nvPr>
            <p:ph type="sldNum" sz="quarter" idx="10"/>
          </p:nvPr>
        </p:nvSpPr>
        <p:spPr/>
        <p:txBody>
          <a:bodyPr/>
          <a:lstStyle/>
          <a:p>
            <a:fld id="{DD448C87-023D-4E49-B603-34FECE4E8D7D}"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defRPr/>
            </a:pPr>
            <a:r>
              <a:rPr lang="zh-CN" altLang="en-US" dirty="0"/>
              <a:t>包过滤作为一种最基础的防火墙技术，它的优点呢：</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defRPr/>
            </a:pPr>
            <a:r>
              <a:rPr lang="zh-CN" altLang="en-US" dirty="0"/>
              <a:t>一个是只检查数据包首部，对网络性能影响较小，</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defRPr/>
            </a:pPr>
            <a:r>
              <a:rPr lang="zh-CN" altLang="en-US" dirty="0"/>
              <a:t>再一个是可以在路由器上实现，比较节省成本，</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defRPr/>
            </a:pPr>
            <a:r>
              <a:rPr lang="zh-CN" altLang="en-US" dirty="0"/>
              <a:t>还有就是对用户是透明的，不需要用户修改什么配置，正常的通信也没有什么感知。</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1" indent="0" algn="l" defTabSz="914400" rtl="0" eaLnBrk="1" fontAlgn="auto" latinLnBrk="0" hangingPunct="1">
              <a:lnSpc>
                <a:spcPct val="100000"/>
              </a:lnSpc>
              <a:spcBef>
                <a:spcPts val="0"/>
              </a:spcBef>
              <a:spcAft>
                <a:spcPts val="0"/>
              </a:spcAft>
              <a:buClrTx/>
              <a:buSzTx/>
              <a:buFontTx/>
              <a:buNone/>
              <a:defRPr/>
            </a:pPr>
            <a:r>
              <a:rPr lang="zh-CN" altLang="en-US" dirty="0"/>
              <a:t>由于这种技术相对比较简单，缺点也是不少：</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defRPr/>
            </a:pPr>
            <a:r>
              <a:rPr lang="zh-CN" altLang="en-US" dirty="0"/>
              <a:t>首先我们刚才的实例中已经看到，它的访问控制规则要准确配置还是比较复杂的，要考虑先后关系；</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defRPr/>
            </a:pPr>
            <a:r>
              <a:rPr lang="zh-CN" altLang="en-US" dirty="0"/>
              <a:t>其次由于它只检查</a:t>
            </a:r>
            <a:r>
              <a:rPr lang="en-US" altLang="zh-CN" dirty="0"/>
              <a:t>IP</a:t>
            </a:r>
            <a:r>
              <a:rPr lang="zh-CN" altLang="en-US" dirty="0"/>
              <a:t>首部和传输层首部，对于一个数据包的</a:t>
            </a:r>
            <a:r>
              <a:rPr lang="en-US" altLang="zh-CN" dirty="0"/>
              <a:t>IP</a:t>
            </a:r>
            <a:r>
              <a:rPr lang="zh-CN" altLang="en-US" dirty="0"/>
              <a:t>地址是不是真的是无法判断的；</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defRPr/>
            </a:pPr>
            <a:r>
              <a:rPr lang="zh-CN" altLang="en-US" dirty="0"/>
              <a:t>另外，我们刚才在实例中给出的规则其实只是单个方向的规则，由于包过滤是对每个数据包单独检查，缺乏将数据包之间的关系关联起来的能力，也就是状态感知能力，所以真实环境中的包过滤规则，其实是要为一种通信配置</a:t>
            </a:r>
            <a:r>
              <a:rPr lang="en-US" altLang="zh-CN" dirty="0"/>
              <a:t>2</a:t>
            </a:r>
            <a:r>
              <a:rPr lang="zh-CN" altLang="en-US" dirty="0"/>
              <a:t>个方向上的一对规则才能起作用的。</a:t>
            </a:r>
            <a:endParaRPr lang="zh-CN" altLang="en-US" dirty="0"/>
          </a:p>
        </p:txBody>
      </p:sp>
      <p:sp>
        <p:nvSpPr>
          <p:cNvPr id="4" name="灯片编号占位符 3"/>
          <p:cNvSpPr>
            <a:spLocks noGrp="1"/>
          </p:cNvSpPr>
          <p:nvPr>
            <p:ph type="sldNum" sz="quarter" idx="10"/>
          </p:nvPr>
        </p:nvSpPr>
        <p:spPr/>
        <p:txBody>
          <a:bodyPr/>
          <a:lstStyle/>
          <a:p>
            <a:fld id="{DD448C87-023D-4E49-B603-34FECE4E8D7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t>
            </a:r>
            <a:r>
              <a:rPr lang="zh-CN" altLang="en-US"/>
              <a:t>隐藏</a:t>
            </a:r>
            <a:r>
              <a:rPr lang="en-US" altLang="zh-CN"/>
              <a:t>】</a:t>
            </a:r>
            <a:endParaRPr lang="zh-CN" altLang="en-US"/>
          </a:p>
        </p:txBody>
      </p:sp>
      <p:sp>
        <p:nvSpPr>
          <p:cNvPr id="4" name="灯片编号占位符 3"/>
          <p:cNvSpPr>
            <a:spLocks noGrp="1"/>
          </p:cNvSpPr>
          <p:nvPr>
            <p:ph type="sldNum" sz="quarter" idx="10"/>
          </p:nvPr>
        </p:nvSpPr>
        <p:spPr/>
        <p:txBody>
          <a:bodyPr/>
          <a:lstStyle/>
          <a:p>
            <a:fld id="{DD448C87-023D-4E49-B603-34FECE4E8D7D}"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t>
            </a:r>
            <a:r>
              <a:rPr lang="zh-CN" altLang="en-US"/>
              <a:t>隐藏</a:t>
            </a:r>
            <a:r>
              <a:rPr lang="en-US" altLang="zh-CN"/>
              <a:t>】</a:t>
            </a:r>
            <a:endParaRPr lang="zh-CN" altLang="en-US"/>
          </a:p>
        </p:txBody>
      </p:sp>
      <p:sp>
        <p:nvSpPr>
          <p:cNvPr id="4" name="灯片编号占位符 3"/>
          <p:cNvSpPr>
            <a:spLocks noGrp="1"/>
          </p:cNvSpPr>
          <p:nvPr>
            <p:ph type="sldNum" sz="quarter" idx="10"/>
          </p:nvPr>
        </p:nvSpPr>
        <p:spPr/>
        <p:txBody>
          <a:bodyPr/>
          <a:lstStyle/>
          <a:p>
            <a:fld id="{DD448C87-023D-4E49-B603-34FECE4E8D7D}"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t>
            </a:r>
            <a:r>
              <a:rPr lang="zh-CN" altLang="en-US"/>
              <a:t>隐藏</a:t>
            </a:r>
            <a:r>
              <a:rPr lang="en-US" altLang="zh-CN"/>
              <a:t>】</a:t>
            </a:r>
            <a:endParaRPr lang="zh-CN" altLang="en-US"/>
          </a:p>
        </p:txBody>
      </p:sp>
      <p:sp>
        <p:nvSpPr>
          <p:cNvPr id="4" name="灯片编号占位符 3"/>
          <p:cNvSpPr>
            <a:spLocks noGrp="1"/>
          </p:cNvSpPr>
          <p:nvPr>
            <p:ph type="sldNum" sz="quarter" idx="10"/>
          </p:nvPr>
        </p:nvSpPr>
        <p:spPr/>
        <p:txBody>
          <a:bodyPr/>
          <a:lstStyle/>
          <a:p>
            <a:fld id="{DD448C87-023D-4E49-B603-34FECE4E8D7D}"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首先我们来看看包过滤防火墙的问题。</a:t>
            </a:r>
            <a:endParaRPr lang="en-US" altLang="zh-CN" dirty="0"/>
          </a:p>
          <a:p>
            <a:r>
              <a:rPr lang="zh-CN" altLang="en-US" dirty="0"/>
              <a:t>首先一个，是效率比较低。包过滤要对每个数据包独立的检查规则列表，由于规则列表是顺序一条一条匹配速度较慢，千兆网络下每秒钟可能收到</a:t>
            </a:r>
            <a:r>
              <a:rPr lang="en-US" altLang="zh-CN" dirty="0"/>
              <a:t>10</a:t>
            </a:r>
            <a:r>
              <a:rPr lang="zh-CN" altLang="en-US" dirty="0"/>
              <a:t>万到</a:t>
            </a:r>
            <a:r>
              <a:rPr lang="en-US" altLang="zh-CN" dirty="0"/>
              <a:t>100</a:t>
            </a:r>
            <a:r>
              <a:rPr lang="zh-CN" altLang="en-US" dirty="0"/>
              <a:t>万数据包，如此大量的规则匹配性能必然不高。考虑到一个数据流的每个数据包的特征都是相同的，重复的进行规则检查，更是做了不少无用功。</a:t>
            </a:r>
            <a:endParaRPr lang="en-US" altLang="zh-CN" dirty="0"/>
          </a:p>
          <a:p>
            <a:r>
              <a:rPr lang="zh-CN" altLang="en-US" dirty="0"/>
              <a:t>第二个问题，是易用性差。上一讲我们说到，由于每个数据包独立检查，要让一个数据流的发送和接收两个方向都能通信，就要配</a:t>
            </a:r>
            <a:r>
              <a:rPr lang="en-US" altLang="zh-CN" dirty="0"/>
              <a:t>2</a:t>
            </a:r>
            <a:r>
              <a:rPr lang="zh-CN" altLang="en-US" dirty="0"/>
              <a:t>条成对的规则。另外我们的网络协议中有一些是多连接通信，即在固定端口建立了主连接后，会协商动态端口进行子连接通信，例如</a:t>
            </a:r>
            <a:r>
              <a:rPr lang="en-US" altLang="zh-CN" dirty="0"/>
              <a:t>FTP</a:t>
            </a:r>
            <a:r>
              <a:rPr lang="zh-CN" altLang="en-US" dirty="0"/>
              <a:t>协议，就是在</a:t>
            </a:r>
            <a:r>
              <a:rPr lang="en-US" altLang="zh-CN" dirty="0"/>
              <a:t>21</a:t>
            </a:r>
            <a:r>
              <a:rPr lang="zh-CN" altLang="en-US" dirty="0"/>
              <a:t>端口的控制连接中通过</a:t>
            </a:r>
            <a:r>
              <a:rPr lang="en-US" altLang="zh-CN" dirty="0"/>
              <a:t>port</a:t>
            </a:r>
            <a:r>
              <a:rPr lang="zh-CN" altLang="en-US" dirty="0"/>
              <a:t>或</a:t>
            </a:r>
            <a:r>
              <a:rPr lang="en-US" altLang="zh-CN" dirty="0" err="1"/>
              <a:t>pasv</a:t>
            </a:r>
            <a:r>
              <a:rPr lang="zh-CN" altLang="en-US" dirty="0"/>
              <a:t>命令协商一个新的动态端口再建立数据连接传输文件。这一类的协议还有流媒体协议</a:t>
            </a:r>
            <a:r>
              <a:rPr lang="en-US" altLang="zh-CN" dirty="0"/>
              <a:t>H.323</a:t>
            </a:r>
            <a:r>
              <a:rPr lang="zh-CN" altLang="en-US" dirty="0"/>
              <a:t>、</a:t>
            </a:r>
            <a:r>
              <a:rPr lang="en-US" altLang="zh-CN" dirty="0"/>
              <a:t>SIP</a:t>
            </a:r>
            <a:r>
              <a:rPr lang="zh-CN" altLang="en-US" dirty="0"/>
              <a:t>、数据库协议</a:t>
            </a:r>
            <a:r>
              <a:rPr lang="en-US" altLang="zh-CN" dirty="0"/>
              <a:t>SQLNET</a:t>
            </a:r>
            <a:r>
              <a:rPr lang="zh-CN" altLang="en-US" dirty="0"/>
              <a:t>等等，这些动态数据流由于端口事先无法知道，没有办法为其准确配置规则，要想让通信进行只能放开所有端口，这样安全性就会大大下降。</a:t>
            </a:r>
            <a:endParaRPr lang="en-US" altLang="zh-CN" dirty="0"/>
          </a:p>
          <a:p>
            <a:r>
              <a:rPr lang="zh-CN" altLang="en-US" dirty="0"/>
              <a:t>那第三个问题，就是安全性不高，这是因为包过滤只检查数据包首部，不检查数据内容，无法防止数据中的安全风险。</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DD448C87-023D-4E49-B603-34FECE4E8D7D}"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针对包过滤的这些问题，就提出了状态检测技术进行改进。</a:t>
            </a:r>
            <a:endParaRPr lang="en-US" altLang="zh-CN" dirty="0"/>
          </a:p>
          <a:p>
            <a:r>
              <a:rPr lang="zh-CN" altLang="en-US" dirty="0"/>
              <a:t>状态检测的思路，是考虑到同一个数据流的所有数据包，它们是具有内在联系的，比如它们的地址端口相同、它们的顺序遵循一定规范等等，为了表征这种内在联系，在防火墙上，除了规则以外另外建立一种记录，就是连接，构成状态表来管理数据流。</a:t>
            </a:r>
            <a:endParaRPr lang="en-US" altLang="zh-CN" dirty="0"/>
          </a:p>
          <a:p>
            <a:r>
              <a:rPr lang="zh-CN" altLang="en-US" dirty="0"/>
              <a:t>这样，在处理效率上，一个新数据流，只有它的第一个数据包会检查规则列表，如果规则允许就新建一个连接状态，后续的数据包过滤时不再检查规则列表，而是直接高速的检查状态表，大量减少了规则表匹配的慢速操作和重复匹配，性能可以大大提高。</a:t>
            </a:r>
            <a:endParaRPr lang="en-US" altLang="zh-CN" dirty="0"/>
          </a:p>
          <a:p>
            <a:r>
              <a:rPr lang="zh-CN" altLang="en-US" dirty="0"/>
              <a:t>在易用性方面，对数据流不用配置双向的规则，只为发起方向配置单向的规则，第一个数据包匹配规则建立连接状态后，后续的数据包双向匹配状态表即可判断是否可以通信。对多连接协议来说，可以只为主连接配置规则，在主连接数据流通信时对其追踪分析，识别出协议协商的动态端口，为其自动创建一个动态连接即可允许其通信，易用性得到很大提高。</a:t>
            </a:r>
            <a:endParaRPr lang="en-US" altLang="zh-CN" dirty="0"/>
          </a:p>
          <a:p>
            <a:r>
              <a:rPr lang="zh-CN" altLang="en-US" dirty="0"/>
              <a:t>而在安全性方面，由于追踪数据流，不仅检查首部信息，还能够检查数据部分，可以增强安全功能。</a:t>
            </a:r>
            <a:endParaRPr lang="zh-CN" altLang="en-US" dirty="0"/>
          </a:p>
        </p:txBody>
      </p:sp>
      <p:sp>
        <p:nvSpPr>
          <p:cNvPr id="4" name="灯片编号占位符 3"/>
          <p:cNvSpPr>
            <a:spLocks noGrp="1"/>
          </p:cNvSpPr>
          <p:nvPr>
            <p:ph type="sldNum" sz="quarter" idx="10"/>
          </p:nvPr>
        </p:nvSpPr>
        <p:spPr/>
        <p:txBody>
          <a:bodyPr/>
          <a:lstStyle/>
          <a:p>
            <a:fld id="{DD448C87-023D-4E49-B603-34FECE4E8D7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所以，状态检测技术中，根本的核心，就是状态检测表，也叫做连接表。状态检测表中保存了当前所有允许通过防火墙的数据流的连接信息。</a:t>
            </a:r>
            <a:endParaRPr lang="en-US" altLang="zh-CN" dirty="0"/>
          </a:p>
          <a:p>
            <a:r>
              <a:rPr lang="zh-CN" altLang="en-US" dirty="0"/>
              <a:t>这些信息包括网络层的源、目的</a:t>
            </a:r>
            <a:r>
              <a:rPr lang="en-US" altLang="zh-CN" dirty="0"/>
              <a:t>IP</a:t>
            </a:r>
            <a:r>
              <a:rPr lang="zh-CN" altLang="en-US" dirty="0"/>
              <a:t>地址、协议类型，传输层的</a:t>
            </a:r>
            <a:r>
              <a:rPr lang="en-US" altLang="zh-CN" dirty="0"/>
              <a:t>TCP/UDP</a:t>
            </a:r>
            <a:r>
              <a:rPr lang="zh-CN" altLang="en-US" dirty="0"/>
              <a:t>端口、</a:t>
            </a:r>
            <a:r>
              <a:rPr lang="en-US" altLang="zh-CN" dirty="0"/>
              <a:t>ICMP ID</a:t>
            </a:r>
            <a:r>
              <a:rPr lang="zh-CN" altLang="en-US" dirty="0"/>
              <a:t>号等，对连接的状态例如</a:t>
            </a:r>
            <a:r>
              <a:rPr lang="en-US" altLang="zh-CN" dirty="0"/>
              <a:t>TCP</a:t>
            </a:r>
            <a:r>
              <a:rPr lang="zh-CN" altLang="en-US" dirty="0"/>
              <a:t>连接处于什么阶段也是重要信息。</a:t>
            </a:r>
            <a:endParaRPr lang="en-US" altLang="zh-CN" dirty="0"/>
          </a:p>
          <a:p>
            <a:r>
              <a:rPr lang="zh-CN" altLang="en-US" dirty="0"/>
              <a:t>由于连接表在内存中消耗系统资源，不能无限制的保存，数据流传输结束，例如</a:t>
            </a:r>
            <a:r>
              <a:rPr lang="en-US" altLang="zh-CN" dirty="0"/>
              <a:t>TCP</a:t>
            </a:r>
            <a:r>
              <a:rPr lang="zh-CN" altLang="en-US" dirty="0"/>
              <a:t>连接断开时，系统要删除连接，而有些连接没有明确的断开状态，我们就要记录一个超时时间，超过这个时间也会把连接删除掉。</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DD448C87-023D-4E49-B603-34FECE4E8D7D}"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a:t>
            </a:r>
            <a:r>
              <a:rPr lang="en-US" altLang="zh-CN" dirty="0"/>
              <a:t>TCP</a:t>
            </a:r>
            <a:r>
              <a:rPr lang="zh-CN" altLang="en-US" dirty="0"/>
              <a:t>通信本身就是面向连接的，防火墙的连接处理就与</a:t>
            </a:r>
            <a:r>
              <a:rPr lang="en-US" altLang="zh-CN" dirty="0"/>
              <a:t>TCP</a:t>
            </a:r>
            <a:r>
              <a:rPr lang="zh-CN" altLang="en-US" dirty="0"/>
              <a:t>连接是对应的。</a:t>
            </a:r>
            <a:endParaRPr lang="en-US" altLang="zh-CN" dirty="0"/>
          </a:p>
          <a:p>
            <a:r>
              <a:rPr lang="zh-CN" altLang="en-US" dirty="0"/>
              <a:t>我们看这个基本流程</a:t>
            </a:r>
            <a:r>
              <a:rPr lang="en-US" altLang="zh-CN" dirty="0"/>
              <a:t>【</a:t>
            </a:r>
            <a:r>
              <a:rPr lang="zh-CN" altLang="en-US" dirty="0"/>
              <a:t>指图</a:t>
            </a:r>
            <a:r>
              <a:rPr lang="en-US" altLang="zh-CN" dirty="0"/>
              <a:t>】</a:t>
            </a:r>
            <a:r>
              <a:rPr lang="zh-CN" altLang="en-US" dirty="0"/>
              <a:t>，防火墙收到一个数据包，</a:t>
            </a:r>
            <a:endParaRPr lang="en-US" altLang="zh-CN" dirty="0"/>
          </a:p>
          <a:p>
            <a:r>
              <a:rPr lang="zh-CN" altLang="en-US" dirty="0"/>
              <a:t>先检查它是否与状态检测表中的某个连接匹配，如果不匹配，</a:t>
            </a:r>
            <a:endParaRPr lang="en-US" altLang="zh-CN" dirty="0"/>
          </a:p>
          <a:p>
            <a:r>
              <a:rPr lang="zh-CN" altLang="en-US" dirty="0"/>
              <a:t>说明是一个新的数据流，就要检查它是不是</a:t>
            </a:r>
            <a:r>
              <a:rPr lang="en-US" altLang="zh-CN" dirty="0"/>
              <a:t>TCP</a:t>
            </a:r>
            <a:r>
              <a:rPr lang="zh-CN" altLang="en-US" dirty="0"/>
              <a:t>三次握手的第一个</a:t>
            </a:r>
            <a:r>
              <a:rPr lang="en-US" altLang="zh-CN" dirty="0"/>
              <a:t>SYN</a:t>
            </a:r>
            <a:r>
              <a:rPr lang="zh-CN" altLang="en-US" dirty="0"/>
              <a:t>报文，不是的话则丢弃这个数据包，</a:t>
            </a:r>
            <a:endParaRPr lang="en-US" altLang="zh-CN" dirty="0"/>
          </a:p>
          <a:p>
            <a:r>
              <a:rPr lang="zh-CN" altLang="en-US" dirty="0"/>
              <a:t>是的话，则逐条匹配规则，若规则不允许通信，则丢弃这个数据包，规则允许，则为这个新的数据流新建一个连接并放行报文。</a:t>
            </a:r>
            <a:endParaRPr lang="en-US" altLang="zh-CN" dirty="0"/>
          </a:p>
          <a:p>
            <a:r>
              <a:rPr lang="zh-CN" altLang="en-US" dirty="0"/>
              <a:t>如果数据包匹配了状态检测表的连接，则要检查它是否符合该连接的状态机，不符合说明异常，甚至可能是攻击包，则丢弃这个数据包，符合状态机的则可以放行。</a:t>
            </a:r>
            <a:endParaRPr lang="zh-CN" altLang="en-US" dirty="0"/>
          </a:p>
        </p:txBody>
      </p:sp>
      <p:sp>
        <p:nvSpPr>
          <p:cNvPr id="4" name="灯片编号占位符 3"/>
          <p:cNvSpPr>
            <a:spLocks noGrp="1"/>
          </p:cNvSpPr>
          <p:nvPr>
            <p:ph type="sldNum" sz="quarter" idx="10"/>
          </p:nvPr>
        </p:nvSpPr>
        <p:spPr/>
        <p:txBody>
          <a:bodyPr/>
          <a:lstStyle/>
          <a:p>
            <a:fld id="{DD448C87-023D-4E49-B603-34FECE4E8D7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与路由器的默认路由类似，防火墙也有默认策略的设置，可以简化规则的配置。</a:t>
            </a:r>
            <a:endParaRPr lang="en-US" altLang="zh-CN" dirty="0"/>
          </a:p>
          <a:p>
            <a:r>
              <a:rPr lang="zh-CN" altLang="en-US" dirty="0"/>
              <a:t>一种默认策略是默认允许，即不能匹配任何规则的数据流就允许通过；</a:t>
            </a:r>
            <a:endParaRPr lang="en-US" altLang="zh-CN" dirty="0"/>
          </a:p>
          <a:p>
            <a:r>
              <a:rPr lang="zh-CN" altLang="en-US" dirty="0"/>
              <a:t>另一种是默认拒绝或丢弃，即不能匹配任何规则的数据流就拒绝或丢弃。</a:t>
            </a:r>
            <a:endParaRPr lang="en-US" altLang="zh-CN" dirty="0"/>
          </a:p>
          <a:p>
            <a:r>
              <a:rPr lang="zh-CN" altLang="en-US" dirty="0"/>
              <a:t>相对默认允许来说，这种策略更为严格，当然也更安全，不会出现未考虑到的风险数据流被放行的情况。</a:t>
            </a:r>
            <a:endParaRPr lang="zh-CN" altLang="en-US" dirty="0"/>
          </a:p>
        </p:txBody>
      </p:sp>
      <p:sp>
        <p:nvSpPr>
          <p:cNvPr id="4" name="灯片编号占位符 3"/>
          <p:cNvSpPr>
            <a:spLocks noGrp="1"/>
          </p:cNvSpPr>
          <p:nvPr>
            <p:ph type="sldNum" sz="quarter" idx="10"/>
          </p:nvPr>
        </p:nvSpPr>
        <p:spPr/>
        <p:txBody>
          <a:bodyPr/>
          <a:lstStyle/>
          <a:p>
            <a:fld id="{DD448C87-023D-4E49-B603-34FECE4E8D7D}"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a:t>
            </a:r>
            <a:r>
              <a:rPr lang="en-US" altLang="zh-CN" dirty="0"/>
              <a:t>TCP</a:t>
            </a:r>
            <a:r>
              <a:rPr lang="zh-CN" altLang="en-US" dirty="0"/>
              <a:t>连接是有状态的，连接进入不同的阶段有不同的状态，并且连接状态的转换是有一定顺序的，防火墙就要维护</a:t>
            </a:r>
            <a:r>
              <a:rPr lang="en-US" altLang="zh-CN" dirty="0"/>
              <a:t>TCP</a:t>
            </a:r>
            <a:r>
              <a:rPr lang="zh-CN" altLang="en-US" dirty="0"/>
              <a:t>连接的状态机保证与协议规范一致。不符合状态机的数据包就要丢弃。</a:t>
            </a:r>
            <a:endParaRPr lang="en-US" altLang="zh-CN" dirty="0"/>
          </a:p>
          <a:p>
            <a:r>
              <a:rPr lang="zh-CN" altLang="en-US" dirty="0"/>
              <a:t>防护墙作为客户端服务器通信的中间人，其状态机与两端的略有不同，这个图</a:t>
            </a:r>
            <a:r>
              <a:rPr lang="en-US" altLang="zh-CN" dirty="0"/>
              <a:t>【</a:t>
            </a:r>
            <a:r>
              <a:rPr lang="zh-CN" altLang="en-US" dirty="0"/>
              <a:t>指图</a:t>
            </a:r>
            <a:r>
              <a:rPr lang="en-US" altLang="zh-CN" dirty="0"/>
              <a:t>】</a:t>
            </a:r>
            <a:r>
              <a:rPr lang="zh-CN" altLang="en-US" dirty="0"/>
              <a:t>给出了一个防火墙中简化的</a:t>
            </a:r>
            <a:r>
              <a:rPr lang="en-US" altLang="zh-CN" dirty="0"/>
              <a:t>TCP</a:t>
            </a:r>
            <a:r>
              <a:rPr lang="zh-CN" altLang="en-US" dirty="0"/>
              <a:t>状态机示例。</a:t>
            </a:r>
            <a:endParaRPr lang="en-US" altLang="zh-CN" dirty="0"/>
          </a:p>
          <a:p>
            <a:r>
              <a:rPr lang="zh-CN" altLang="en-US" dirty="0"/>
              <a:t>另外，对于一些不符合</a:t>
            </a:r>
            <a:r>
              <a:rPr lang="en-US" altLang="zh-CN" dirty="0"/>
              <a:t>TCP</a:t>
            </a:r>
            <a:r>
              <a:rPr lang="zh-CN" altLang="en-US" dirty="0"/>
              <a:t>协议规范的标志位情况，如</a:t>
            </a:r>
            <a:r>
              <a:rPr lang="en-US" altLang="zh-CN" dirty="0"/>
              <a:t>SYN</a:t>
            </a:r>
            <a:r>
              <a:rPr lang="zh-CN" altLang="en-US" dirty="0"/>
              <a:t>标志和</a:t>
            </a:r>
            <a:r>
              <a:rPr lang="en-US" altLang="zh-CN" dirty="0"/>
              <a:t>FIN</a:t>
            </a:r>
            <a:r>
              <a:rPr lang="zh-CN" altLang="en-US" dirty="0"/>
              <a:t>、</a:t>
            </a:r>
            <a:r>
              <a:rPr lang="en-US" altLang="zh-CN" dirty="0"/>
              <a:t>RST</a:t>
            </a:r>
            <a:r>
              <a:rPr lang="zh-CN" altLang="en-US" dirty="0"/>
              <a:t>、</a:t>
            </a:r>
            <a:r>
              <a:rPr lang="en-US" altLang="zh-CN" dirty="0"/>
              <a:t>PSH</a:t>
            </a:r>
            <a:r>
              <a:rPr lang="zh-CN" altLang="en-US" dirty="0"/>
              <a:t>标志同时置位，可认为其为伪造包或非正常包，需要丢弃处理。</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DD448C87-023D-4E49-B603-34FECE4E8D7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a:t>
            </a:r>
            <a:r>
              <a:rPr lang="en-US" altLang="zh-CN" dirty="0"/>
              <a:t>UDP</a:t>
            </a:r>
            <a:r>
              <a:rPr lang="zh-CN" altLang="en-US" dirty="0"/>
              <a:t>、</a:t>
            </a:r>
            <a:r>
              <a:rPr lang="en-US" altLang="zh-CN" dirty="0"/>
              <a:t>ICMP</a:t>
            </a:r>
            <a:r>
              <a:rPr lang="zh-CN" altLang="en-US" dirty="0"/>
              <a:t>这样的无连接协议，防火墙也可以支持它们的状态检测。采取的方法是为它们在状态检测表中建立虚拟连接。</a:t>
            </a:r>
            <a:endParaRPr lang="en-US" altLang="zh-CN" dirty="0"/>
          </a:p>
          <a:p>
            <a:r>
              <a:rPr lang="zh-CN" altLang="en-US" dirty="0"/>
              <a:t>比如</a:t>
            </a:r>
            <a:r>
              <a:rPr lang="en-US" altLang="zh-CN" dirty="0"/>
              <a:t>UDP</a:t>
            </a:r>
            <a:r>
              <a:rPr lang="zh-CN" altLang="en-US" dirty="0"/>
              <a:t>的</a:t>
            </a:r>
            <a:r>
              <a:rPr lang="en-US" altLang="zh-CN" dirty="0"/>
              <a:t>DNS</a:t>
            </a:r>
            <a:r>
              <a:rPr lang="zh-CN" altLang="en-US" dirty="0"/>
              <a:t>通信，当客户端发出请求时新建连接，收到</a:t>
            </a:r>
            <a:r>
              <a:rPr lang="en-US" altLang="zh-CN" dirty="0"/>
              <a:t>DNS</a:t>
            </a:r>
            <a:r>
              <a:rPr lang="zh-CN" altLang="en-US" dirty="0"/>
              <a:t>应答时用源和目的地址端口反向匹配连接，即可允许通行。</a:t>
            </a:r>
            <a:endParaRPr lang="en-US" altLang="zh-CN" dirty="0"/>
          </a:p>
          <a:p>
            <a:r>
              <a:rPr lang="zh-CN" altLang="en-US" dirty="0"/>
              <a:t>再比如</a:t>
            </a:r>
            <a:r>
              <a:rPr lang="en-US" altLang="zh-CN" dirty="0"/>
              <a:t>ICMP</a:t>
            </a:r>
            <a:r>
              <a:rPr lang="zh-CN" altLang="en-US" dirty="0"/>
              <a:t>的</a:t>
            </a:r>
            <a:r>
              <a:rPr lang="en-US" altLang="zh-CN" dirty="0"/>
              <a:t>ping</a:t>
            </a:r>
            <a:r>
              <a:rPr lang="zh-CN" altLang="en-US" dirty="0"/>
              <a:t>请求包，防火墙收到后为它建立，反向收到对应的</a:t>
            </a:r>
            <a:r>
              <a:rPr lang="en-US" altLang="zh-CN" dirty="0"/>
              <a:t>ping</a:t>
            </a:r>
            <a:r>
              <a:rPr lang="zh-CN" altLang="en-US" dirty="0"/>
              <a:t>应答包也允许通过。</a:t>
            </a:r>
            <a:endParaRPr lang="zh-CN" altLang="en-US" dirty="0"/>
          </a:p>
        </p:txBody>
      </p:sp>
      <p:sp>
        <p:nvSpPr>
          <p:cNvPr id="4" name="灯片编号占位符 3"/>
          <p:cNvSpPr>
            <a:spLocks noGrp="1"/>
          </p:cNvSpPr>
          <p:nvPr>
            <p:ph type="sldNum" sz="quarter" idx="10"/>
          </p:nvPr>
        </p:nvSpPr>
        <p:spPr/>
        <p:txBody>
          <a:bodyPr/>
          <a:lstStyle/>
          <a:p>
            <a:fld id="{DD448C87-023D-4E49-B603-34FECE4E8D7D}"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虽然是虚拟的连接，也是要有状态机来维护的，比如这个</a:t>
            </a:r>
            <a:r>
              <a:rPr lang="en-US" altLang="zh-CN" dirty="0"/>
              <a:t>UDP</a:t>
            </a:r>
            <a:r>
              <a:rPr lang="zh-CN" altLang="en-US" dirty="0"/>
              <a:t>的状态机</a:t>
            </a:r>
            <a:r>
              <a:rPr lang="en-US" altLang="zh-CN" dirty="0"/>
              <a:t>【</a:t>
            </a:r>
            <a:r>
              <a:rPr lang="zh-CN" altLang="en-US" dirty="0"/>
              <a:t>指图</a:t>
            </a:r>
            <a:r>
              <a:rPr lang="en-US" altLang="zh-CN" dirty="0"/>
              <a:t>】</a:t>
            </a:r>
            <a:r>
              <a:rPr lang="zh-CN" altLang="en-US" dirty="0"/>
              <a:t>，由于协议本身的特性，就很简单。</a:t>
            </a:r>
            <a:endParaRPr lang="zh-CN" altLang="en-US" dirty="0"/>
          </a:p>
        </p:txBody>
      </p:sp>
      <p:sp>
        <p:nvSpPr>
          <p:cNvPr id="4" name="灯片编号占位符 3"/>
          <p:cNvSpPr>
            <a:spLocks noGrp="1"/>
          </p:cNvSpPr>
          <p:nvPr>
            <p:ph type="sldNum" sz="quarter" idx="10"/>
          </p:nvPr>
        </p:nvSpPr>
        <p:spPr/>
        <p:txBody>
          <a:bodyPr/>
          <a:lstStyle/>
          <a:p>
            <a:fld id="{DD448C87-023D-4E49-B603-34FECE4E8D7D}"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连接表在状态检测防火墙中是最重要的核心数据表，每个数据包都要查找它，所以其查找速度就是非常关键的。</a:t>
            </a:r>
            <a:endParaRPr lang="en-US" altLang="zh-CN" dirty="0"/>
          </a:p>
          <a:p>
            <a:r>
              <a:rPr lang="zh-CN" altLang="en-US" dirty="0"/>
              <a:t>一般采用非线性的数据结构，比如</a:t>
            </a:r>
            <a:r>
              <a:rPr lang="en-US" altLang="zh-CN" dirty="0"/>
              <a:t>hash</a:t>
            </a:r>
            <a:r>
              <a:rPr lang="zh-CN" altLang="en-US" dirty="0"/>
              <a:t>表，来组织管理。</a:t>
            </a:r>
            <a:r>
              <a:rPr lang="en-US" altLang="zh-CN" dirty="0"/>
              <a:t>hash</a:t>
            </a:r>
            <a:r>
              <a:rPr lang="zh-CN" altLang="en-US" dirty="0"/>
              <a:t>表通过计算键值定位实现快速匹配，即使存在冲突也能极大减少链表遍历的数量，能够显著提高系统整体性能。</a:t>
            </a:r>
            <a:endParaRPr lang="en-US" altLang="zh-CN" dirty="0"/>
          </a:p>
          <a:p>
            <a:r>
              <a:rPr lang="zh-CN" altLang="en-US" dirty="0"/>
              <a:t>在高端应用场景中，还可以采用硬件实现</a:t>
            </a:r>
            <a:r>
              <a:rPr lang="en-US" altLang="zh-CN" dirty="0"/>
              <a:t>hash</a:t>
            </a:r>
            <a:r>
              <a:rPr lang="zh-CN" altLang="en-US" dirty="0"/>
              <a:t>表，进一步提高处理速度。</a:t>
            </a:r>
            <a:endParaRPr lang="zh-CN" altLang="en-US" dirty="0"/>
          </a:p>
        </p:txBody>
      </p:sp>
      <p:sp>
        <p:nvSpPr>
          <p:cNvPr id="4" name="灯片编号占位符 3"/>
          <p:cNvSpPr>
            <a:spLocks noGrp="1"/>
          </p:cNvSpPr>
          <p:nvPr>
            <p:ph type="sldNum" sz="quarter" idx="10"/>
          </p:nvPr>
        </p:nvSpPr>
        <p:spPr/>
        <p:txBody>
          <a:bodyPr/>
          <a:lstStyle/>
          <a:p>
            <a:fld id="{DD448C87-023D-4E49-B603-34FECE4E8D7D}"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defRPr/>
            </a:pPr>
            <a:r>
              <a:rPr lang="zh-CN" altLang="en-US" dirty="0"/>
              <a:t>状态检测防火墙，与包过滤防火墙比较起来，在性能、安全性和易用性上有很大提升，还保持了对用户透明的优点。</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defRPr/>
            </a:pPr>
            <a:r>
              <a:rPr lang="zh-CN" altLang="en-US" dirty="0"/>
              <a:t>它的主要缺点是由于基本上是在操作系统的内核协议栈中实现的，虽然能够对数据流进行追踪分析，但不能做过于复杂的处理，例如查病毒数据库、入侵检测特征库，这些是不适合做的，所以对病毒威胁等防护是不足的。</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defRPr/>
            </a:pPr>
            <a:r>
              <a:rPr lang="zh-CN" altLang="en-US" dirty="0"/>
              <a:t>另外它仍然保持了内网用户和外网服务器的直接连接和通信，内网的信息可能泄露，存在一定的安全风险。</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DD448C87-023D-4E49-B603-34FECE4E8D7D}"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defRPr/>
            </a:pPr>
            <a:r>
              <a:rPr lang="zh-CN" altLang="en-US" dirty="0"/>
              <a:t>前面我们介绍的包过滤技术和状态检测技术，它们对数据流的访问控制啊，都是通过对传输数据流的载体</a:t>
            </a:r>
            <a:r>
              <a:rPr lang="en-US" altLang="zh-CN" dirty="0"/>
              <a:t>——</a:t>
            </a:r>
            <a:r>
              <a:rPr lang="zh-CN" altLang="en-US" dirty="0"/>
              <a:t>数据包的检查和控制来实现的。这些面向数据包的技术呢，存在一些先天不足，</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defRPr/>
            </a:pPr>
            <a:r>
              <a:rPr lang="zh-CN" altLang="en-US" dirty="0"/>
              <a:t>首先它们是在内核协议栈中实现的，数据过滤的功能受到内核工作模式的限制，诸如病毒检测这样的功能很难实现，</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defRPr/>
            </a:pPr>
            <a:r>
              <a:rPr lang="zh-CN" altLang="en-US" dirty="0"/>
              <a:t>其次呢它们没有打断用户和服务器之间的网络连接，数据在客户端和服务器之间直传，内网的地址、端口等信息也可能暴露在外网中，存在一定安全风险。</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defRPr/>
            </a:pPr>
            <a:r>
              <a:rPr lang="zh-CN" altLang="en-US" dirty="0"/>
              <a:t>那一个解决思路呢，就是把数据过滤的功能提升到应用层来实现，这样就可以调用病毒检测库等实现强大的扩展安全功能，</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defRPr/>
            </a:pPr>
            <a:r>
              <a:rPr lang="zh-CN" altLang="en-US" dirty="0"/>
              <a:t>再就是想法断开客户端和服务器的直接网络连接，对数据进行过滤后再转发，增强安全性。这种技术方案，就是应用代理防火墙，又叫做应用级网关。</a:t>
            </a:r>
            <a:endParaRPr lang="en-US" altLang="zh-CN" dirty="0"/>
          </a:p>
        </p:txBody>
      </p:sp>
      <p:sp>
        <p:nvSpPr>
          <p:cNvPr id="4" name="灯片编号占位符 3"/>
          <p:cNvSpPr>
            <a:spLocks noGrp="1"/>
          </p:cNvSpPr>
          <p:nvPr>
            <p:ph type="sldNum" sz="quarter" idx="10"/>
          </p:nvPr>
        </p:nvSpPr>
        <p:spPr/>
        <p:txBody>
          <a:bodyPr/>
          <a:lstStyle/>
          <a:p>
            <a:fld id="{DD448C87-023D-4E49-B603-34FECE4E8D7D}"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应用代理防火墙，是工作在应用层的。一般来说，对一种应用服务协议，需要一个特定的代理程序来实现。</a:t>
            </a:r>
            <a:endParaRPr lang="en-US" altLang="zh-CN" dirty="0"/>
          </a:p>
          <a:p>
            <a:r>
              <a:rPr lang="zh-CN" altLang="en-US" dirty="0"/>
              <a:t>代理程序分为</a:t>
            </a:r>
            <a:r>
              <a:rPr lang="en-US" altLang="zh-CN" dirty="0"/>
              <a:t>2</a:t>
            </a:r>
            <a:r>
              <a:rPr lang="zh-CN" altLang="en-US" dirty="0"/>
              <a:t>部分，一部分是服务器代理，代表真实服务器与客户端通信，另一部分是客户端代理，代表真实的客户端与实际的服务器通信。</a:t>
            </a:r>
            <a:endParaRPr lang="en-US" altLang="zh-CN" dirty="0"/>
          </a:p>
          <a:p>
            <a:r>
              <a:rPr lang="en-US" altLang="zh-CN" dirty="0"/>
              <a:t>【</a:t>
            </a:r>
            <a:r>
              <a:rPr lang="zh-CN" altLang="en-US" dirty="0"/>
              <a:t>动画</a:t>
            </a:r>
            <a:r>
              <a:rPr lang="en-US" altLang="zh-CN" dirty="0"/>
              <a:t>】</a:t>
            </a:r>
            <a:r>
              <a:rPr lang="zh-CN" altLang="en-US" dirty="0"/>
              <a:t>代理程序分别与客户端和服务器各建立一个网络套接字连接，客户端通过套接字把数据传给服务器代理，服务器代理收到数据后执行过滤检查，转交给客户端代理，再通过对应的另一个套接字传到服务器上，反之亦然。</a:t>
            </a:r>
            <a:endParaRPr lang="en-US" altLang="zh-CN"/>
          </a:p>
          <a:p>
            <a:r>
              <a:rPr lang="zh-CN" altLang="en-US"/>
              <a:t>这样</a:t>
            </a:r>
            <a:r>
              <a:rPr lang="zh-CN" altLang="en-US" dirty="0"/>
              <a:t>就能将真实客户端与服务器的套接字连接断开成</a:t>
            </a:r>
            <a:r>
              <a:rPr lang="en-US" altLang="zh-CN" dirty="0"/>
              <a:t>2</a:t>
            </a:r>
            <a:r>
              <a:rPr lang="zh-CN" altLang="en-US" dirty="0"/>
              <a:t>个套接字连接，并在应用层过滤数据。</a:t>
            </a:r>
            <a:endParaRPr lang="zh-CN" altLang="en-US" dirty="0"/>
          </a:p>
        </p:txBody>
      </p:sp>
      <p:sp>
        <p:nvSpPr>
          <p:cNvPr id="4" name="灯片编号占位符 3"/>
          <p:cNvSpPr>
            <a:spLocks noGrp="1"/>
          </p:cNvSpPr>
          <p:nvPr>
            <p:ph type="sldNum" sz="quarter" idx="10"/>
          </p:nvPr>
        </p:nvSpPr>
        <p:spPr/>
        <p:txBody>
          <a:bodyPr/>
          <a:lstStyle/>
          <a:p>
            <a:fld id="{DD448C87-023D-4E49-B603-34FECE4E8D7D}"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在实际的工作过程中，客户端先与防火墙的服务器代理发起</a:t>
            </a:r>
            <a:r>
              <a:rPr lang="en-US" altLang="zh-CN" dirty="0"/>
              <a:t>3</a:t>
            </a:r>
            <a:r>
              <a:rPr lang="zh-CN" altLang="en-US" dirty="0"/>
              <a:t>次握手建立连接。</a:t>
            </a:r>
            <a:endParaRPr lang="en-US" altLang="zh-CN" dirty="0"/>
          </a:p>
          <a:p>
            <a:r>
              <a:rPr lang="zh-CN" altLang="en-US" dirty="0"/>
              <a:t>此时防火墙会进行基本的访问控制，检查这个通信是否被允许，若允许进行，就与客户端完成</a:t>
            </a:r>
            <a:r>
              <a:rPr lang="en-US" altLang="zh-CN" dirty="0"/>
              <a:t>3</a:t>
            </a:r>
            <a:r>
              <a:rPr lang="zh-CN" altLang="en-US" dirty="0"/>
              <a:t>次握手建立客户端套接字</a:t>
            </a:r>
            <a:r>
              <a:rPr lang="en-US" altLang="zh-CN" dirty="0"/>
              <a:t>【</a:t>
            </a:r>
            <a:r>
              <a:rPr lang="zh-CN" altLang="en-US" dirty="0"/>
              <a:t>图左</a:t>
            </a:r>
            <a:r>
              <a:rPr lang="en-US" altLang="zh-CN" dirty="0"/>
              <a:t>】</a:t>
            </a:r>
            <a:r>
              <a:rPr lang="zh-CN" altLang="en-US" dirty="0"/>
              <a:t>。</a:t>
            </a:r>
            <a:endParaRPr lang="en-US" altLang="zh-CN" dirty="0"/>
          </a:p>
          <a:p>
            <a:r>
              <a:rPr lang="zh-CN" altLang="en-US" dirty="0"/>
              <a:t>之后客户端代理会向服务器发起</a:t>
            </a:r>
            <a:r>
              <a:rPr lang="en-US" altLang="zh-CN" dirty="0"/>
              <a:t>3</a:t>
            </a:r>
            <a:r>
              <a:rPr lang="zh-CN" altLang="en-US" dirty="0"/>
              <a:t>次握手建立服务器套接字</a:t>
            </a:r>
            <a:r>
              <a:rPr lang="en-US" altLang="zh-CN" dirty="0"/>
              <a:t>【</a:t>
            </a:r>
            <a:r>
              <a:rPr lang="zh-CN" altLang="en-US" dirty="0"/>
              <a:t>图右</a:t>
            </a:r>
            <a:r>
              <a:rPr lang="en-US" altLang="zh-CN" dirty="0"/>
              <a:t>】</a:t>
            </a:r>
            <a:r>
              <a:rPr lang="zh-CN" altLang="en-US" dirty="0"/>
              <a:t>。</a:t>
            </a:r>
            <a:endParaRPr lang="en-US" altLang="zh-CN" dirty="0"/>
          </a:p>
          <a:p>
            <a:r>
              <a:rPr lang="zh-CN" altLang="en-US" dirty="0"/>
              <a:t>接下来应用代理就在</a:t>
            </a:r>
            <a:r>
              <a:rPr lang="en-US" altLang="zh-CN" dirty="0"/>
              <a:t>2</a:t>
            </a:r>
            <a:r>
              <a:rPr lang="zh-CN" altLang="en-US" dirty="0"/>
              <a:t>个套接字之间转发数据实现通信。转发之前应用代理会对数据进行过滤。</a:t>
            </a:r>
            <a:endParaRPr lang="en-US" altLang="zh-CN" dirty="0"/>
          </a:p>
          <a:p>
            <a:r>
              <a:rPr lang="zh-CN" altLang="en-US" dirty="0"/>
              <a:t>转发的时机应用代理也可以控制，它可以收到一段数据就转发，也可以将一个对象的全部数据收完再转发，比如将</a:t>
            </a:r>
            <a:r>
              <a:rPr lang="en-US" altLang="zh-CN" dirty="0"/>
              <a:t>ftp</a:t>
            </a:r>
            <a:r>
              <a:rPr lang="zh-CN" altLang="en-US" dirty="0"/>
              <a:t>传输的一个文件、或是</a:t>
            </a:r>
            <a:r>
              <a:rPr lang="en-US" altLang="zh-CN" dirty="0"/>
              <a:t>http</a:t>
            </a:r>
            <a:r>
              <a:rPr lang="zh-CN" altLang="en-US" dirty="0"/>
              <a:t>传输的一个网页。</a:t>
            </a:r>
            <a:endParaRPr lang="zh-CN" altLang="en-US" dirty="0"/>
          </a:p>
        </p:txBody>
      </p:sp>
      <p:sp>
        <p:nvSpPr>
          <p:cNvPr id="4" name="灯片编号占位符 3"/>
          <p:cNvSpPr>
            <a:spLocks noGrp="1"/>
          </p:cNvSpPr>
          <p:nvPr>
            <p:ph type="sldNum" sz="quarter" idx="10"/>
          </p:nvPr>
        </p:nvSpPr>
        <p:spPr/>
        <p:txBody>
          <a:bodyPr/>
          <a:lstStyle/>
          <a:p>
            <a:fld id="{DD448C87-023D-4E49-B603-34FECE4E8D7D}"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根据应用代理的工作机制，它可以实现的安全功能就比较丰富和全面。</a:t>
            </a:r>
            <a:endParaRPr lang="en-US" altLang="zh-CN" dirty="0"/>
          </a:p>
          <a:p>
            <a:r>
              <a:rPr lang="zh-CN" altLang="en-US" dirty="0"/>
              <a:t>首先，应用代理可以实现包过滤支持的基本访问控制，比如源地址是否可以访问目的地址的某种服务、在什么时间段内能够访问等等。</a:t>
            </a:r>
            <a:endParaRPr lang="en-US" altLang="zh-CN" dirty="0"/>
          </a:p>
          <a:p>
            <a:r>
              <a:rPr lang="zh-CN" altLang="en-US" dirty="0"/>
              <a:t>然后，对应用层的数据，</a:t>
            </a:r>
            <a:endParaRPr lang="en-US" altLang="zh-CN" dirty="0"/>
          </a:p>
          <a:p>
            <a:r>
              <a:rPr lang="zh-CN" altLang="en-US" dirty="0"/>
              <a:t>第一是可以检查通信的数据是否符合协议的规定，比如</a:t>
            </a:r>
            <a:r>
              <a:rPr lang="en-US" altLang="zh-CN" dirty="0"/>
              <a:t>HTTP</a:t>
            </a:r>
            <a:r>
              <a:rPr lang="zh-CN" altLang="en-US" dirty="0"/>
              <a:t>请求消息格式是否正确、方法字段</a:t>
            </a:r>
            <a:r>
              <a:rPr lang="en-US" altLang="zh-CN" dirty="0"/>
              <a:t>【</a:t>
            </a:r>
            <a:r>
              <a:rPr lang="zh-CN" altLang="en-US" dirty="0"/>
              <a:t>图</a:t>
            </a:r>
            <a:r>
              <a:rPr lang="en-US" altLang="zh-CN" dirty="0"/>
              <a:t>】</a:t>
            </a:r>
            <a:r>
              <a:rPr lang="zh-CN" altLang="en-US" dirty="0"/>
              <a:t>是否正确，也可以控制哪些方法允许或是禁止；</a:t>
            </a:r>
            <a:endParaRPr lang="en-US" altLang="zh-CN" dirty="0"/>
          </a:p>
          <a:p>
            <a:r>
              <a:rPr lang="zh-CN" altLang="en-US" dirty="0"/>
              <a:t>第二，是可以实现应用级的用户合法性检查，比如</a:t>
            </a:r>
            <a:r>
              <a:rPr lang="en-US" altLang="zh-CN" dirty="0"/>
              <a:t>FTP</a:t>
            </a:r>
            <a:r>
              <a:rPr lang="zh-CN" altLang="en-US" dirty="0"/>
              <a:t>服务的登录用户，无论服务器上是否存在，在应用代理这里就可以先行检查过滤，禁止某些用户访问；</a:t>
            </a:r>
            <a:endParaRPr lang="en-US" altLang="zh-CN" dirty="0"/>
          </a:p>
          <a:p>
            <a:r>
              <a:rPr lang="zh-CN" altLang="en-US" dirty="0"/>
              <a:t>第三，是可以深度检查和审计传输的数据内容，比如</a:t>
            </a:r>
            <a:r>
              <a:rPr lang="en-US" altLang="zh-CN" dirty="0"/>
              <a:t>pop3</a:t>
            </a:r>
            <a:r>
              <a:rPr lang="zh-CN" altLang="en-US" dirty="0"/>
              <a:t>邮箱协议下载的邮件调用病毒引擎查杀病毒，或者将发件人收件人信息记录日志供事后审计；</a:t>
            </a:r>
            <a:endParaRPr lang="en-US" altLang="zh-CN" dirty="0"/>
          </a:p>
          <a:p>
            <a:r>
              <a:rPr lang="zh-CN" altLang="en-US" dirty="0"/>
              <a:t>第四，还可以将数据对象进行缓存传输，比如某个网站</a:t>
            </a:r>
            <a:r>
              <a:rPr lang="en-US" altLang="zh-CN" dirty="0"/>
              <a:t>HTTP</a:t>
            </a:r>
            <a:r>
              <a:rPr lang="zh-CN" altLang="en-US" dirty="0"/>
              <a:t>页面经常被访问到，那应用代理就可以将它缓存在防火墙的磁盘上，下次客户端请求时不再到服务器上下载，而是直接将本地缓存的页面传给客户端，这样可以节省不必要的外网通信流量。</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DD448C87-023D-4E49-B603-34FECE4E8D7D}"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不过应用代理由于打断了用户和服务器之间的通信连接，用户的客户端需要和服务器代理建立连接，这就带来了使用上的一个不便之处，普通代理，需要用户在自己的主机或程序中进行代理设置，比如</a:t>
            </a:r>
            <a:r>
              <a:rPr lang="en-US" altLang="zh-CN" dirty="0"/>
              <a:t>【</a:t>
            </a:r>
            <a:r>
              <a:rPr lang="zh-CN" altLang="en-US" dirty="0"/>
              <a:t>图</a:t>
            </a:r>
            <a:r>
              <a:rPr lang="en-US" altLang="zh-CN" dirty="0"/>
              <a:t>】</a:t>
            </a:r>
            <a:r>
              <a:rPr lang="zh-CN" altLang="en-US" dirty="0"/>
              <a:t>这个</a:t>
            </a:r>
            <a:r>
              <a:rPr lang="en-US" altLang="zh-CN" dirty="0"/>
              <a:t>Win10</a:t>
            </a:r>
            <a:r>
              <a:rPr lang="zh-CN" altLang="en-US" dirty="0"/>
              <a:t>里面的代理设置，应用程序可能还要专门支持代理功能，以便告知代理服务器自己真正要访问的服务器等信息。</a:t>
            </a:r>
            <a:endParaRPr lang="en-US" altLang="zh-CN" dirty="0"/>
          </a:p>
          <a:p>
            <a:r>
              <a:rPr lang="zh-CN" altLang="en-US" dirty="0"/>
              <a:t>为了方便用户的使用，防火墙一般都实现了透明代理。透明代理中，用户和客户端程序对应用代理是完全无感知的，不需要做任何配置，在访问网络服务的时候，就像正常访问一样，直接向真实服务器发起连接。</a:t>
            </a:r>
            <a:endParaRPr lang="en-US" altLang="zh-CN" dirty="0"/>
          </a:p>
          <a:p>
            <a:r>
              <a:rPr lang="zh-CN" altLang="en-US" dirty="0"/>
              <a:t>防火墙的协议栈中使用包过滤配合应用代理工作，检查到这个连接需要使用代理时，包过滤记录下真实服务器的地址，通知给应用代理程序，并将数据包的目的地址修改为服务器代理的监听地址，通过协议栈将报文提交到服务器代理，服务器代理对客户端的应答消息，也由包过滤将源地址改回为真实服务器的地址。</a:t>
            </a:r>
            <a:endParaRPr lang="en-US" altLang="zh-CN" dirty="0"/>
          </a:p>
          <a:p>
            <a:r>
              <a:rPr lang="zh-CN" altLang="en-US" dirty="0"/>
              <a:t>这样客户端就以为自己在跟真实服务器通信。</a:t>
            </a:r>
            <a:endParaRPr lang="zh-CN" altLang="en-US" dirty="0"/>
          </a:p>
        </p:txBody>
      </p:sp>
      <p:sp>
        <p:nvSpPr>
          <p:cNvPr id="4" name="灯片编号占位符 3"/>
          <p:cNvSpPr>
            <a:spLocks noGrp="1"/>
          </p:cNvSpPr>
          <p:nvPr>
            <p:ph type="sldNum" sz="quarter" idx="10"/>
          </p:nvPr>
        </p:nvSpPr>
        <p:spPr/>
        <p:txBody>
          <a:bodyPr/>
          <a:lstStyle/>
          <a:p>
            <a:fld id="{DD448C87-023D-4E49-B603-34FECE4E8D7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我们再来看看防火墙的分类。从形态视角来看，防火墙可以分为硬件防火墙和软件防火墙</a:t>
            </a:r>
            <a:r>
              <a:rPr lang="en-US" altLang="zh-CN" dirty="0"/>
              <a:t>2</a:t>
            </a:r>
            <a:r>
              <a:rPr lang="zh-CN" altLang="en-US" dirty="0"/>
              <a:t>类：</a:t>
            </a:r>
            <a:endParaRPr lang="en-US" altLang="zh-CN" dirty="0"/>
          </a:p>
          <a:p>
            <a:r>
              <a:rPr lang="zh-CN" altLang="en-US" dirty="0"/>
              <a:t>硬件防火墙</a:t>
            </a:r>
            <a:r>
              <a:rPr lang="en-US" altLang="zh-CN" dirty="0"/>
              <a:t>【</a:t>
            </a:r>
            <a:r>
              <a:rPr lang="zh-CN" altLang="en-US" dirty="0"/>
              <a:t>左图</a:t>
            </a:r>
            <a:r>
              <a:rPr lang="en-US" altLang="zh-CN" dirty="0"/>
              <a:t>】</a:t>
            </a:r>
            <a:r>
              <a:rPr lang="zh-CN" altLang="en-US" dirty="0"/>
              <a:t>一般来说其实是软硬结合的，它是在专门设计的网络设备上运行专用的软件实现控制；</a:t>
            </a:r>
            <a:endParaRPr lang="en-US" altLang="zh-CN" dirty="0"/>
          </a:p>
          <a:p>
            <a:r>
              <a:rPr lang="zh-CN" altLang="en-US" dirty="0"/>
              <a:t>而软件防火墙</a:t>
            </a:r>
            <a:r>
              <a:rPr lang="en-US" altLang="zh-CN" dirty="0"/>
              <a:t>【</a:t>
            </a:r>
            <a:r>
              <a:rPr lang="zh-CN" altLang="en-US" dirty="0"/>
              <a:t>右图</a:t>
            </a:r>
            <a:r>
              <a:rPr lang="en-US" altLang="zh-CN" dirty="0"/>
              <a:t>】</a:t>
            </a:r>
            <a:r>
              <a:rPr lang="zh-CN" altLang="en-US" dirty="0"/>
              <a:t>则是纯软件的，是运行在一台或多台普通计算机上的实现网络通信控制的特殊软件。</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DD448C87-023D-4E49-B603-34FECE4E8D7D}"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总体上来说，应用代理防火墙的优缺点是比较分明的。</a:t>
            </a:r>
            <a:endParaRPr lang="en-US" altLang="zh-CN" dirty="0"/>
          </a:p>
          <a:p>
            <a:r>
              <a:rPr lang="zh-CN" altLang="en-US" dirty="0"/>
              <a:t>它的优点主要体现为安全性上，可以按协议进行内容过滤、调用其他安全功能深度检查，对于外网服务器甚至攻击者来说，它们都只能看到防火墙自身的外口地址在进行网络通信，对内部网络的信息由很好的屏蔽和保护作用。</a:t>
            </a:r>
            <a:endParaRPr lang="en-US" altLang="zh-CN" dirty="0"/>
          </a:p>
          <a:p>
            <a:r>
              <a:rPr lang="zh-CN" altLang="en-US" dirty="0"/>
              <a:t>应用代理的缺点呢，一方面是对每一种特定的服务，都需要单独编写程序实现代理，对协议支持的可扩展性不够高，</a:t>
            </a:r>
            <a:endParaRPr lang="en-US" altLang="zh-CN" dirty="0"/>
          </a:p>
          <a:p>
            <a:r>
              <a:rPr lang="zh-CN" altLang="en-US" dirty="0"/>
              <a:t>另一方面由于将数据通过完整的协议栈提交到应用层处理，并且检查程度很深，它的性能相对于状态检测防火墙来说是要偏低一些的。</a:t>
            </a:r>
            <a:endParaRPr lang="en-US" altLang="zh-CN" dirty="0"/>
          </a:p>
          <a:p>
            <a:endParaRPr lang="en-US" altLang="zh-CN" dirty="0"/>
          </a:p>
          <a:p>
            <a:r>
              <a:rPr lang="zh-CN" altLang="en-US" dirty="0"/>
              <a:t>当前实际的防火墙产品，是将状态检测技术和应用代理技术结合使用的，根据不同的需求各取所长、扬长避短，再配合其他网络安全技术，为用户提供易用性、安全性和性能尽可能高的各方面平衡的产品服务。</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DD448C87-023D-4E49-B603-34FECE4E8D7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从保护对象的角度呢，又可以分为网络防火墙和个人防火墙</a:t>
            </a:r>
            <a:r>
              <a:rPr lang="en-US" altLang="zh-CN" dirty="0"/>
              <a:t>2</a:t>
            </a:r>
            <a:r>
              <a:rPr lang="zh-CN" altLang="en-US" dirty="0"/>
              <a:t>类：</a:t>
            </a:r>
            <a:endParaRPr lang="en-US" altLang="zh-CN" dirty="0"/>
          </a:p>
          <a:p>
            <a:r>
              <a:rPr lang="zh-CN" altLang="en-US" dirty="0"/>
              <a:t>网络防火墙</a:t>
            </a:r>
            <a:r>
              <a:rPr lang="en-US" altLang="zh-CN" dirty="0"/>
              <a:t>【</a:t>
            </a:r>
            <a:r>
              <a:rPr lang="zh-CN" altLang="en-US" dirty="0"/>
              <a:t>左图</a:t>
            </a:r>
            <a:r>
              <a:rPr lang="en-US" altLang="zh-CN" dirty="0"/>
              <a:t>】</a:t>
            </a:r>
            <a:r>
              <a:rPr lang="zh-CN" altLang="en-US" dirty="0"/>
              <a:t>一般以硬件防火墙为主，部署在内部网络和外部网络之间，保护的是整个内部网络；</a:t>
            </a:r>
            <a:endParaRPr lang="en-US" altLang="zh-CN" dirty="0"/>
          </a:p>
          <a:p>
            <a:r>
              <a:rPr lang="zh-CN" altLang="en-US" dirty="0"/>
              <a:t>而个人防火墙</a:t>
            </a:r>
            <a:r>
              <a:rPr lang="en-US" altLang="zh-CN" dirty="0"/>
              <a:t>【</a:t>
            </a:r>
            <a:r>
              <a:rPr lang="zh-CN" altLang="en-US" dirty="0"/>
              <a:t>右图</a:t>
            </a:r>
            <a:r>
              <a:rPr lang="en-US" altLang="zh-CN" dirty="0"/>
              <a:t>】</a:t>
            </a:r>
            <a:r>
              <a:rPr lang="zh-CN" altLang="en-US" dirty="0"/>
              <a:t>一般是软件防火墙，安装在主机上，监控网络接口上通信的数据流，保护的是单台主机。</a:t>
            </a:r>
            <a:endParaRPr lang="zh-CN" altLang="en-US" dirty="0"/>
          </a:p>
        </p:txBody>
      </p:sp>
      <p:sp>
        <p:nvSpPr>
          <p:cNvPr id="4" name="灯片编号占位符 3"/>
          <p:cNvSpPr>
            <a:spLocks noGrp="1"/>
          </p:cNvSpPr>
          <p:nvPr>
            <p:ph type="sldNum" sz="quarter" idx="10"/>
          </p:nvPr>
        </p:nvSpPr>
        <p:spPr/>
        <p:txBody>
          <a:bodyPr/>
          <a:lstStyle/>
          <a:p>
            <a:fld id="{DD448C87-023D-4E49-B603-34FECE4E8D7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我们考察防火墙的性能高低，主要可以看几个指标：</a:t>
            </a:r>
            <a:endParaRPr lang="en-US" altLang="zh-CN" dirty="0"/>
          </a:p>
          <a:p>
            <a:r>
              <a:rPr lang="zh-CN" altLang="en-US" dirty="0"/>
              <a:t>一个是吞吐量，是</a:t>
            </a:r>
            <a:r>
              <a:rPr lang="zh-CN" altLang="en-US" sz="1200" dirty="0">
                <a:latin typeface="黑体" panose="02010609060101010101" charset="-122"/>
                <a:ea typeface="黑体" panose="02010609060101010101" charset="-122"/>
              </a:rPr>
              <a:t>指防火墙在不丢失数据包的情况下能达到的最大的转发数据包的速率，由于防火墙位于内外网络的必经之路上，因此这个反映通信带宽的指标实际上就限制了整个网络的带宽，是一项非常重要的指标；</a:t>
            </a:r>
            <a:endParaRPr lang="en-US" altLang="zh-CN" sz="1200" dirty="0">
              <a:latin typeface="黑体" panose="02010609060101010101" charset="-122"/>
              <a:ea typeface="黑体" panose="02010609060101010101" charset="-122"/>
            </a:endParaRPr>
          </a:p>
          <a:p>
            <a:r>
              <a:rPr lang="zh-CN" altLang="en-US" sz="1200" dirty="0">
                <a:latin typeface="黑体" panose="02010609060101010101" charset="-122"/>
                <a:ea typeface="黑体" panose="02010609060101010101" charset="-122"/>
              </a:rPr>
              <a:t>第二个是时延，是指从防火墙接收接口上输入帧的最后一个比特到达，到发送接口上输出帧的第一个比特发出所用的时间间隔，这个指标反映防火墙处理数据的快慢，会影响某些实时通信的效果；</a:t>
            </a:r>
            <a:endParaRPr lang="en-US" altLang="zh-CN" sz="1200" dirty="0">
              <a:latin typeface="黑体" panose="02010609060101010101" charset="-122"/>
              <a:ea typeface="黑体" panose="02010609060101010101" charset="-122"/>
            </a:endParaRPr>
          </a:p>
          <a:p>
            <a:r>
              <a:rPr lang="zh-CN" altLang="en-US" sz="1200" dirty="0">
                <a:latin typeface="黑体" panose="02010609060101010101" charset="-122"/>
                <a:ea typeface="黑体" panose="02010609060101010101" charset="-122"/>
              </a:rPr>
              <a:t>第三个是丢包率，是指防火墙在不同负载情况下，由于资源不足应转发但丢弃的数据包比例，这个指标反映防火墙的稳定性；</a:t>
            </a:r>
            <a:endParaRPr lang="en-US" altLang="zh-CN" sz="1200" dirty="0">
              <a:latin typeface="黑体" panose="02010609060101010101" charset="-122"/>
              <a:ea typeface="黑体" panose="02010609060101010101" charset="-122"/>
            </a:endParaRPr>
          </a:p>
          <a:p>
            <a:r>
              <a:rPr lang="zh-CN" altLang="en-US" sz="1200" dirty="0">
                <a:latin typeface="黑体" panose="02010609060101010101" charset="-122"/>
                <a:ea typeface="黑体" panose="02010609060101010101" charset="-122"/>
              </a:rPr>
              <a:t>第四个是并发连接数，是指防火墙能同时处理的，内外网主机通过防火墙通信的数据连接的最大数量，这个指标反映了防火墙能够保护的内部网络的用户容量。这些指标呢，都可以通过专用仪器进行测试评估。</a:t>
            </a:r>
            <a:endParaRPr lang="zh-CN" altLang="en-US" sz="1200" dirty="0">
              <a:latin typeface="黑体" panose="02010609060101010101" charset="-122"/>
              <a:ea typeface="黑体" panose="02010609060101010101" charset="-122"/>
            </a:endParaRPr>
          </a:p>
          <a:p>
            <a:endParaRPr lang="zh-CN" altLang="en-US" sz="1200" dirty="0">
              <a:latin typeface="黑体" panose="02010609060101010101" charset="-122"/>
              <a:ea typeface="黑体" panose="02010609060101010101" charset="-122"/>
            </a:endParaRPr>
          </a:p>
          <a:p>
            <a:endParaRPr lang="zh-CN" altLang="en-US" dirty="0"/>
          </a:p>
        </p:txBody>
      </p:sp>
      <p:sp>
        <p:nvSpPr>
          <p:cNvPr id="4" name="灯片编号占位符 3"/>
          <p:cNvSpPr>
            <a:spLocks noGrp="1"/>
          </p:cNvSpPr>
          <p:nvPr>
            <p:ph type="sldNum" sz="quarter" idx="10"/>
          </p:nvPr>
        </p:nvSpPr>
        <p:spPr/>
        <p:txBody>
          <a:bodyPr/>
          <a:lstStyle/>
          <a:p>
            <a:fld id="{DD448C87-023D-4E49-B603-34FECE4E8D7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80000"/>
              </a:lnSpc>
              <a:buFont typeface="Wingdings" panose="05000000000000000000" pitchFamily="2" charset="2"/>
              <a:buNone/>
            </a:pPr>
            <a:r>
              <a:rPr lang="zh-CN" altLang="en-US" sz="1200" dirty="0">
                <a:latin typeface="宋体" panose="02010600030101010101" pitchFamily="2" charset="-122"/>
                <a:ea typeface="黑体" panose="02010609060101010101" charset="-122"/>
              </a:rPr>
              <a:t>我们在内外网络的唯一通路上部署防火墙，可以起到这些作用：</a:t>
            </a:r>
            <a:endParaRPr lang="en-US" altLang="zh-CN" sz="1200" dirty="0">
              <a:latin typeface="宋体" panose="02010600030101010101" pitchFamily="2" charset="-122"/>
              <a:ea typeface="黑体" panose="02010609060101010101" charset="-122"/>
            </a:endParaRPr>
          </a:p>
          <a:p>
            <a:pPr>
              <a:lnSpc>
                <a:spcPct val="80000"/>
              </a:lnSpc>
              <a:buFont typeface="Wingdings" panose="05000000000000000000" pitchFamily="2" charset="2"/>
              <a:buNone/>
            </a:pPr>
            <a:r>
              <a:rPr lang="zh-CN" altLang="en-US" sz="1200" dirty="0">
                <a:latin typeface="宋体" panose="02010600030101010101" pitchFamily="2" charset="-122"/>
                <a:ea typeface="黑体" panose="02010609060101010101" charset="-122"/>
              </a:rPr>
              <a:t>第一，可以使用防火墙作为网络的中心“扼制点”提供安全屏障，防止非法用户进入内部网进行破坏；</a:t>
            </a:r>
            <a:endParaRPr lang="en-US" altLang="zh-CN" sz="1200" dirty="0">
              <a:latin typeface="宋体" panose="02010600030101010101" pitchFamily="2" charset="-122"/>
              <a:ea typeface="黑体" panose="02010609060101010101" charset="-122"/>
            </a:endParaRPr>
          </a:p>
          <a:p>
            <a:pPr>
              <a:lnSpc>
                <a:spcPct val="80000"/>
              </a:lnSpc>
              <a:buFont typeface="Wingdings" panose="05000000000000000000" pitchFamily="2" charset="2"/>
              <a:buNone/>
            </a:pPr>
            <a:r>
              <a:rPr lang="zh-CN" altLang="en-US" sz="1200" dirty="0">
                <a:latin typeface="宋体" panose="02010600030101010101" pitchFamily="2" charset="-122"/>
                <a:ea typeface="黑体" panose="02010609060101010101" charset="-122"/>
              </a:rPr>
              <a:t>第二，可以在防火墙上集中实施相关安全策略，比如加密，从而增强保密性和强化内部网络的私有权；</a:t>
            </a:r>
            <a:endParaRPr lang="en-US" altLang="zh-CN" sz="1200" dirty="0">
              <a:latin typeface="宋体" panose="02010600030101010101" pitchFamily="2" charset="-122"/>
              <a:ea typeface="黑体" panose="02010609060101010101" charset="-122"/>
            </a:endParaRPr>
          </a:p>
          <a:p>
            <a:pPr>
              <a:lnSpc>
                <a:spcPct val="80000"/>
              </a:lnSpc>
              <a:buFont typeface="Wingdings" panose="05000000000000000000" pitchFamily="2" charset="2"/>
              <a:buNone/>
            </a:pPr>
            <a:r>
              <a:rPr lang="zh-CN" altLang="en-US" sz="1200" dirty="0">
                <a:latin typeface="宋体" panose="02010600030101010101" pitchFamily="2" charset="-122"/>
                <a:ea typeface="黑体" panose="02010609060101010101" charset="-122"/>
              </a:rPr>
              <a:t>第三，可以在防火墙上很方便地监视网络的安全性，对安全事件产生报警信息；</a:t>
            </a:r>
            <a:endParaRPr lang="en-US" altLang="zh-CN" sz="1200" dirty="0">
              <a:latin typeface="宋体" panose="02010600030101010101" pitchFamily="2" charset="-122"/>
              <a:ea typeface="黑体" panose="02010609060101010101" charset="-122"/>
            </a:endParaRPr>
          </a:p>
          <a:p>
            <a:pPr>
              <a:lnSpc>
                <a:spcPct val="80000"/>
              </a:lnSpc>
              <a:buFont typeface="Wingdings" panose="05000000000000000000" pitchFamily="2" charset="2"/>
              <a:buNone/>
            </a:pPr>
            <a:r>
              <a:rPr lang="zh-CN" altLang="en-US" sz="1200" dirty="0">
                <a:latin typeface="宋体" panose="02010600030101010101" pitchFamily="2" charset="-122"/>
                <a:ea typeface="黑体" panose="02010609060101010101" charset="-122"/>
              </a:rPr>
              <a:t>第四，可以在防火墙上对流经的网络通信进行审计和计费。</a:t>
            </a:r>
            <a:endParaRPr lang="zh-CN" altLang="en-US" sz="1200" dirty="0">
              <a:latin typeface="宋体" panose="02010600030101010101" pitchFamily="2" charset="-122"/>
              <a:ea typeface="黑体" panose="02010609060101010101" charset="-122"/>
            </a:endParaRPr>
          </a:p>
          <a:p>
            <a:endParaRPr lang="zh-CN" altLang="en-US" dirty="0"/>
          </a:p>
        </p:txBody>
      </p:sp>
      <p:sp>
        <p:nvSpPr>
          <p:cNvPr id="4" name="灯片编号占位符 3"/>
          <p:cNvSpPr>
            <a:spLocks noGrp="1"/>
          </p:cNvSpPr>
          <p:nvPr>
            <p:ph type="sldNum" sz="quarter" idx="10"/>
          </p:nvPr>
        </p:nvSpPr>
        <p:spPr/>
        <p:txBody>
          <a:bodyPr/>
          <a:lstStyle/>
          <a:p>
            <a:fld id="{DD448C87-023D-4E49-B603-34FECE4E8D7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由于防火墙只是按照规则处理经过自己转发的数据流，因此也存在一些局限性，包括：</a:t>
            </a:r>
            <a:endParaRPr lang="en-US" altLang="zh-CN" dirty="0"/>
          </a:p>
          <a:p>
            <a:r>
              <a:rPr lang="zh-CN" altLang="en-US" dirty="0"/>
              <a:t>不能防范不经过防火墙进行的攻击；</a:t>
            </a:r>
            <a:endParaRPr lang="en-US" altLang="zh-CN" dirty="0"/>
          </a:p>
          <a:p>
            <a:r>
              <a:rPr lang="zh-CN" altLang="en-US" dirty="0"/>
              <a:t>不能防范来自内部网络的攻击和安全威胁；</a:t>
            </a:r>
            <a:endParaRPr lang="en-US" altLang="zh-CN" dirty="0"/>
          </a:p>
          <a:p>
            <a:r>
              <a:rPr lang="zh-CN" altLang="en-US" dirty="0"/>
              <a:t>不能防范策略配置不当或者是错误的配置引起的威胁；</a:t>
            </a:r>
            <a:endParaRPr lang="en-US" altLang="zh-CN" dirty="0"/>
          </a:p>
          <a:p>
            <a:r>
              <a:rPr lang="zh-CN" altLang="en-US" dirty="0"/>
              <a:t>不能防范物理接触造成的人为或自然的破坏；</a:t>
            </a:r>
            <a:endParaRPr lang="en-US" altLang="zh-CN" dirty="0"/>
          </a:p>
          <a:p>
            <a:r>
              <a:rPr lang="zh-CN" altLang="en-US" dirty="0"/>
              <a:t>以及不能防范对防火墙自身安全漏洞的攻击。</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DD448C87-023D-4E49-B603-34FECE4E8D7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hasCustomPrompt="1"/>
          </p:nvPr>
        </p:nvSpPr>
        <p:spPr/>
        <p:txBody>
          <a:bodyPr/>
          <a:lstStyle>
            <a:lvl2pPr>
              <a:defRPr>
                <a:solidFill>
                  <a:srgbClr val="5B76B5"/>
                </a:solidFill>
              </a:defRPr>
            </a:lvl2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sz="half" idx="1" hasCustomPrompt="1"/>
          </p:nvPr>
        </p:nvSpPr>
        <p:spPr>
          <a:xfrm>
            <a:off x="838200" y="1260000"/>
            <a:ext cx="5181600" cy="5040000"/>
          </a:xfrm>
        </p:spPr>
        <p:txBody>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hasCustomPrompt="1"/>
          </p:nvPr>
        </p:nvSpPr>
        <p:spPr>
          <a:xfrm>
            <a:off x="6172200" y="1260000"/>
            <a:ext cx="5181600" cy="5040000"/>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左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sz="half" idx="1" hasCustomPrompt="1"/>
          </p:nvPr>
        </p:nvSpPr>
        <p:spPr>
          <a:xfrm>
            <a:off x="838200" y="1260000"/>
            <a:ext cx="5181600" cy="5040000"/>
          </a:xfrm>
        </p:spPr>
        <p:txBody>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右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4" name="内容占位符 3"/>
          <p:cNvSpPr>
            <a:spLocks noGrp="1"/>
          </p:cNvSpPr>
          <p:nvPr>
            <p:ph sz="half" idx="2" hasCustomPrompt="1"/>
          </p:nvPr>
        </p:nvSpPr>
        <p:spPr>
          <a:xfrm>
            <a:off x="6172200" y="1260000"/>
            <a:ext cx="5181600" cy="5040000"/>
          </a:xfrm>
        </p:spPr>
        <p:txBody>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hasCustomPrompt="1"/>
          </p:nvPr>
        </p:nvSpPr>
        <p:spPr>
          <a:xfrm>
            <a:off x="839788" y="1260000"/>
            <a:ext cx="5157787" cy="648000"/>
          </a:xfrm>
        </p:spPr>
        <p:txBody>
          <a:bodyPr anchor="b">
            <a:norm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1980000"/>
            <a:ext cx="5157787" cy="4320000"/>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260000"/>
            <a:ext cx="5183188" cy="648000"/>
          </a:xfrm>
        </p:spPr>
        <p:txBody>
          <a:bodyPr anchor="b">
            <a:norm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1980000"/>
            <a:ext cx="5183188" cy="4320000"/>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 name="标题 1"/>
          <p:cNvSpPr>
            <a:spLocks noGrp="1"/>
          </p:cNvSpPr>
          <p:nvPr>
            <p:ph type="title"/>
          </p:nvPr>
        </p:nvSpPr>
        <p:spPr>
          <a:xfrm>
            <a:off x="838200" y="540000"/>
            <a:ext cx="10515600" cy="648000"/>
          </a:xfrm>
        </p:spPr>
        <p:txBody>
          <a:bodyPr/>
          <a:lstStyle/>
          <a:p>
            <a:r>
              <a:rPr lang="zh-CN" altLang="en-US" dirty="0"/>
              <a:t>单击此处编辑母版标题样式</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M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文本框 2"/>
          <p:cNvSpPr txBox="1"/>
          <p:nvPr userDrawn="1"/>
        </p:nvSpPr>
        <p:spPr>
          <a:xfrm>
            <a:off x="10224000" y="6372000"/>
            <a:ext cx="1555234" cy="400110"/>
          </a:xfrm>
          <a:prstGeom prst="rect">
            <a:avLst/>
          </a:prstGeom>
          <a:noFill/>
        </p:spPr>
        <p:txBody>
          <a:bodyPr wrap="none" rtlCol="0">
            <a:spAutoFit/>
          </a:bodyPr>
          <a:lstStyle/>
          <a:p>
            <a:r>
              <a:rPr lang="en-US" altLang="zh-CN" sz="2000" b="1" u="none" dirty="0">
                <a:ln>
                  <a:noFill/>
                </a:ln>
                <a:solidFill>
                  <a:srgbClr val="0000FF"/>
                </a:solidFill>
                <a:effectLst/>
              </a:rPr>
              <a:t>MOOC</a:t>
            </a:r>
            <a:r>
              <a:rPr lang="zh-CN" altLang="en-US" sz="2000" b="1" u="none" dirty="0">
                <a:ln>
                  <a:noFill/>
                </a:ln>
                <a:solidFill>
                  <a:srgbClr val="0000FF"/>
                </a:solidFill>
                <a:effectLst/>
              </a:rPr>
              <a:t>自学</a:t>
            </a:r>
            <a:endParaRPr lang="zh-CN" altLang="en-US" sz="2000" b="1" u="none" dirty="0">
              <a:ln>
                <a:noFill/>
              </a:ln>
              <a:solidFill>
                <a:srgbClr val="0000FF"/>
              </a:solidFill>
              <a:effectLs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_章目录">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28A0092B-C50C-407E-A947-70E740481C1C}">
                <a14:useLocalDpi xmlns:a14="http://schemas.microsoft.com/office/drawing/2010/main" val="0"/>
              </a:ext>
            </a:extLst>
          </a:blip>
          <a:srcRect l="31462" t="41067" r="19510" b="14269"/>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grpSp>
        <p:nvGrpSpPr>
          <p:cNvPr id="3" name="组合 2"/>
          <p:cNvGrpSpPr/>
          <p:nvPr userDrawn="1"/>
        </p:nvGrpSpPr>
        <p:grpSpPr>
          <a:xfrm rot="7080203">
            <a:off x="8818696" y="656618"/>
            <a:ext cx="569921" cy="413062"/>
            <a:chOff x="8171726" y="1006998"/>
            <a:chExt cx="1261641" cy="914400"/>
          </a:xfrm>
        </p:grpSpPr>
        <p:sp>
          <p:nvSpPr>
            <p:cNvPr id="4" name="椭圆 3"/>
            <p:cNvSpPr/>
            <p:nvPr/>
          </p:nvSpPr>
          <p:spPr>
            <a:xfrm>
              <a:off x="8171726" y="1006998"/>
              <a:ext cx="914400" cy="914400"/>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9248172" y="1516284"/>
              <a:ext cx="185195" cy="185195"/>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userDrawn="1"/>
        </p:nvGrpSpPr>
        <p:grpSpPr>
          <a:xfrm>
            <a:off x="648000" y="5099562"/>
            <a:ext cx="1261641" cy="914400"/>
            <a:chOff x="8171726" y="1006998"/>
            <a:chExt cx="1261641" cy="914400"/>
          </a:xfrm>
        </p:grpSpPr>
        <p:sp>
          <p:nvSpPr>
            <p:cNvPr id="7" name="椭圆 6"/>
            <p:cNvSpPr/>
            <p:nvPr/>
          </p:nvSpPr>
          <p:spPr>
            <a:xfrm>
              <a:off x="8171726" y="1006998"/>
              <a:ext cx="914400" cy="914400"/>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9248172" y="1516284"/>
              <a:ext cx="185195" cy="185195"/>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标题 1"/>
          <p:cNvSpPr>
            <a:spLocks noGrp="1"/>
          </p:cNvSpPr>
          <p:nvPr>
            <p:ph type="title"/>
          </p:nvPr>
        </p:nvSpPr>
        <p:spPr>
          <a:xfrm>
            <a:off x="648000" y="648000"/>
            <a:ext cx="7386638" cy="738664"/>
          </a:xfrm>
        </p:spPr>
        <p:txBody>
          <a:bodyPr anchor="ctr" anchorCtr="0"/>
          <a:lstStyle>
            <a:lvl1pPr>
              <a:defRPr sz="4800"/>
            </a:lvl1pPr>
          </a:lstStyle>
          <a:p>
            <a:r>
              <a:rPr lang="zh-CN" altLang="en-US" dirty="0"/>
              <a:t>单击此处编辑母版标题样式</a:t>
            </a:r>
            <a:endParaRPr lang="zh-CN" altLang="en-US" dirty="0"/>
          </a:p>
        </p:txBody>
      </p:sp>
      <p:sp>
        <p:nvSpPr>
          <p:cNvPr id="10" name="文本框 9"/>
          <p:cNvSpPr txBox="1"/>
          <p:nvPr userDrawn="1"/>
        </p:nvSpPr>
        <p:spPr>
          <a:xfrm>
            <a:off x="10224000" y="6372000"/>
            <a:ext cx="1555234" cy="400110"/>
          </a:xfrm>
          <a:prstGeom prst="rect">
            <a:avLst/>
          </a:prstGeom>
          <a:noFill/>
        </p:spPr>
        <p:txBody>
          <a:bodyPr wrap="none" rtlCol="0">
            <a:spAutoFit/>
          </a:bodyPr>
          <a:lstStyle/>
          <a:p>
            <a:r>
              <a:rPr lang="en-US" altLang="zh-CN" sz="2000" b="1" u="none" dirty="0">
                <a:ln>
                  <a:noFill/>
                </a:ln>
                <a:solidFill>
                  <a:srgbClr val="0000FF"/>
                </a:solidFill>
                <a:effectLst/>
              </a:rPr>
              <a:t>MOOC</a:t>
            </a:r>
            <a:r>
              <a:rPr lang="zh-CN" altLang="en-US" sz="2000" b="1" u="none" dirty="0">
                <a:ln>
                  <a:noFill/>
                </a:ln>
                <a:solidFill>
                  <a:srgbClr val="0000FF"/>
                </a:solidFill>
                <a:effectLst/>
              </a:rPr>
              <a:t>自学</a:t>
            </a:r>
            <a:endParaRPr lang="zh-CN" altLang="en-US" sz="2000" b="1" u="none" dirty="0">
              <a:ln>
                <a:noFill/>
              </a:ln>
              <a:solidFill>
                <a:srgbClr val="0000FF"/>
              </a:solidFill>
              <a:effectLs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章目录">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28A0092B-C50C-407E-A947-70E740481C1C}">
                <a14:useLocalDpi xmlns:a14="http://schemas.microsoft.com/office/drawing/2010/main" val="0"/>
              </a:ext>
            </a:extLst>
          </a:blip>
          <a:srcRect l="31462" t="41067" r="19510" b="14269"/>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grpSp>
        <p:nvGrpSpPr>
          <p:cNvPr id="3" name="组合 2"/>
          <p:cNvGrpSpPr/>
          <p:nvPr userDrawn="1"/>
        </p:nvGrpSpPr>
        <p:grpSpPr>
          <a:xfrm rot="7080203">
            <a:off x="8818696" y="656618"/>
            <a:ext cx="569921" cy="413062"/>
            <a:chOff x="8171726" y="1006998"/>
            <a:chExt cx="1261641" cy="914400"/>
          </a:xfrm>
        </p:grpSpPr>
        <p:sp>
          <p:nvSpPr>
            <p:cNvPr id="4" name="椭圆 3"/>
            <p:cNvSpPr/>
            <p:nvPr/>
          </p:nvSpPr>
          <p:spPr>
            <a:xfrm>
              <a:off x="8171726" y="1006998"/>
              <a:ext cx="914400" cy="914400"/>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9248172" y="1516284"/>
              <a:ext cx="185195" cy="185195"/>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userDrawn="1"/>
        </p:nvGrpSpPr>
        <p:grpSpPr>
          <a:xfrm>
            <a:off x="648000" y="5099562"/>
            <a:ext cx="1261641" cy="914400"/>
            <a:chOff x="8171726" y="1006998"/>
            <a:chExt cx="1261641" cy="914400"/>
          </a:xfrm>
        </p:grpSpPr>
        <p:sp>
          <p:nvSpPr>
            <p:cNvPr id="7" name="椭圆 6"/>
            <p:cNvSpPr/>
            <p:nvPr/>
          </p:nvSpPr>
          <p:spPr>
            <a:xfrm>
              <a:off x="8171726" y="1006998"/>
              <a:ext cx="914400" cy="914400"/>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9248172" y="1516284"/>
              <a:ext cx="185195" cy="185195"/>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标题 1"/>
          <p:cNvSpPr>
            <a:spLocks noGrp="1"/>
          </p:cNvSpPr>
          <p:nvPr>
            <p:ph type="title"/>
          </p:nvPr>
        </p:nvSpPr>
        <p:spPr>
          <a:xfrm>
            <a:off x="648000" y="648000"/>
            <a:ext cx="7386638" cy="738664"/>
          </a:xfrm>
        </p:spPr>
        <p:txBody>
          <a:bodyPr anchor="ctr" anchorCtr="0"/>
          <a:lstStyle>
            <a:lvl1pPr>
              <a:defRPr sz="4800"/>
            </a:lvl1pPr>
          </a:lstStyle>
          <a:p>
            <a:r>
              <a:rPr lang="zh-CN" altLang="en-US" dirty="0"/>
              <a:t>单击此处编辑母版标题样式</a:t>
            </a:r>
            <a:endParaRPr lang="zh-CN" altLang="en-US" dirty="0"/>
          </a:p>
        </p:txBody>
      </p:sp>
      <p:sp>
        <p:nvSpPr>
          <p:cNvPr id="10" name="内容占位符 8"/>
          <p:cNvSpPr>
            <a:spLocks noGrp="1"/>
          </p:cNvSpPr>
          <p:nvPr>
            <p:ph sz="quarter" idx="10" hasCustomPrompt="1"/>
          </p:nvPr>
        </p:nvSpPr>
        <p:spPr>
          <a:xfrm>
            <a:off x="1909763" y="1720924"/>
            <a:ext cx="8372474" cy="4489076"/>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章目录">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28A0092B-C50C-407E-A947-70E740481C1C}">
                <a14:useLocalDpi xmlns:a14="http://schemas.microsoft.com/office/drawing/2010/main" val="0"/>
              </a:ext>
            </a:extLst>
          </a:blip>
          <a:srcRect l="31462" t="41067" r="19510" b="14269"/>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grpSp>
        <p:nvGrpSpPr>
          <p:cNvPr id="3" name="组合 2"/>
          <p:cNvGrpSpPr/>
          <p:nvPr userDrawn="1"/>
        </p:nvGrpSpPr>
        <p:grpSpPr>
          <a:xfrm rot="7080203">
            <a:off x="8818696" y="656618"/>
            <a:ext cx="569921" cy="413062"/>
            <a:chOff x="8171726" y="1006998"/>
            <a:chExt cx="1261641" cy="914400"/>
          </a:xfrm>
        </p:grpSpPr>
        <p:sp>
          <p:nvSpPr>
            <p:cNvPr id="4" name="椭圆 3"/>
            <p:cNvSpPr/>
            <p:nvPr/>
          </p:nvSpPr>
          <p:spPr>
            <a:xfrm>
              <a:off x="8171726" y="1006998"/>
              <a:ext cx="914400" cy="914400"/>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9248172" y="1516284"/>
              <a:ext cx="185195" cy="185195"/>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userDrawn="1"/>
        </p:nvGrpSpPr>
        <p:grpSpPr>
          <a:xfrm>
            <a:off x="648000" y="5099562"/>
            <a:ext cx="1261641" cy="914400"/>
            <a:chOff x="8171726" y="1006998"/>
            <a:chExt cx="1261641" cy="914400"/>
          </a:xfrm>
        </p:grpSpPr>
        <p:sp>
          <p:nvSpPr>
            <p:cNvPr id="7" name="椭圆 6"/>
            <p:cNvSpPr/>
            <p:nvPr/>
          </p:nvSpPr>
          <p:spPr>
            <a:xfrm>
              <a:off x="8171726" y="1006998"/>
              <a:ext cx="914400" cy="914400"/>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9248172" y="1516284"/>
              <a:ext cx="185195" cy="185195"/>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标题 1"/>
          <p:cNvSpPr>
            <a:spLocks noGrp="1"/>
          </p:cNvSpPr>
          <p:nvPr>
            <p:ph type="title"/>
          </p:nvPr>
        </p:nvSpPr>
        <p:spPr>
          <a:xfrm>
            <a:off x="648000" y="648000"/>
            <a:ext cx="7386638" cy="738664"/>
          </a:xfrm>
        </p:spPr>
        <p:txBody>
          <a:bodyPr anchor="ctr" anchorCtr="0"/>
          <a:lstStyle>
            <a:lvl1pPr>
              <a:defRPr sz="4800"/>
            </a:lvl1pPr>
          </a:lstStyle>
          <a:p>
            <a:r>
              <a:rPr lang="zh-CN" altLang="en-US" dirty="0"/>
              <a:t>单击此处编辑母版标题样式</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节目录">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hasCustomPrompt="1"/>
          </p:nvPr>
        </p:nvSpPr>
        <p:spPr>
          <a:xfrm>
            <a:off x="2854800" y="1234778"/>
            <a:ext cx="6480000" cy="5064114"/>
          </a:xfrm>
        </p:spPr>
        <p:txBody>
          <a:bodyPr/>
          <a:lstStyle>
            <a:lvl2pPr>
              <a:defRPr>
                <a:solidFill>
                  <a:srgbClr val="5B76B5"/>
                </a:solidFill>
              </a:defRPr>
            </a:lvl2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grpSp>
        <p:nvGrpSpPr>
          <p:cNvPr id="4" name="组合 3"/>
          <p:cNvGrpSpPr/>
          <p:nvPr userDrawn="1"/>
        </p:nvGrpSpPr>
        <p:grpSpPr>
          <a:xfrm>
            <a:off x="838200" y="5384492"/>
            <a:ext cx="1261641" cy="914400"/>
            <a:chOff x="8171726" y="1006998"/>
            <a:chExt cx="1261641" cy="914400"/>
          </a:xfrm>
        </p:grpSpPr>
        <p:sp>
          <p:nvSpPr>
            <p:cNvPr id="5" name="椭圆 4"/>
            <p:cNvSpPr/>
            <p:nvPr/>
          </p:nvSpPr>
          <p:spPr>
            <a:xfrm>
              <a:off x="8171726" y="1006998"/>
              <a:ext cx="914400" cy="914400"/>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9248172" y="1516284"/>
              <a:ext cx="185195" cy="185195"/>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userDrawn="1"/>
        </p:nvGrpSpPr>
        <p:grpSpPr>
          <a:xfrm rot="7080203">
            <a:off x="10752694" y="1316699"/>
            <a:ext cx="569921" cy="413062"/>
            <a:chOff x="8171726" y="1006998"/>
            <a:chExt cx="1261641" cy="914400"/>
          </a:xfrm>
        </p:grpSpPr>
        <p:sp>
          <p:nvSpPr>
            <p:cNvPr id="8" name="椭圆 7"/>
            <p:cNvSpPr/>
            <p:nvPr/>
          </p:nvSpPr>
          <p:spPr>
            <a:xfrm>
              <a:off x="8171726" y="1006998"/>
              <a:ext cx="914400" cy="914400"/>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248172" y="1516284"/>
              <a:ext cx="185195" cy="185195"/>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节目录">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grpSp>
        <p:nvGrpSpPr>
          <p:cNvPr id="4" name="组合 3"/>
          <p:cNvGrpSpPr/>
          <p:nvPr userDrawn="1"/>
        </p:nvGrpSpPr>
        <p:grpSpPr>
          <a:xfrm>
            <a:off x="838200" y="5384492"/>
            <a:ext cx="1261641" cy="914400"/>
            <a:chOff x="8171726" y="1006998"/>
            <a:chExt cx="1261641" cy="914400"/>
          </a:xfrm>
        </p:grpSpPr>
        <p:sp>
          <p:nvSpPr>
            <p:cNvPr id="5" name="椭圆 4"/>
            <p:cNvSpPr/>
            <p:nvPr/>
          </p:nvSpPr>
          <p:spPr>
            <a:xfrm>
              <a:off x="8171726" y="1006998"/>
              <a:ext cx="914400" cy="914400"/>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9248172" y="1516284"/>
              <a:ext cx="185195" cy="185195"/>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userDrawn="1"/>
        </p:nvGrpSpPr>
        <p:grpSpPr>
          <a:xfrm rot="7080203">
            <a:off x="10752694" y="1316699"/>
            <a:ext cx="569921" cy="413062"/>
            <a:chOff x="8171726" y="1006998"/>
            <a:chExt cx="1261641" cy="914400"/>
          </a:xfrm>
        </p:grpSpPr>
        <p:sp>
          <p:nvSpPr>
            <p:cNvPr id="8" name="椭圆 7"/>
            <p:cNvSpPr/>
            <p:nvPr/>
          </p:nvSpPr>
          <p:spPr>
            <a:xfrm>
              <a:off x="8171726" y="1006998"/>
              <a:ext cx="914400" cy="914400"/>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248172" y="1516284"/>
              <a:ext cx="185195" cy="185195"/>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pic>
        <p:nvPicPr>
          <p:cNvPr id="15" name="图片 14"/>
          <p:cNvPicPr>
            <a:picLocks noChangeAspect="1"/>
          </p:cNvPicPr>
          <p:nvPr userDrawn="1"/>
        </p:nvPicPr>
        <p:blipFill rotWithShape="1">
          <a:blip r:embed="rId2">
            <a:extLst>
              <a:ext uri="{28A0092B-C50C-407E-A947-70E740481C1C}">
                <a14:useLocalDpi xmlns:a14="http://schemas.microsoft.com/office/drawing/2010/main" val="0"/>
              </a:ext>
            </a:extLst>
          </a:blip>
          <a:srcRect l="3104" t="7278" r="3104" b="7278"/>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6" name="椭圆 15"/>
          <p:cNvSpPr/>
          <p:nvPr userDrawn="1"/>
        </p:nvSpPr>
        <p:spPr>
          <a:xfrm>
            <a:off x="2489200" y="0"/>
            <a:ext cx="7213600" cy="6858000"/>
          </a:xfrm>
          <a:prstGeom prst="ellipse">
            <a:avLst/>
          </a:prstGeom>
          <a:gradFill flip="none" rotWithShape="1">
            <a:gsLst>
              <a:gs pos="0">
                <a:srgbClr val="FFFFFF"/>
              </a:gs>
              <a:gs pos="100000">
                <a:srgbClr val="FFFFFF">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7" name="任意多边形: 形状 16"/>
          <p:cNvSpPr/>
          <p:nvPr userDrawn="1"/>
        </p:nvSpPr>
        <p:spPr>
          <a:xfrm>
            <a:off x="368152" y="4169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18" name="任意多边形: 形状 17"/>
          <p:cNvSpPr/>
          <p:nvPr userDrawn="1"/>
        </p:nvSpPr>
        <p:spPr>
          <a:xfrm>
            <a:off x="11328252" y="54207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rgbClr val="1B3B9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19" name="标题 1"/>
          <p:cNvSpPr>
            <a:spLocks noGrp="1"/>
          </p:cNvSpPr>
          <p:nvPr>
            <p:ph type="ctrTitle" hasCustomPrompt="1"/>
          </p:nvPr>
        </p:nvSpPr>
        <p:spPr>
          <a:xfrm>
            <a:off x="453429" y="2160000"/>
            <a:ext cx="11285141" cy="1354217"/>
          </a:xfrm>
        </p:spPr>
        <p:txBody>
          <a:bodyPr anchor="b"/>
          <a:lstStyle>
            <a:lvl1pPr algn="ctr">
              <a:defRPr sz="8800"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微软雅黑" panose="020B0503020204020204" pitchFamily="34" charset="-122"/>
                <a:ea typeface="微软雅黑" panose="020B0503020204020204" pitchFamily="34" charset="-122"/>
              </a:defRPr>
            </a:lvl1pPr>
          </a:lstStyle>
          <a:p>
            <a:r>
              <a:rPr lang="zh-CN" altLang="en-US" dirty="0"/>
              <a:t>单击编辑母版标题样式</a:t>
            </a:r>
            <a:endParaRPr lang="zh-CN" altLang="en-US" dirty="0"/>
          </a:p>
        </p:txBody>
      </p:sp>
      <p:sp>
        <p:nvSpPr>
          <p:cNvPr id="20" name="副标题 2"/>
          <p:cNvSpPr>
            <a:spLocks noGrp="1"/>
          </p:cNvSpPr>
          <p:nvPr>
            <p:ph type="subTitle" idx="1" hasCustomPrompt="1"/>
          </p:nvPr>
        </p:nvSpPr>
        <p:spPr>
          <a:xfrm>
            <a:off x="1524000" y="3671999"/>
            <a:ext cx="9144000" cy="2016000"/>
          </a:xfrm>
        </p:spPr>
        <p:txBody>
          <a:bodyPr anchor="t" anchorCtr="1">
            <a:spAutoFit/>
          </a:bodyPr>
          <a:lstStyle>
            <a:lvl1pPr marL="0" indent="0" algn="ctr" defTabSz="914400" rtl="0" eaLnBrk="1" latinLnBrk="0" hangingPunct="1">
              <a:lnSpc>
                <a:spcPct val="100000"/>
              </a:lnSpc>
              <a:buNone/>
              <a:defRPr lang="zh-CN" altLang="en-US" sz="4000" b="0" kern="0" spc="0" baseline="0" dirty="0">
                <a:gradFill>
                  <a:gsLst>
                    <a:gs pos="63000">
                      <a:srgbClr val="153B95"/>
                    </a:gs>
                    <a:gs pos="100000">
                      <a:schemeClr val="bg1"/>
                    </a:gs>
                  </a:gsLst>
                  <a:lin ang="5400000" scaled="1"/>
                </a:gradFill>
                <a:latin typeface="微软雅黑" panose="020B0503020204020204" pitchFamily="34" charset="-122"/>
                <a:ea typeface="微软雅黑" panose="020B0503020204020204" pitchFamily="34" charset="-122"/>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单击编辑母版副标题样式</a:t>
            </a: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pic>
        <p:nvPicPr>
          <p:cNvPr id="14" name="图片 13"/>
          <p:cNvPicPr>
            <a:picLocks noChangeAspect="1"/>
          </p:cNvPicPr>
          <p:nvPr userDrawn="1"/>
        </p:nvPicPr>
        <p:blipFill rotWithShape="1">
          <a:blip r:embed="rId2">
            <a:extLst>
              <a:ext uri="{28A0092B-C50C-407E-A947-70E740481C1C}">
                <a14:useLocalDpi xmlns:a14="http://schemas.microsoft.com/office/drawing/2010/main" val="0"/>
              </a:ext>
            </a:extLst>
          </a:blip>
          <a:srcRect l="3104" t="7278" r="3104" b="7278"/>
          <a:stretch>
            <a:fillRect/>
          </a:stretch>
        </p:blipFill>
        <p:spPr>
          <a:xfrm flipV="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5" name="椭圆 14"/>
          <p:cNvSpPr/>
          <p:nvPr userDrawn="1"/>
        </p:nvSpPr>
        <p:spPr>
          <a:xfrm flipV="1">
            <a:off x="2645229" y="0"/>
            <a:ext cx="6901542" cy="6858000"/>
          </a:xfrm>
          <a:prstGeom prst="ellipse">
            <a:avLst/>
          </a:prstGeom>
          <a:gradFill flip="none" rotWithShape="1">
            <a:gsLst>
              <a:gs pos="0">
                <a:srgbClr val="FFFFFF"/>
              </a:gs>
              <a:gs pos="100000">
                <a:srgbClr val="FFFFFF">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userDrawn="1"/>
        </p:nvSpPr>
        <p:spPr>
          <a:xfrm>
            <a:off x="368152" y="4169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任意多边形: 形状 16"/>
          <p:cNvSpPr/>
          <p:nvPr userDrawn="1"/>
        </p:nvSpPr>
        <p:spPr>
          <a:xfrm>
            <a:off x="11328252" y="54207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rgbClr val="1B3B9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文本框 17"/>
          <p:cNvSpPr txBox="1"/>
          <p:nvPr userDrawn="1"/>
        </p:nvSpPr>
        <p:spPr>
          <a:xfrm rot="5400000">
            <a:off x="-104164" y="2007446"/>
            <a:ext cx="1012828" cy="153888"/>
          </a:xfrm>
          <a:prstGeom prst="rect">
            <a:avLst/>
          </a:prstGeom>
          <a:noFill/>
        </p:spPr>
        <p:txBody>
          <a:bodyPr wrap="square" lIns="0" tIns="0" rIns="0" bIns="0" rtlCol="0">
            <a:spAutoFit/>
          </a:bodyPr>
          <a:lstStyle/>
          <a:p>
            <a:pPr algn="dist"/>
            <a:r>
              <a:rPr lang="en-US" altLang="zh-CN" sz="1000" dirty="0">
                <a:solidFill>
                  <a:schemeClr val="bg1"/>
                </a:solidFill>
                <a:latin typeface="+mn-ea"/>
              </a:rPr>
              <a:t>BUSINESS PLAN</a:t>
            </a:r>
            <a:endParaRPr lang="zh-CN" altLang="en-US" sz="1000" dirty="0">
              <a:solidFill>
                <a:schemeClr val="bg1"/>
              </a:solidFill>
              <a:latin typeface="+mn-ea"/>
            </a:endParaRPr>
          </a:p>
        </p:txBody>
      </p:sp>
      <p:sp>
        <p:nvSpPr>
          <p:cNvPr id="19" name="任意多边形: 形状 18"/>
          <p:cNvSpPr/>
          <p:nvPr userDrawn="1"/>
        </p:nvSpPr>
        <p:spPr>
          <a:xfrm>
            <a:off x="11190952" y="0"/>
            <a:ext cx="1001049" cy="1074058"/>
          </a:xfrm>
          <a:custGeom>
            <a:avLst/>
            <a:gdLst>
              <a:gd name="connsiteX0" fmla="*/ 53162 w 1001049"/>
              <a:gd name="connsiteY0" fmla="*/ 0 h 1074058"/>
              <a:gd name="connsiteX1" fmla="*/ 1001049 w 1001049"/>
              <a:gd name="connsiteY1" fmla="*/ 0 h 1074058"/>
              <a:gd name="connsiteX2" fmla="*/ 1001049 w 1001049"/>
              <a:gd name="connsiteY2" fmla="*/ 1046024 h 1074058"/>
              <a:gd name="connsiteX3" fmla="*/ 954809 w 1001049"/>
              <a:gd name="connsiteY3" fmla="*/ 1057913 h 1074058"/>
              <a:gd name="connsiteX4" fmla="*/ 794658 w 1001049"/>
              <a:gd name="connsiteY4" fmla="*/ 1074058 h 1074058"/>
              <a:gd name="connsiteX5" fmla="*/ 0 w 1001049"/>
              <a:gd name="connsiteY5" fmla="*/ 279400 h 1074058"/>
              <a:gd name="connsiteX6" fmla="*/ 16145 w 1001049"/>
              <a:gd name="connsiteY6" fmla="*/ 119249 h 107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049" h="1074058">
                <a:moveTo>
                  <a:pt x="53162" y="0"/>
                </a:moveTo>
                <a:lnTo>
                  <a:pt x="1001049" y="0"/>
                </a:lnTo>
                <a:lnTo>
                  <a:pt x="1001049" y="1046024"/>
                </a:lnTo>
                <a:lnTo>
                  <a:pt x="954809" y="1057913"/>
                </a:lnTo>
                <a:cubicBezTo>
                  <a:pt x="903079" y="1068499"/>
                  <a:pt x="849518" y="1074058"/>
                  <a:pt x="794658" y="1074058"/>
                </a:cubicBezTo>
                <a:cubicBezTo>
                  <a:pt x="355781" y="1074058"/>
                  <a:pt x="0" y="718277"/>
                  <a:pt x="0" y="279400"/>
                </a:cubicBezTo>
                <a:cubicBezTo>
                  <a:pt x="0" y="224540"/>
                  <a:pt x="5559" y="170979"/>
                  <a:pt x="16145" y="119249"/>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latin typeface="字魂45号-冰宇雅宋" panose="00000500000000000000" pitchFamily="2" charset="-122"/>
              <a:ea typeface="字魂45号-冰宇雅宋" panose="00000500000000000000" pitchFamily="2" charset="-122"/>
            </a:endParaRPr>
          </a:p>
        </p:txBody>
      </p:sp>
      <p:sp>
        <p:nvSpPr>
          <p:cNvPr id="20" name="椭圆 19"/>
          <p:cNvSpPr/>
          <p:nvPr userDrawn="1"/>
        </p:nvSpPr>
        <p:spPr>
          <a:xfrm>
            <a:off x="9256486" y="2044700"/>
            <a:ext cx="304800" cy="304800"/>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字魂45号-冰宇雅宋" panose="00000500000000000000" pitchFamily="2" charset="-122"/>
              <a:ea typeface="字魂45号-冰宇雅宋" panose="00000500000000000000" pitchFamily="2" charset="-122"/>
            </a:endParaRPr>
          </a:p>
        </p:txBody>
      </p:sp>
      <p:sp>
        <p:nvSpPr>
          <p:cNvPr id="21" name="标题 1"/>
          <p:cNvSpPr>
            <a:spLocks noGrp="1"/>
          </p:cNvSpPr>
          <p:nvPr>
            <p:ph type="title"/>
          </p:nvPr>
        </p:nvSpPr>
        <p:spPr>
          <a:xfrm>
            <a:off x="1416000" y="2340000"/>
            <a:ext cx="9360000" cy="1080000"/>
          </a:xfrm>
        </p:spPr>
        <p:txBody>
          <a:bodyPr anchor="ctr" anchorCtr="1"/>
          <a:lstStyle>
            <a:lvl1pPr>
              <a:defRPr sz="6000"/>
            </a:lvl1pPr>
          </a:lstStyle>
          <a:p>
            <a:r>
              <a:rPr lang="zh-CN" altLang="en-US" dirty="0"/>
              <a:t>单击此处编辑母版标题样式</a:t>
            </a:r>
            <a:endParaRPr lang="zh-CN" altLang="en-US" dirty="0"/>
          </a:p>
        </p:txBody>
      </p:sp>
      <p:sp>
        <p:nvSpPr>
          <p:cNvPr id="22" name="文本占位符 2"/>
          <p:cNvSpPr>
            <a:spLocks noGrp="1"/>
          </p:cNvSpPr>
          <p:nvPr>
            <p:ph type="body" idx="1" hasCustomPrompt="1"/>
          </p:nvPr>
        </p:nvSpPr>
        <p:spPr>
          <a:xfrm>
            <a:off x="1776000" y="3600000"/>
            <a:ext cx="8640000" cy="1440000"/>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1.png"/><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16">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9" name="任意多边形: 形状 8"/>
          <p:cNvSpPr/>
          <p:nvPr userDrawn="1"/>
        </p:nvSpPr>
        <p:spPr>
          <a:xfrm>
            <a:off x="208857" y="2918882"/>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任意多边形: 形状 10"/>
          <p:cNvSpPr/>
          <p:nvPr userDrawn="1"/>
        </p:nvSpPr>
        <p:spPr>
          <a:xfrm>
            <a:off x="11487546" y="2918882"/>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矩形: 圆角 9"/>
          <p:cNvSpPr/>
          <p:nvPr userDrawn="1"/>
        </p:nvSpPr>
        <p:spPr>
          <a:xfrm>
            <a:off x="428171" y="402971"/>
            <a:ext cx="11364685" cy="5947200"/>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spcBef>
                <a:spcPts val="100"/>
              </a:spcBef>
              <a:spcAft>
                <a:spcPts val="100"/>
              </a:spcAft>
            </a:pPr>
            <a:endParaRPr lang="zh-CN" altLang="en-US" dirty="0">
              <a:latin typeface="微软雅黑" panose="020B0503020204020204" pitchFamily="34" charset="-122"/>
              <a:ea typeface="微软雅黑" panose="020B0503020204020204" pitchFamily="34" charset="-122"/>
            </a:endParaRPr>
          </a:p>
        </p:txBody>
      </p:sp>
      <p:sp>
        <p:nvSpPr>
          <p:cNvPr id="2" name="标题占位符 1"/>
          <p:cNvSpPr>
            <a:spLocks noGrp="1"/>
          </p:cNvSpPr>
          <p:nvPr>
            <p:ph type="title"/>
          </p:nvPr>
        </p:nvSpPr>
        <p:spPr>
          <a:xfrm>
            <a:off x="838200" y="540000"/>
            <a:ext cx="10515600" cy="648000"/>
          </a:xfrm>
          <a:prstGeom prst="rect">
            <a:avLst/>
          </a:prstGeom>
          <a:noFill/>
        </p:spPr>
        <p:txBody>
          <a:bodyPr wrap="square" lIns="0" tIns="0" rIns="0" bIns="0" rtlCol="0">
            <a:noAutofit/>
          </a:bodyPr>
          <a:lstStyle/>
          <a:p>
            <a:pPr marL="0" lvl="0" algn="ctr"/>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260000"/>
            <a:ext cx="10515600" cy="5040000"/>
          </a:xfrm>
          <a:prstGeom prst="rect">
            <a:avLst/>
          </a:prstGeom>
        </p:spPr>
        <p:txBody>
          <a:bodyPr vert="horz" lIns="72000" tIns="72000" rIns="72000" bIns="7200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414406"/>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r>
              <a:rPr lang="en-US" altLang="zh-CN"/>
              <a:t>2023/4/1</a:t>
            </a:r>
            <a:endParaRPr lang="zh-CN" altLang="en-US"/>
          </a:p>
        </p:txBody>
      </p:sp>
      <p:sp>
        <p:nvSpPr>
          <p:cNvPr id="5" name="页脚占位符 4"/>
          <p:cNvSpPr>
            <a:spLocks noGrp="1"/>
          </p:cNvSpPr>
          <p:nvPr>
            <p:ph type="ftr" sz="quarter" idx="3"/>
          </p:nvPr>
        </p:nvSpPr>
        <p:spPr>
          <a:xfrm>
            <a:off x="4038600" y="6414406"/>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r>
              <a:rPr lang="zh-CN" altLang="en-US"/>
              <a:t> </a:t>
            </a:r>
            <a:endParaRPr lang="zh-CN" altLang="en-US"/>
          </a:p>
        </p:txBody>
      </p:sp>
      <p:sp>
        <p:nvSpPr>
          <p:cNvPr id="6" name="灯片编号占位符 5"/>
          <p:cNvSpPr>
            <a:spLocks noGrp="1"/>
          </p:cNvSpPr>
          <p:nvPr>
            <p:ph type="sldNum" sz="quarter" idx="4"/>
          </p:nvPr>
        </p:nvSpPr>
        <p:spPr>
          <a:xfrm>
            <a:off x="8610600" y="6410288"/>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5106AEDA-D862-425F-9CE3-463C0651CF2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914400" rtl="0" eaLnBrk="1" latinLnBrk="0" hangingPunct="1">
        <a:lnSpc>
          <a:spcPct val="100000"/>
        </a:lnSpc>
        <a:spcBef>
          <a:spcPct val="0"/>
        </a:spcBef>
        <a:buNone/>
        <a:defRPr lang="zh-CN" altLang="en-US" sz="4000" b="1" kern="1200">
          <a:gradFill>
            <a:gsLst>
              <a:gs pos="63000">
                <a:srgbClr val="153B95"/>
              </a:gs>
              <a:gs pos="100000">
                <a:schemeClr val="bg1"/>
              </a:gs>
            </a:gsLst>
            <a:lin ang="5400000" scaled="1"/>
          </a:gradFill>
          <a:latin typeface="微软雅黑" panose="020B0503020204020204" pitchFamily="34" charset="-122"/>
          <a:ea typeface="微软雅黑" panose="020B0503020204020204" pitchFamily="34" charset="-122"/>
          <a:cs typeface="+mn-cs"/>
        </a:defRPr>
      </a:lvl1pPr>
    </p:titleStyle>
    <p:bodyStyle>
      <a:lvl1pPr marL="360045" indent="-360045" algn="l" defTabSz="914400" rtl="0" eaLnBrk="1" latinLnBrk="0" hangingPunct="1">
        <a:lnSpc>
          <a:spcPct val="125000"/>
        </a:lnSpc>
        <a:spcBef>
          <a:spcPts val="600"/>
        </a:spcBef>
        <a:buFont typeface="Wingdings" panose="05000000000000000000" pitchFamily="2" charset="2"/>
        <a:buChar char="Ø"/>
        <a:defRPr sz="2800" b="0" kern="1200">
          <a:solidFill>
            <a:srgbClr val="153B95"/>
          </a:solidFill>
          <a:latin typeface="微软雅黑" panose="020B0503020204020204" pitchFamily="34" charset="-122"/>
          <a:ea typeface="微软雅黑" panose="020B0503020204020204" pitchFamily="34" charset="-122"/>
          <a:cs typeface="+mn-cs"/>
        </a:defRPr>
      </a:lvl1pPr>
      <a:lvl2pPr marL="720090" indent="-360045" algn="l" defTabSz="914400" rtl="0" eaLnBrk="1" latinLnBrk="0" hangingPunct="1">
        <a:lnSpc>
          <a:spcPct val="125000"/>
        </a:lnSpc>
        <a:spcBef>
          <a:spcPts val="600"/>
        </a:spcBef>
        <a:buFont typeface="微软雅黑" panose="020B0503020204020204" pitchFamily="34" charset="-122"/>
        <a:buChar char="◆"/>
        <a:defRPr sz="2400" kern="1200">
          <a:solidFill>
            <a:srgbClr val="5B76B5"/>
          </a:solidFill>
          <a:latin typeface="微软雅黑" panose="020B0503020204020204" pitchFamily="34" charset="-122"/>
          <a:ea typeface="微软雅黑" panose="020B0503020204020204" pitchFamily="34" charset="-122"/>
          <a:cs typeface="+mn-cs"/>
        </a:defRPr>
      </a:lvl2pPr>
      <a:lvl3pPr marL="1080135" indent="-360045" algn="l" defTabSz="914400" rtl="0" eaLnBrk="1" latinLnBrk="0" hangingPunct="1">
        <a:lnSpc>
          <a:spcPct val="125000"/>
        </a:lnSpc>
        <a:spcBef>
          <a:spcPts val="600"/>
        </a:spcBef>
        <a:buFont typeface="Wingdings" panose="05000000000000000000" pitchFamily="2" charset="2"/>
        <a:buChar char="ü"/>
        <a:defRPr sz="2000" kern="1200">
          <a:solidFill>
            <a:srgbClr val="153B95"/>
          </a:solidFill>
          <a:latin typeface="微软雅黑" panose="020B0503020204020204" pitchFamily="34" charset="-122"/>
          <a:ea typeface="微软雅黑" panose="020B0503020204020204" pitchFamily="34" charset="-122"/>
          <a:cs typeface="+mn-cs"/>
        </a:defRPr>
      </a:lvl3pPr>
      <a:lvl4pPr marL="1440180" indent="-288290" algn="l" defTabSz="914400" rtl="0" eaLnBrk="1" latinLnBrk="0" hangingPunct="1">
        <a:lnSpc>
          <a:spcPct val="125000"/>
        </a:lnSpc>
        <a:spcBef>
          <a:spcPts val="600"/>
        </a:spcBef>
        <a:buFont typeface="Arial" panose="020B0604020202020204" pitchFamily="34" charset="0"/>
        <a:buChar char="•"/>
        <a:defRPr sz="2000" kern="1200">
          <a:solidFill>
            <a:srgbClr val="5B76B5"/>
          </a:solidFill>
          <a:latin typeface="微软雅黑" panose="020B0503020204020204" pitchFamily="34" charset="-122"/>
          <a:ea typeface="微软雅黑" panose="020B0503020204020204" pitchFamily="34" charset="-122"/>
          <a:cs typeface="+mn-cs"/>
        </a:defRPr>
      </a:lvl4pPr>
      <a:lvl5pPr marL="1800225" indent="-360045" algn="l" defTabSz="914400" rtl="0" eaLnBrk="1" latinLnBrk="0" hangingPunct="1">
        <a:lnSpc>
          <a:spcPct val="125000"/>
        </a:lnSpc>
        <a:spcBef>
          <a:spcPts val="600"/>
        </a:spcBef>
        <a:buFont typeface="微软雅黑" panose="020B0503020204020204" pitchFamily="34" charset="-122"/>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1.xml"/><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1.xm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1.xml"/><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9" Type="http://schemas.openxmlformats.org/officeDocument/2006/relationships/oleObject" Target="../embeddings/oleObject5.bin"/><Relationship Id="rId8" Type="http://schemas.openxmlformats.org/officeDocument/2006/relationships/oleObject" Target="../embeddings/oleObject4.bin"/><Relationship Id="rId7" Type="http://schemas.openxmlformats.org/officeDocument/2006/relationships/oleObject" Target="../embeddings/oleObject3.bin"/><Relationship Id="rId6" Type="http://schemas.openxmlformats.org/officeDocument/2006/relationships/oleObject" Target="../embeddings/oleObject2.bin"/><Relationship Id="rId5" Type="http://schemas.openxmlformats.org/officeDocument/2006/relationships/image" Target="../media/image5.wmf"/><Relationship Id="rId4" Type="http://schemas.openxmlformats.org/officeDocument/2006/relationships/oleObject" Target="../embeddings/oleObject1.bin"/><Relationship Id="rId3" Type="http://schemas.openxmlformats.org/officeDocument/2006/relationships/image" Target="../media/image4.wmf"/><Relationship Id="rId2" Type="http://schemas.openxmlformats.org/officeDocument/2006/relationships/image" Target="../media/image3.png"/><Relationship Id="rId14" Type="http://schemas.openxmlformats.org/officeDocument/2006/relationships/notesSlide" Target="../notesSlides/notesSlide1.xml"/><Relationship Id="rId13" Type="http://schemas.openxmlformats.org/officeDocument/2006/relationships/vmlDrawing" Target="../drawings/vmlDrawing1.vml"/><Relationship Id="rId12" Type="http://schemas.openxmlformats.org/officeDocument/2006/relationships/slideLayout" Target="../slideLayouts/slideLayout11.xml"/><Relationship Id="rId11" Type="http://schemas.openxmlformats.org/officeDocument/2006/relationships/image" Target="../media/image7.wmf"/><Relationship Id="rId10" Type="http://schemas.openxmlformats.org/officeDocument/2006/relationships/image" Target="../media/image6.wmf"/><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19.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vmlDrawing" Target="../drawings/vmlDrawing4.vml"/><Relationship Id="rId5" Type="http://schemas.openxmlformats.org/officeDocument/2006/relationships/slideLayout" Target="../slideLayouts/slideLayout1.xml"/><Relationship Id="rId4" Type="http://schemas.openxmlformats.org/officeDocument/2006/relationships/image" Target="../media/image3.png"/><Relationship Id="rId3" Type="http://schemas.openxmlformats.org/officeDocument/2006/relationships/image" Target="../media/image5.wmf"/><Relationship Id="rId2" Type="http://schemas.openxmlformats.org/officeDocument/2006/relationships/oleObject" Target="../embeddings/oleObject18.bin"/><Relationship Id="rId1" Type="http://schemas.openxmlformats.org/officeDocument/2006/relationships/image" Target="../media/image7.wm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1.xml"/><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7" Type="http://schemas.openxmlformats.org/officeDocument/2006/relationships/notesSlide" Target="../notesSlides/notesSlide24.xml"/><Relationship Id="rId6" Type="http://schemas.openxmlformats.org/officeDocument/2006/relationships/vmlDrawing" Target="../drawings/vmlDrawing5.vml"/><Relationship Id="rId5" Type="http://schemas.openxmlformats.org/officeDocument/2006/relationships/slideLayout" Target="../slideLayouts/slideLayout11.xml"/><Relationship Id="rId4" Type="http://schemas.openxmlformats.org/officeDocument/2006/relationships/image" Target="../media/image3.png"/><Relationship Id="rId3" Type="http://schemas.openxmlformats.org/officeDocument/2006/relationships/image" Target="../media/image5.wmf"/><Relationship Id="rId2" Type="http://schemas.openxmlformats.org/officeDocument/2006/relationships/oleObject" Target="../embeddings/oleObject19.bin"/><Relationship Id="rId1" Type="http://schemas.openxmlformats.org/officeDocument/2006/relationships/image" Target="../media/image7.w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vmlDrawing" Target="../drawings/vmlDrawing6.vml"/><Relationship Id="rId3" Type="http://schemas.openxmlformats.org/officeDocument/2006/relationships/slideLayout" Target="../slideLayouts/slideLayout1.xml"/><Relationship Id="rId2" Type="http://schemas.openxmlformats.org/officeDocument/2006/relationships/image" Target="../media/image21.emf"/><Relationship Id="rId1" Type="http://schemas.openxmlformats.org/officeDocument/2006/relationships/oleObject" Target="../embeddings/oleObject20.bin"/></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vmlDrawing" Target="../drawings/vmlDrawing7.vml"/><Relationship Id="rId3" Type="http://schemas.openxmlformats.org/officeDocument/2006/relationships/slideLayout" Target="../slideLayouts/slideLayout1.xml"/><Relationship Id="rId2" Type="http://schemas.openxmlformats.org/officeDocument/2006/relationships/image" Target="../media/image21.emf"/><Relationship Id="rId1" Type="http://schemas.openxmlformats.org/officeDocument/2006/relationships/oleObject" Target="../embeddings/oleObject21.bin"/></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vmlDrawing" Target="../drawings/vmlDrawing8.vml"/><Relationship Id="rId3" Type="http://schemas.openxmlformats.org/officeDocument/2006/relationships/slideLayout" Target="../slideLayouts/slideLayout1.xml"/><Relationship Id="rId2" Type="http://schemas.openxmlformats.org/officeDocument/2006/relationships/image" Target="../media/image21.emf"/><Relationship Id="rId1" Type="http://schemas.openxmlformats.org/officeDocument/2006/relationships/oleObject" Target="../embeddings/oleObject22.bin"/></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22.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vmlDrawing" Target="../drawings/vmlDrawing9.vml"/><Relationship Id="rId3" Type="http://schemas.openxmlformats.org/officeDocument/2006/relationships/slideLayout" Target="../slideLayouts/slideLayout1.xml"/><Relationship Id="rId2" Type="http://schemas.openxmlformats.org/officeDocument/2006/relationships/image" Target="../media/image23.emf"/><Relationship Id="rId1" Type="http://schemas.openxmlformats.org/officeDocument/2006/relationships/oleObject" Target="../embeddings/oleObject23.bin"/></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vmlDrawing" Target="../drawings/vmlDrawing10.vml"/><Relationship Id="rId3" Type="http://schemas.openxmlformats.org/officeDocument/2006/relationships/slideLayout" Target="../slideLayouts/slideLayout1.xml"/><Relationship Id="rId2" Type="http://schemas.openxmlformats.org/officeDocument/2006/relationships/image" Target="../media/image24.emf"/><Relationship Id="rId1" Type="http://schemas.openxmlformats.org/officeDocument/2006/relationships/oleObject" Target="../embeddings/oleObject24.bin"/></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vmlDrawing" Target="../drawings/vmlDrawing11.vml"/><Relationship Id="rId3" Type="http://schemas.openxmlformats.org/officeDocument/2006/relationships/slideLayout" Target="../slideLayouts/slideLayout1.xml"/><Relationship Id="rId2" Type="http://schemas.openxmlformats.org/officeDocument/2006/relationships/image" Target="../media/image25.emf"/><Relationship Id="rId1" Type="http://schemas.openxmlformats.org/officeDocument/2006/relationships/oleObject" Target="../embeddings/oleObject25.bin"/></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1.xml"/><Relationship Id="rId1" Type="http://schemas.openxmlformats.org/officeDocument/2006/relationships/image" Target="../media/image26.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7" Type="http://schemas.openxmlformats.org/officeDocument/2006/relationships/notesSlide" Target="../notesSlides/notesSlide46.xml"/><Relationship Id="rId6" Type="http://schemas.openxmlformats.org/officeDocument/2006/relationships/vmlDrawing" Target="../drawings/vmlDrawing12.vml"/><Relationship Id="rId5" Type="http://schemas.openxmlformats.org/officeDocument/2006/relationships/slideLayout" Target="../slideLayouts/slideLayout2.xml"/><Relationship Id="rId4" Type="http://schemas.openxmlformats.org/officeDocument/2006/relationships/image" Target="../media/image3.png"/><Relationship Id="rId3" Type="http://schemas.openxmlformats.org/officeDocument/2006/relationships/image" Target="../media/image5.wmf"/><Relationship Id="rId2" Type="http://schemas.openxmlformats.org/officeDocument/2006/relationships/oleObject" Target="../embeddings/oleObject26.bin"/><Relationship Id="rId1" Type="http://schemas.openxmlformats.org/officeDocument/2006/relationships/image" Target="../media/image7.wmf"/></Relationships>
</file>

<file path=ppt/slides/_rels/slide51.xml.rels><?xml version="1.0" encoding="UTF-8" standalone="yes"?>
<Relationships xmlns="http://schemas.openxmlformats.org/package/2006/relationships"><Relationship Id="rId7" Type="http://schemas.openxmlformats.org/officeDocument/2006/relationships/notesSlide" Target="../notesSlides/notesSlide47.xml"/><Relationship Id="rId6" Type="http://schemas.openxmlformats.org/officeDocument/2006/relationships/vmlDrawing" Target="../drawings/vmlDrawing13.vml"/><Relationship Id="rId5" Type="http://schemas.openxmlformats.org/officeDocument/2006/relationships/slideLayout" Target="../slideLayouts/slideLayout2.xml"/><Relationship Id="rId4" Type="http://schemas.openxmlformats.org/officeDocument/2006/relationships/image" Target="../media/image3.png"/><Relationship Id="rId3" Type="http://schemas.openxmlformats.org/officeDocument/2006/relationships/image" Target="../media/image5.wmf"/><Relationship Id="rId2" Type="http://schemas.openxmlformats.org/officeDocument/2006/relationships/oleObject" Target="../embeddings/oleObject27.bin"/><Relationship Id="rId1" Type="http://schemas.openxmlformats.org/officeDocument/2006/relationships/image" Target="../media/image7.wm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8.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9.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0.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1.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2.png"/></Relationships>
</file>

<file path=ppt/slides/_rels/slide6.xml.rels><?xml version="1.0" encoding="UTF-8" standalone="yes"?>
<Relationships xmlns="http://schemas.openxmlformats.org/package/2006/relationships"><Relationship Id="rId9" Type="http://schemas.openxmlformats.org/officeDocument/2006/relationships/vmlDrawing" Target="../drawings/vmlDrawing2.vml"/><Relationship Id="rId8" Type="http://schemas.openxmlformats.org/officeDocument/2006/relationships/slideLayout" Target="../slideLayouts/slideLayout10.xml"/><Relationship Id="rId7" Type="http://schemas.openxmlformats.org/officeDocument/2006/relationships/image" Target="../media/image12.emf"/><Relationship Id="rId6" Type="http://schemas.openxmlformats.org/officeDocument/2006/relationships/oleObject" Target="../embeddings/oleObject7.bin"/><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0" Type="http://schemas.openxmlformats.org/officeDocument/2006/relationships/notesSlide" Target="../notesSlides/notesSlide5.xml"/><Relationship Id="rId1" Type="http://schemas.openxmlformats.org/officeDocument/2006/relationships/oleObject" Target="../embeddings/oleObject6.bin"/></Relationships>
</file>

<file path=ppt/slides/_rels/slide7.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oleObject" Target="../embeddings/oleObject12.bin"/><Relationship Id="rId7" Type="http://schemas.openxmlformats.org/officeDocument/2006/relationships/oleObject" Target="../embeddings/oleObject11.bin"/><Relationship Id="rId6" Type="http://schemas.openxmlformats.org/officeDocument/2006/relationships/oleObject" Target="../embeddings/oleObject10.bin"/><Relationship Id="rId5" Type="http://schemas.openxmlformats.org/officeDocument/2006/relationships/oleObject" Target="../embeddings/oleObject9.bin"/><Relationship Id="rId4" Type="http://schemas.openxmlformats.org/officeDocument/2006/relationships/image" Target="../media/image5.wmf"/><Relationship Id="rId3" Type="http://schemas.openxmlformats.org/officeDocument/2006/relationships/oleObject" Target="../embeddings/oleObject8.bin"/><Relationship Id="rId20" Type="http://schemas.openxmlformats.org/officeDocument/2006/relationships/notesSlide" Target="../notesSlides/notesSlide6.xml"/><Relationship Id="rId2" Type="http://schemas.openxmlformats.org/officeDocument/2006/relationships/image" Target="../media/image4.wmf"/><Relationship Id="rId19" Type="http://schemas.openxmlformats.org/officeDocument/2006/relationships/vmlDrawing" Target="../drawings/vmlDrawing3.vml"/><Relationship Id="rId18" Type="http://schemas.openxmlformats.org/officeDocument/2006/relationships/slideLayout" Target="../slideLayouts/slideLayout10.xml"/><Relationship Id="rId17" Type="http://schemas.openxmlformats.org/officeDocument/2006/relationships/oleObject" Target="../embeddings/oleObject17.bin"/><Relationship Id="rId16" Type="http://schemas.openxmlformats.org/officeDocument/2006/relationships/oleObject" Target="../embeddings/oleObject16.bin"/><Relationship Id="rId15" Type="http://schemas.openxmlformats.org/officeDocument/2006/relationships/oleObject" Target="../embeddings/oleObject15.bin"/><Relationship Id="rId14" Type="http://schemas.openxmlformats.org/officeDocument/2006/relationships/oleObject" Target="../embeddings/oleObject14.bin"/><Relationship Id="rId13" Type="http://schemas.openxmlformats.org/officeDocument/2006/relationships/oleObject" Target="../embeddings/oleObject13.bin"/><Relationship Id="rId12" Type="http://schemas.openxmlformats.org/officeDocument/2006/relationships/image" Target="../media/image14.wmf"/><Relationship Id="rId11" Type="http://schemas.openxmlformats.org/officeDocument/2006/relationships/image" Target="../media/image6.wmf"/><Relationship Id="rId10" Type="http://schemas.openxmlformats.org/officeDocument/2006/relationships/image" Target="../media/image13.wmf"/><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标题 32"/>
          <p:cNvSpPr>
            <a:spLocks noGrp="1"/>
          </p:cNvSpPr>
          <p:nvPr>
            <p:ph type="title"/>
          </p:nvPr>
        </p:nvSpPr>
        <p:spPr/>
        <p:txBody>
          <a:bodyPr/>
          <a:lstStyle/>
          <a:p>
            <a:r>
              <a:rPr lang="zh-CN" altLang="en-US" dirty="0"/>
              <a:t>第</a:t>
            </a:r>
            <a:r>
              <a:rPr lang="en-US" altLang="zh-CN" dirty="0"/>
              <a:t>4</a:t>
            </a:r>
            <a:r>
              <a:rPr lang="zh-CN" altLang="en-US" dirty="0"/>
              <a:t>讲 防火墙技术</a:t>
            </a:r>
            <a:endParaRPr lang="zh-CN" altLang="en-US" dirty="0"/>
          </a:p>
        </p:txBody>
      </p:sp>
      <p:grpSp>
        <p:nvGrpSpPr>
          <p:cNvPr id="3" name="组合 2"/>
          <p:cNvGrpSpPr/>
          <p:nvPr/>
        </p:nvGrpSpPr>
        <p:grpSpPr>
          <a:xfrm>
            <a:off x="2700000" y="4140000"/>
            <a:ext cx="5923434" cy="660250"/>
            <a:chOff x="1672156" y="1953172"/>
            <a:chExt cx="5184161" cy="600299"/>
          </a:xfrm>
        </p:grpSpPr>
        <p:grpSp>
          <p:nvGrpSpPr>
            <p:cNvPr id="4" name="组合 3"/>
            <p:cNvGrpSpPr/>
            <p:nvPr/>
          </p:nvGrpSpPr>
          <p:grpSpPr>
            <a:xfrm>
              <a:off x="1672156" y="1953172"/>
              <a:ext cx="5184161" cy="600299"/>
              <a:chOff x="1442977" y="2200774"/>
              <a:chExt cx="5184161" cy="600299"/>
            </a:xfrm>
          </p:grpSpPr>
          <p:sp>
            <p:nvSpPr>
              <p:cNvPr id="6" name="矩形: 圆角 5"/>
              <p:cNvSpPr/>
              <p:nvPr/>
            </p:nvSpPr>
            <p:spPr>
              <a:xfrm>
                <a:off x="1442977" y="2200774"/>
                <a:ext cx="5184161"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 name="矩形: 圆角 6"/>
              <p:cNvSpPr/>
              <p:nvPr/>
            </p:nvSpPr>
            <p:spPr>
              <a:xfrm>
                <a:off x="1475321" y="2228867"/>
                <a:ext cx="711155"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b="1" dirty="0">
                    <a:ln w="9525">
                      <a:solidFill>
                        <a:schemeClr val="bg1"/>
                      </a:solidFill>
                      <a:prstDash val="solid"/>
                    </a:ln>
                    <a:solidFill>
                      <a:srgbClr val="153B95"/>
                    </a:solidFill>
                    <a:effectLst>
                      <a:outerShdw blurRad="12700" dist="38100" dir="2700000" algn="tl" rotWithShape="0">
                        <a:schemeClr val="accent5">
                          <a:lumMod val="60000"/>
                          <a:lumOff val="40000"/>
                        </a:schemeClr>
                      </a:outerShdw>
                    </a:effectLst>
                    <a:latin typeface="华文行楷" panose="02010800040101010101" pitchFamily="2" charset="-122"/>
                    <a:ea typeface="华文行楷" panose="02010800040101010101" pitchFamily="2" charset="-122"/>
                  </a:rPr>
                  <a:t>三</a:t>
                </a:r>
                <a:endParaRPr lang="zh-CN" altLang="en-US" sz="4000" b="1" dirty="0">
                  <a:ln w="9525">
                    <a:solidFill>
                      <a:schemeClr val="bg1"/>
                    </a:solidFill>
                    <a:prstDash val="solid"/>
                  </a:ln>
                  <a:solidFill>
                    <a:srgbClr val="153B95"/>
                  </a:solidFill>
                  <a:effectLst>
                    <a:outerShdw blurRad="12700" dist="38100" dir="2700000" algn="tl" rotWithShape="0">
                      <a:schemeClr val="accent5">
                        <a:lumMod val="60000"/>
                        <a:lumOff val="40000"/>
                      </a:schemeClr>
                    </a:outerShdw>
                  </a:effectLst>
                  <a:latin typeface="华文行楷" panose="02010800040101010101" pitchFamily="2" charset="-122"/>
                  <a:ea typeface="华文行楷" panose="02010800040101010101" pitchFamily="2" charset="-122"/>
                </a:endParaRPr>
              </a:p>
            </p:txBody>
          </p:sp>
        </p:grpSp>
        <p:sp>
          <p:nvSpPr>
            <p:cNvPr id="5" name="文本框 4"/>
            <p:cNvSpPr txBox="1"/>
            <p:nvPr/>
          </p:nvSpPr>
          <p:spPr>
            <a:xfrm>
              <a:off x="2517106" y="2037878"/>
              <a:ext cx="4134772" cy="447729"/>
            </a:xfrm>
            <a:prstGeom prst="rect">
              <a:avLst/>
            </a:prstGeom>
            <a:noFill/>
          </p:spPr>
          <p:txBody>
            <a:bodyPr wrap="square" lIns="0" tIns="0" rIns="0" bIns="0" rtlCol="0">
              <a:spAutoFit/>
            </a:bodyPr>
            <a:lstStyle>
              <a:defPPr>
                <a:defRPr lang="zh-CN"/>
              </a:defPPr>
              <a:lvl1pPr lvl="0">
                <a:defRPr sz="3200">
                  <a:solidFill>
                    <a:schemeClr val="bg1"/>
                  </a:solidFill>
                </a:defRPr>
              </a:lvl1pPr>
            </a:lstStyle>
            <a:p>
              <a:r>
                <a:rPr lang="zh-CN" altLang="en-US" dirty="0"/>
                <a:t>状态检测防火墙</a:t>
              </a:r>
              <a:endParaRPr lang="zh-CN" altLang="en-US" dirty="0"/>
            </a:p>
          </p:txBody>
        </p:sp>
      </p:grpSp>
      <p:grpSp>
        <p:nvGrpSpPr>
          <p:cNvPr id="8" name="组合 7"/>
          <p:cNvGrpSpPr/>
          <p:nvPr/>
        </p:nvGrpSpPr>
        <p:grpSpPr>
          <a:xfrm>
            <a:off x="3600000" y="2880000"/>
            <a:ext cx="5923434" cy="660250"/>
            <a:chOff x="1672156" y="1953172"/>
            <a:chExt cx="5184161" cy="600299"/>
          </a:xfrm>
        </p:grpSpPr>
        <p:grpSp>
          <p:nvGrpSpPr>
            <p:cNvPr id="9" name="组合 8"/>
            <p:cNvGrpSpPr/>
            <p:nvPr/>
          </p:nvGrpSpPr>
          <p:grpSpPr>
            <a:xfrm>
              <a:off x="1672156" y="1953172"/>
              <a:ext cx="5184161" cy="600299"/>
              <a:chOff x="1442977" y="2200774"/>
              <a:chExt cx="5184161" cy="600299"/>
            </a:xfrm>
          </p:grpSpPr>
          <p:sp>
            <p:nvSpPr>
              <p:cNvPr id="11" name="矩形: 圆角 10"/>
              <p:cNvSpPr/>
              <p:nvPr/>
            </p:nvSpPr>
            <p:spPr>
              <a:xfrm>
                <a:off x="1442977" y="2200774"/>
                <a:ext cx="5184161"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2" name="矩形: 圆角 11"/>
              <p:cNvSpPr/>
              <p:nvPr/>
            </p:nvSpPr>
            <p:spPr>
              <a:xfrm>
                <a:off x="1475321" y="2228867"/>
                <a:ext cx="711155"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b="1" dirty="0">
                    <a:ln w="9525">
                      <a:solidFill>
                        <a:schemeClr val="bg1"/>
                      </a:solidFill>
                      <a:prstDash val="solid"/>
                    </a:ln>
                    <a:solidFill>
                      <a:srgbClr val="153B95"/>
                    </a:solidFill>
                    <a:effectLst>
                      <a:outerShdw blurRad="12700" dist="38100" dir="2700000" algn="tl" rotWithShape="0">
                        <a:schemeClr val="accent5">
                          <a:lumMod val="60000"/>
                          <a:lumOff val="40000"/>
                        </a:schemeClr>
                      </a:outerShdw>
                    </a:effectLst>
                    <a:latin typeface="华文行楷" panose="02010800040101010101" pitchFamily="2" charset="-122"/>
                    <a:ea typeface="华文行楷" panose="02010800040101010101" pitchFamily="2" charset="-122"/>
                  </a:rPr>
                  <a:t>二</a:t>
                </a:r>
                <a:endParaRPr lang="zh-CN" altLang="en-US" sz="4000" b="1" dirty="0">
                  <a:ln w="9525">
                    <a:solidFill>
                      <a:schemeClr val="bg1"/>
                    </a:solidFill>
                    <a:prstDash val="solid"/>
                  </a:ln>
                  <a:solidFill>
                    <a:srgbClr val="153B95"/>
                  </a:solidFill>
                  <a:effectLst>
                    <a:outerShdw blurRad="12700" dist="38100" dir="2700000" algn="tl" rotWithShape="0">
                      <a:schemeClr val="accent5">
                        <a:lumMod val="60000"/>
                        <a:lumOff val="40000"/>
                      </a:schemeClr>
                    </a:outerShdw>
                  </a:effectLst>
                  <a:latin typeface="华文行楷" panose="02010800040101010101" pitchFamily="2" charset="-122"/>
                  <a:ea typeface="华文行楷" panose="02010800040101010101" pitchFamily="2" charset="-122"/>
                </a:endParaRPr>
              </a:p>
            </p:txBody>
          </p:sp>
        </p:grpSp>
        <p:sp>
          <p:nvSpPr>
            <p:cNvPr id="10" name="文本框 9"/>
            <p:cNvSpPr txBox="1"/>
            <p:nvPr/>
          </p:nvSpPr>
          <p:spPr>
            <a:xfrm>
              <a:off x="2517106" y="2037878"/>
              <a:ext cx="4134772" cy="447729"/>
            </a:xfrm>
            <a:prstGeom prst="rect">
              <a:avLst/>
            </a:prstGeom>
            <a:noFill/>
          </p:spPr>
          <p:txBody>
            <a:bodyPr wrap="square" lIns="0" tIns="0" rIns="0" bIns="0" rtlCol="0">
              <a:spAutoFit/>
            </a:bodyPr>
            <a:lstStyle>
              <a:defPPr>
                <a:defRPr lang="zh-CN"/>
              </a:defPPr>
              <a:lvl1pPr lvl="0">
                <a:defRPr sz="3200">
                  <a:solidFill>
                    <a:schemeClr val="bg1"/>
                  </a:solidFill>
                </a:defRPr>
              </a:lvl1pPr>
            </a:lstStyle>
            <a:p>
              <a:r>
                <a:rPr lang="zh-CN" altLang="en-US" dirty="0"/>
                <a:t>包过滤防火墙</a:t>
              </a:r>
              <a:endParaRPr lang="zh-CN" altLang="en-US" dirty="0"/>
            </a:p>
          </p:txBody>
        </p:sp>
      </p:grpSp>
      <p:grpSp>
        <p:nvGrpSpPr>
          <p:cNvPr id="13" name="组合 12"/>
          <p:cNvGrpSpPr/>
          <p:nvPr/>
        </p:nvGrpSpPr>
        <p:grpSpPr>
          <a:xfrm>
            <a:off x="2700000" y="1620000"/>
            <a:ext cx="5923434" cy="660250"/>
            <a:chOff x="1672156" y="1953172"/>
            <a:chExt cx="5184161" cy="600299"/>
          </a:xfrm>
        </p:grpSpPr>
        <p:grpSp>
          <p:nvGrpSpPr>
            <p:cNvPr id="14" name="组合 13"/>
            <p:cNvGrpSpPr/>
            <p:nvPr/>
          </p:nvGrpSpPr>
          <p:grpSpPr>
            <a:xfrm>
              <a:off x="1672156" y="1953172"/>
              <a:ext cx="5184161" cy="600299"/>
              <a:chOff x="1442977" y="2200774"/>
              <a:chExt cx="5184161" cy="600299"/>
            </a:xfrm>
          </p:grpSpPr>
          <p:sp>
            <p:nvSpPr>
              <p:cNvPr id="16" name="矩形: 圆角 15"/>
              <p:cNvSpPr/>
              <p:nvPr/>
            </p:nvSpPr>
            <p:spPr>
              <a:xfrm>
                <a:off x="1442977" y="2200774"/>
                <a:ext cx="5184161"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7" name="矩形: 圆角 16"/>
              <p:cNvSpPr/>
              <p:nvPr/>
            </p:nvSpPr>
            <p:spPr>
              <a:xfrm>
                <a:off x="1475321" y="2228867"/>
                <a:ext cx="711155"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b="1" dirty="0">
                    <a:ln w="9525">
                      <a:solidFill>
                        <a:schemeClr val="bg1"/>
                      </a:solidFill>
                      <a:prstDash val="solid"/>
                    </a:ln>
                    <a:solidFill>
                      <a:srgbClr val="153B95"/>
                    </a:solidFill>
                    <a:effectLst>
                      <a:outerShdw blurRad="12700" dist="38100" dir="2700000" algn="tl" rotWithShape="0">
                        <a:schemeClr val="accent5">
                          <a:lumMod val="60000"/>
                          <a:lumOff val="40000"/>
                        </a:schemeClr>
                      </a:outerShdw>
                    </a:effectLst>
                    <a:latin typeface="华文行楷" panose="02010800040101010101" pitchFamily="2" charset="-122"/>
                    <a:ea typeface="华文行楷" panose="02010800040101010101" pitchFamily="2" charset="-122"/>
                  </a:rPr>
                  <a:t>一</a:t>
                </a:r>
                <a:endParaRPr lang="zh-CN" altLang="en-US" sz="4000" b="1" dirty="0">
                  <a:ln w="9525">
                    <a:solidFill>
                      <a:schemeClr val="bg1"/>
                    </a:solidFill>
                    <a:prstDash val="solid"/>
                  </a:ln>
                  <a:solidFill>
                    <a:srgbClr val="153B95"/>
                  </a:solidFill>
                  <a:effectLst>
                    <a:outerShdw blurRad="12700" dist="38100" dir="2700000" algn="tl" rotWithShape="0">
                      <a:schemeClr val="accent5">
                        <a:lumMod val="60000"/>
                        <a:lumOff val="40000"/>
                      </a:schemeClr>
                    </a:outerShdw>
                  </a:effectLst>
                  <a:latin typeface="华文行楷" panose="02010800040101010101" pitchFamily="2" charset="-122"/>
                  <a:ea typeface="华文行楷" panose="02010800040101010101" pitchFamily="2" charset="-122"/>
                </a:endParaRPr>
              </a:p>
            </p:txBody>
          </p:sp>
        </p:grpSp>
        <p:sp>
          <p:nvSpPr>
            <p:cNvPr id="15" name="文本框 14"/>
            <p:cNvSpPr txBox="1"/>
            <p:nvPr/>
          </p:nvSpPr>
          <p:spPr>
            <a:xfrm>
              <a:off x="2517106" y="2037878"/>
              <a:ext cx="4134772" cy="447729"/>
            </a:xfrm>
            <a:prstGeom prst="rect">
              <a:avLst/>
            </a:prstGeom>
            <a:noFill/>
          </p:spPr>
          <p:txBody>
            <a:bodyPr wrap="square" lIns="0" tIns="0" rIns="0" bIns="0" rtlCol="0">
              <a:spAutoFit/>
            </a:bodyPr>
            <a:lstStyle/>
            <a:p>
              <a:pPr lvl="0"/>
              <a:r>
                <a:rPr lang="zh-CN" altLang="en-US" sz="3200" dirty="0">
                  <a:solidFill>
                    <a:schemeClr val="bg1"/>
                  </a:solidFill>
                </a:rPr>
                <a:t>防火墙概述</a:t>
              </a:r>
              <a:endParaRPr lang="zh-CN" altLang="en-US" sz="3200" dirty="0">
                <a:solidFill>
                  <a:schemeClr val="bg1"/>
                </a:solidFill>
              </a:endParaRPr>
            </a:p>
          </p:txBody>
        </p:sp>
      </p:grpSp>
      <p:grpSp>
        <p:nvGrpSpPr>
          <p:cNvPr id="18" name="组合 17"/>
          <p:cNvGrpSpPr/>
          <p:nvPr/>
        </p:nvGrpSpPr>
        <p:grpSpPr>
          <a:xfrm>
            <a:off x="3600000" y="5400000"/>
            <a:ext cx="5923434" cy="660250"/>
            <a:chOff x="1672156" y="1953172"/>
            <a:chExt cx="5184161" cy="600299"/>
          </a:xfrm>
        </p:grpSpPr>
        <p:grpSp>
          <p:nvGrpSpPr>
            <p:cNvPr id="19" name="组合 18"/>
            <p:cNvGrpSpPr/>
            <p:nvPr/>
          </p:nvGrpSpPr>
          <p:grpSpPr>
            <a:xfrm>
              <a:off x="1672156" y="1953172"/>
              <a:ext cx="5184161" cy="600299"/>
              <a:chOff x="1442977" y="2200774"/>
              <a:chExt cx="5184161" cy="600299"/>
            </a:xfrm>
          </p:grpSpPr>
          <p:sp>
            <p:nvSpPr>
              <p:cNvPr id="21" name="矩形: 圆角 20"/>
              <p:cNvSpPr/>
              <p:nvPr/>
            </p:nvSpPr>
            <p:spPr>
              <a:xfrm>
                <a:off x="1442977" y="2200774"/>
                <a:ext cx="5184161"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2" name="矩形: 圆角 21"/>
              <p:cNvSpPr/>
              <p:nvPr/>
            </p:nvSpPr>
            <p:spPr>
              <a:xfrm>
                <a:off x="1475321" y="2228867"/>
                <a:ext cx="711155"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b="1" dirty="0">
                    <a:ln w="9525">
                      <a:solidFill>
                        <a:schemeClr val="bg1"/>
                      </a:solidFill>
                      <a:prstDash val="solid"/>
                    </a:ln>
                    <a:solidFill>
                      <a:srgbClr val="153B95"/>
                    </a:solidFill>
                    <a:effectLst>
                      <a:outerShdw blurRad="12700" dist="38100" dir="2700000" algn="tl" rotWithShape="0">
                        <a:schemeClr val="accent5">
                          <a:lumMod val="60000"/>
                          <a:lumOff val="40000"/>
                        </a:schemeClr>
                      </a:outerShdw>
                    </a:effectLst>
                    <a:latin typeface="华文行楷" panose="02010800040101010101" pitchFamily="2" charset="-122"/>
                    <a:ea typeface="华文行楷" panose="02010800040101010101" pitchFamily="2" charset="-122"/>
                  </a:rPr>
                  <a:t>四</a:t>
                </a:r>
                <a:endParaRPr lang="zh-CN" altLang="en-US" sz="4000" b="1" dirty="0">
                  <a:ln w="9525">
                    <a:solidFill>
                      <a:schemeClr val="bg1"/>
                    </a:solidFill>
                    <a:prstDash val="solid"/>
                  </a:ln>
                  <a:solidFill>
                    <a:srgbClr val="153B95"/>
                  </a:solidFill>
                  <a:effectLst>
                    <a:outerShdw blurRad="12700" dist="38100" dir="2700000" algn="tl" rotWithShape="0">
                      <a:schemeClr val="accent5">
                        <a:lumMod val="60000"/>
                        <a:lumOff val="40000"/>
                      </a:schemeClr>
                    </a:outerShdw>
                  </a:effectLst>
                  <a:latin typeface="华文行楷" panose="02010800040101010101" pitchFamily="2" charset="-122"/>
                  <a:ea typeface="华文行楷" panose="02010800040101010101" pitchFamily="2" charset="-122"/>
                </a:endParaRPr>
              </a:p>
            </p:txBody>
          </p:sp>
        </p:grpSp>
        <p:sp>
          <p:nvSpPr>
            <p:cNvPr id="20" name="文本框 19"/>
            <p:cNvSpPr txBox="1"/>
            <p:nvPr/>
          </p:nvSpPr>
          <p:spPr>
            <a:xfrm>
              <a:off x="2517106" y="2037878"/>
              <a:ext cx="4134772" cy="447729"/>
            </a:xfrm>
            <a:prstGeom prst="rect">
              <a:avLst/>
            </a:prstGeom>
            <a:noFill/>
          </p:spPr>
          <p:txBody>
            <a:bodyPr wrap="square" lIns="0" tIns="0" rIns="0" bIns="0" rtlCol="0">
              <a:spAutoFit/>
            </a:bodyPr>
            <a:lstStyle>
              <a:defPPr>
                <a:defRPr lang="zh-CN"/>
              </a:defPPr>
              <a:lvl1pPr lvl="0">
                <a:defRPr sz="3200">
                  <a:solidFill>
                    <a:schemeClr val="bg1"/>
                  </a:solidFill>
                </a:defRPr>
              </a:lvl1pPr>
            </a:lstStyle>
            <a:p>
              <a:r>
                <a:rPr lang="zh-CN" altLang="en-US" dirty="0"/>
                <a:t>应用代理防火墙</a:t>
              </a:r>
              <a:endParaRPr lang="zh-CN" altLang="en-US" dirty="0"/>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1.9 </a:t>
            </a:r>
            <a:r>
              <a:rPr lang="zh-CN" altLang="en-US" dirty="0"/>
              <a:t>防火墙的局限性</a:t>
            </a:r>
            <a:endParaRPr lang="zh-CN" altLang="en-US" dirty="0"/>
          </a:p>
        </p:txBody>
      </p:sp>
      <p:sp>
        <p:nvSpPr>
          <p:cNvPr id="3" name="内容占位符 2"/>
          <p:cNvSpPr>
            <a:spLocks noGrp="1"/>
          </p:cNvSpPr>
          <p:nvPr>
            <p:ph idx="1"/>
          </p:nvPr>
        </p:nvSpPr>
        <p:spPr/>
        <p:txBody>
          <a:bodyPr>
            <a:normAutofit/>
          </a:bodyPr>
          <a:lstStyle/>
          <a:p>
            <a:r>
              <a:rPr lang="zh-CN" altLang="en-US">
                <a:highlight>
                  <a:srgbClr val="FFFF00"/>
                </a:highlight>
              </a:rPr>
              <a:t>不能防范不经过它的攻击</a:t>
            </a:r>
            <a:endParaRPr lang="en-US" altLang="zh-CN">
              <a:highlight>
                <a:srgbClr val="FFFF00"/>
              </a:highlight>
            </a:endParaRPr>
          </a:p>
          <a:p>
            <a:r>
              <a:rPr lang="zh-CN" altLang="en-US">
                <a:highlight>
                  <a:srgbClr val="FFFF00"/>
                </a:highlight>
              </a:rPr>
              <a:t>不能防范来自内部网络的攻击</a:t>
            </a:r>
            <a:endParaRPr lang="zh-CN" altLang="en-US">
              <a:highlight>
                <a:srgbClr val="FFFF00"/>
              </a:highlight>
            </a:endParaRPr>
          </a:p>
          <a:p>
            <a:r>
              <a:rPr lang="zh-CN" altLang="en-US">
                <a:highlight>
                  <a:srgbClr val="FFFF00"/>
                </a:highlight>
              </a:rPr>
              <a:t>不能防范策略配置不当引起的威胁</a:t>
            </a:r>
            <a:endParaRPr lang="zh-CN" altLang="en-US">
              <a:highlight>
                <a:srgbClr val="FFFF00"/>
              </a:highlight>
            </a:endParaRPr>
          </a:p>
          <a:p>
            <a:r>
              <a:rPr lang="zh-CN" altLang="en-US">
                <a:highlight>
                  <a:srgbClr val="FFFF00"/>
                </a:highlight>
              </a:rPr>
              <a:t>不能防范物理接触破坏</a:t>
            </a:r>
            <a:endParaRPr lang="zh-CN" altLang="en-US">
              <a:highlight>
                <a:srgbClr val="FFFF00"/>
              </a:highlight>
            </a:endParaRPr>
          </a:p>
          <a:p>
            <a:r>
              <a:rPr lang="zh-CN" altLang="en-US">
                <a:highlight>
                  <a:srgbClr val="FFFF00"/>
                </a:highlight>
              </a:rPr>
              <a:t>不能防范对自身漏洞的攻击</a:t>
            </a:r>
            <a:endParaRPr lang="zh-CN" altLang="en-US">
              <a:highlight>
                <a:srgbClr val="FFFF00"/>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1.10 </a:t>
            </a:r>
            <a:r>
              <a:rPr lang="zh-CN" altLang="en-US" dirty="0"/>
              <a:t>防火墙安全区域</a:t>
            </a:r>
            <a:endParaRPr lang="zh-CN" altLang="en-US" dirty="0"/>
          </a:p>
        </p:txBody>
      </p:sp>
      <p:sp>
        <p:nvSpPr>
          <p:cNvPr id="3" name="内容占位符 2"/>
          <p:cNvSpPr>
            <a:spLocks noGrp="1"/>
          </p:cNvSpPr>
          <p:nvPr>
            <p:ph idx="1"/>
          </p:nvPr>
        </p:nvSpPr>
        <p:spPr/>
        <p:txBody>
          <a:bodyPr>
            <a:normAutofit/>
          </a:bodyPr>
          <a:lstStyle/>
          <a:p>
            <a:r>
              <a:rPr lang="zh-CN" altLang="en-US" dirty="0"/>
              <a:t>防火墙使用安全区域来区分一个网络是否安全</a:t>
            </a:r>
            <a:endParaRPr lang="zh-CN" altLang="en-US" dirty="0"/>
          </a:p>
          <a:p>
            <a:r>
              <a:rPr lang="en-US" altLang="zh-CN" dirty="0"/>
              <a:t>4</a:t>
            </a:r>
            <a:r>
              <a:rPr lang="zh-CN" altLang="en-US" dirty="0"/>
              <a:t>个默认安全区域</a:t>
            </a:r>
            <a:endParaRPr lang="en-US" altLang="zh-CN" dirty="0"/>
          </a:p>
          <a:p>
            <a:pPr lvl="1"/>
            <a:r>
              <a:rPr lang="en-US" altLang="zh-CN" dirty="0"/>
              <a:t>Local——</a:t>
            </a:r>
            <a:r>
              <a:rPr lang="zh-CN" altLang="en-US" dirty="0"/>
              <a:t>防火墙自身，凡是防火墙主动发出的报文，均可认为从</a:t>
            </a:r>
            <a:r>
              <a:rPr lang="en-US" altLang="zh-CN" dirty="0"/>
              <a:t>Local</a:t>
            </a:r>
            <a:r>
              <a:rPr lang="zh-CN" altLang="en-US" dirty="0"/>
              <a:t>区域发出</a:t>
            </a:r>
            <a:endParaRPr lang="zh-CN" altLang="en-US" dirty="0"/>
          </a:p>
          <a:p>
            <a:pPr lvl="1"/>
            <a:r>
              <a:rPr lang="en-US" altLang="zh-CN" dirty="0"/>
              <a:t>Trust——</a:t>
            </a:r>
            <a:r>
              <a:rPr lang="zh-CN" altLang="en-US" dirty="0"/>
              <a:t>受信任的区域，位于防火墙之内的可信网络，是防火墙要保护的目标。主要用于连接局域网内部网络。比如企业网络中，通常员工网络设置为</a:t>
            </a:r>
            <a:r>
              <a:rPr lang="en-US" altLang="zh-CN" dirty="0"/>
              <a:t>Trust</a:t>
            </a:r>
            <a:r>
              <a:rPr lang="zh-CN" altLang="en-US" dirty="0"/>
              <a:t>区域。</a:t>
            </a:r>
            <a:endParaRPr lang="zh-CN" altLang="en-US" dirty="0"/>
          </a:p>
          <a:p>
            <a:pPr lvl="1"/>
            <a:r>
              <a:rPr lang="en-US" altLang="zh-CN" dirty="0" err="1"/>
              <a:t>Dmz</a:t>
            </a:r>
            <a:r>
              <a:rPr lang="en-US" altLang="zh-CN" dirty="0"/>
              <a:t>——</a:t>
            </a:r>
            <a:r>
              <a:rPr lang="zh-CN" altLang="en-US" dirty="0"/>
              <a:t>非军事化区域，作为非信任区域与信任区域之间的缓冲区。一般用于放置企业内部服务器，如：</a:t>
            </a:r>
            <a:r>
              <a:rPr lang="en-US" altLang="zh-CN" dirty="0"/>
              <a:t>OA</a:t>
            </a:r>
            <a:r>
              <a:rPr lang="zh-CN" altLang="en-US" dirty="0"/>
              <a:t>服务器、邮件服务器等等。</a:t>
            </a:r>
            <a:endParaRPr lang="zh-CN" altLang="en-US" dirty="0"/>
          </a:p>
          <a:p>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1.10 </a:t>
            </a:r>
            <a:r>
              <a:rPr lang="zh-CN" altLang="en-US" dirty="0"/>
              <a:t>防火墙安全区域</a:t>
            </a:r>
            <a:endParaRPr lang="zh-CN" altLang="en-US" dirty="0"/>
          </a:p>
        </p:txBody>
      </p:sp>
      <p:sp>
        <p:nvSpPr>
          <p:cNvPr id="3" name="内容占位符 2"/>
          <p:cNvSpPr>
            <a:spLocks noGrp="1"/>
          </p:cNvSpPr>
          <p:nvPr>
            <p:ph idx="1"/>
          </p:nvPr>
        </p:nvSpPr>
        <p:spPr/>
        <p:txBody>
          <a:bodyPr>
            <a:normAutofit/>
          </a:bodyPr>
          <a:lstStyle/>
          <a:p>
            <a:pPr lvl="1">
              <a:lnSpc>
                <a:spcPct val="150000"/>
              </a:lnSpc>
            </a:pPr>
            <a:r>
              <a:rPr lang="en-GB" altLang="zh-CN" dirty="0"/>
              <a:t>Untrust</a:t>
            </a:r>
            <a:r>
              <a:rPr lang="en-US" altLang="zh-CN" dirty="0"/>
              <a:t>——</a:t>
            </a:r>
            <a:r>
              <a:rPr lang="zh-CN" altLang="en-US" dirty="0"/>
              <a:t>不受信任的区域，处于防火墙之外的公开开放网络，由于</a:t>
            </a:r>
            <a:r>
              <a:rPr lang="en-GB" altLang="zh-CN" dirty="0"/>
              <a:t>Internet</a:t>
            </a:r>
            <a:r>
              <a:rPr lang="zh-CN" altLang="en-US" dirty="0"/>
              <a:t>非常不安全，所以一般把连接</a:t>
            </a:r>
            <a:r>
              <a:rPr lang="en-GB" altLang="zh-CN" dirty="0"/>
              <a:t>Internet</a:t>
            </a:r>
            <a:r>
              <a:rPr lang="zh-CN" altLang="en-US" dirty="0"/>
              <a:t>的接口划分到</a:t>
            </a:r>
            <a:r>
              <a:rPr lang="en-GB" altLang="zh-CN" dirty="0"/>
              <a:t>untrust</a:t>
            </a:r>
            <a:r>
              <a:rPr lang="zh-CN" altLang="en-US" dirty="0"/>
              <a:t>区域，主要用于连接互联网。大部分情况下，非信任区域无法主动访问可信任区域。</a:t>
            </a:r>
            <a:endParaRPr lang="zh-CN" altLang="en-US" dirty="0"/>
          </a:p>
          <a:p>
            <a:pPr>
              <a:lnSpc>
                <a:spcPct val="150000"/>
              </a:lnSpc>
            </a:pPr>
            <a:r>
              <a:rPr lang="zh-CN" altLang="en-US" dirty="0"/>
              <a:t>每个安全区域都会有一个安全级别，默认级别从高到低为</a:t>
            </a:r>
            <a:r>
              <a:rPr lang="en-US" altLang="zh-CN" dirty="0">
                <a:highlight>
                  <a:srgbClr val="FFFF00"/>
                </a:highlight>
              </a:rPr>
              <a:t>l</a:t>
            </a:r>
            <a:r>
              <a:rPr lang="en-GB" altLang="zh-CN" dirty="0">
                <a:highlight>
                  <a:srgbClr val="FFFF00"/>
                </a:highlight>
              </a:rPr>
              <a:t>ocal&gt;trust&gt;dmz&gt;untrust</a:t>
            </a:r>
            <a:endParaRPr lang="en-GB" altLang="zh-CN" dirty="0"/>
          </a:p>
          <a:p>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1.11 </a:t>
            </a:r>
            <a:r>
              <a:rPr lang="zh-CN" altLang="en-US"/>
              <a:t>防火墙工作模式</a:t>
            </a:r>
            <a:endParaRPr lang="zh-CN" altLang="en-US" dirty="0"/>
          </a:p>
        </p:txBody>
      </p:sp>
      <p:sp>
        <p:nvSpPr>
          <p:cNvPr id="5" name="内容占位符 4"/>
          <p:cNvSpPr>
            <a:spLocks noGrp="1"/>
          </p:cNvSpPr>
          <p:nvPr>
            <p:ph idx="1"/>
          </p:nvPr>
        </p:nvSpPr>
        <p:spPr/>
        <p:txBody>
          <a:bodyPr/>
          <a:lstStyle/>
          <a:p>
            <a:r>
              <a:rPr lang="zh-CN" altLang="en-US" dirty="0"/>
              <a:t>三种工作模式</a:t>
            </a:r>
            <a:endParaRPr lang="en-US" altLang="zh-CN" dirty="0"/>
          </a:p>
          <a:p>
            <a:pPr lvl="1"/>
            <a:r>
              <a:rPr lang="zh-CN" altLang="en-US" dirty="0"/>
              <a:t>路由模式（网关模式）</a:t>
            </a:r>
            <a:endParaRPr lang="en-US" altLang="zh-CN" dirty="0"/>
          </a:p>
          <a:p>
            <a:pPr lvl="2"/>
            <a:r>
              <a:rPr lang="zh-CN" altLang="en-US" dirty="0"/>
              <a:t>如果防火墙以第三层对外连接（接口具有</a:t>
            </a:r>
            <a:r>
              <a:rPr lang="en-GB" altLang="zh-CN" dirty="0"/>
              <a:t>IP </a:t>
            </a:r>
            <a:r>
              <a:rPr lang="zh-CN" altLang="en-US" dirty="0"/>
              <a:t>地址），则防火墙工作在路由模式下；</a:t>
            </a:r>
            <a:endParaRPr lang="en-US" altLang="zh-CN" dirty="0"/>
          </a:p>
          <a:p>
            <a:pPr lvl="1"/>
            <a:r>
              <a:rPr lang="zh-CN" altLang="en-US" dirty="0"/>
              <a:t>透明模式（桥模式）</a:t>
            </a:r>
            <a:endParaRPr lang="en-US" altLang="zh-CN" dirty="0"/>
          </a:p>
          <a:p>
            <a:pPr lvl="2"/>
            <a:r>
              <a:rPr lang="zh-CN" altLang="en-US" dirty="0"/>
              <a:t>若防火墙通过第二层对外连接（接口无</a:t>
            </a:r>
            <a:r>
              <a:rPr lang="en-GB" altLang="zh-CN" dirty="0"/>
              <a:t>IP </a:t>
            </a:r>
            <a:r>
              <a:rPr lang="zh-CN" altLang="en-US" dirty="0"/>
              <a:t>地址），则防火墙工作在透明模式下；</a:t>
            </a:r>
            <a:endParaRPr lang="en-US" altLang="zh-CN" dirty="0"/>
          </a:p>
          <a:p>
            <a:pPr lvl="1"/>
            <a:r>
              <a:rPr lang="zh-CN" altLang="en-US" dirty="0"/>
              <a:t>混合模式</a:t>
            </a:r>
            <a:endParaRPr lang="en-US" altLang="zh-CN" dirty="0"/>
          </a:p>
          <a:p>
            <a:pPr lvl="2"/>
            <a:r>
              <a:rPr lang="zh-CN" altLang="en-US" dirty="0"/>
              <a:t>若防火墙同时具有工作在路由模式和透明模式的接口（某些接口具有</a:t>
            </a:r>
            <a:r>
              <a:rPr lang="en-GB" altLang="zh-CN" dirty="0"/>
              <a:t>IP </a:t>
            </a:r>
            <a:r>
              <a:rPr lang="zh-CN" altLang="en-US" dirty="0"/>
              <a:t>地址，某些接口无</a:t>
            </a:r>
            <a:r>
              <a:rPr lang="en-GB" altLang="zh-CN" dirty="0"/>
              <a:t>IP </a:t>
            </a:r>
            <a:r>
              <a:rPr lang="zh-CN" altLang="en-US" dirty="0"/>
              <a:t>地址），则防火墙工作在混合模式下。</a:t>
            </a:r>
            <a:endParaRPr lang="zh-CN" altLang="en-US" dirty="0"/>
          </a:p>
          <a:p>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1.11 </a:t>
            </a:r>
            <a:r>
              <a:rPr lang="zh-CN" altLang="en-US"/>
              <a:t>防火墙工作模式</a:t>
            </a:r>
            <a:endParaRPr lang="zh-CN" altLang="en-US" dirty="0"/>
          </a:p>
        </p:txBody>
      </p:sp>
      <p:sp>
        <p:nvSpPr>
          <p:cNvPr id="5" name="内容占位符 4"/>
          <p:cNvSpPr>
            <a:spLocks noGrp="1"/>
          </p:cNvSpPr>
          <p:nvPr>
            <p:ph sz="half" idx="1"/>
          </p:nvPr>
        </p:nvSpPr>
        <p:spPr/>
        <p:txBody>
          <a:bodyPr>
            <a:normAutofit fontScale="92500" lnSpcReduction="20000"/>
          </a:bodyPr>
          <a:lstStyle/>
          <a:p>
            <a:r>
              <a:rPr lang="zh-CN" altLang="en-US" dirty="0"/>
              <a:t>路由模式</a:t>
            </a:r>
            <a:endParaRPr lang="en-US" altLang="zh-CN" dirty="0"/>
          </a:p>
          <a:p>
            <a:pPr lvl="1"/>
            <a:r>
              <a:rPr lang="zh-CN" altLang="en-US" dirty="0"/>
              <a:t>当防火墙位于内部网络和外部网络之间时，需要将防火墙与内部网络、外部网络以及</a:t>
            </a:r>
            <a:r>
              <a:rPr lang="en-GB" altLang="zh-CN" dirty="0"/>
              <a:t>DMZ</a:t>
            </a:r>
            <a:r>
              <a:rPr lang="zh-CN" altLang="en-US" dirty="0"/>
              <a:t>三个区域相连的接口分别配置成不同网段的</a:t>
            </a:r>
            <a:r>
              <a:rPr lang="en-GB" altLang="zh-CN" dirty="0"/>
              <a:t>IP</a:t>
            </a:r>
            <a:r>
              <a:rPr lang="zh-CN" altLang="en-US" dirty="0"/>
              <a:t>地址，重新规划原有的网络拓扑，此时相当于一台路由器</a:t>
            </a:r>
            <a:endParaRPr lang="zh-CN" altLang="en-US" dirty="0"/>
          </a:p>
          <a:p>
            <a:pPr lvl="1"/>
            <a:r>
              <a:rPr lang="zh-CN" altLang="en-US" dirty="0">
                <a:highlight>
                  <a:srgbClr val="FFFF00"/>
                </a:highlight>
              </a:rPr>
              <a:t>路由模式下可以完成</a:t>
            </a:r>
            <a:r>
              <a:rPr lang="en-GB" altLang="zh-CN" dirty="0">
                <a:highlight>
                  <a:srgbClr val="FFFF00"/>
                </a:highlight>
              </a:rPr>
              <a:t>ACL</a:t>
            </a:r>
            <a:r>
              <a:rPr lang="zh-CN" altLang="en-US" dirty="0">
                <a:highlight>
                  <a:srgbClr val="FFFF00"/>
                </a:highlight>
              </a:rPr>
              <a:t>包过滤、</a:t>
            </a:r>
            <a:r>
              <a:rPr lang="en-GB" altLang="zh-CN" dirty="0">
                <a:highlight>
                  <a:srgbClr val="FFFF00"/>
                </a:highlight>
              </a:rPr>
              <a:t>ASPF</a:t>
            </a:r>
            <a:r>
              <a:rPr lang="zh-CN" altLang="en-US" dirty="0">
                <a:highlight>
                  <a:srgbClr val="FFFF00"/>
                </a:highlight>
              </a:rPr>
              <a:t>动态过滤、</a:t>
            </a:r>
            <a:r>
              <a:rPr lang="en-GB" altLang="zh-CN" dirty="0">
                <a:highlight>
                  <a:srgbClr val="FFFF00"/>
                </a:highlight>
              </a:rPr>
              <a:t>NAT</a:t>
            </a:r>
            <a:r>
              <a:rPr lang="zh-CN" altLang="en-US" dirty="0">
                <a:highlight>
                  <a:srgbClr val="FFFF00"/>
                </a:highlight>
              </a:rPr>
              <a:t>转换等</a:t>
            </a:r>
            <a:endParaRPr lang="en-US" altLang="zh-CN" dirty="0"/>
          </a:p>
          <a:p>
            <a:pPr lvl="1"/>
            <a:r>
              <a:rPr lang="zh-CN" altLang="en-US" dirty="0"/>
              <a:t>路由模式需要对网络拓扑进行修改（内部网络用户需要更改网关、路由器需要更改路由配置等），相当费事，使用需权衡利弊。</a:t>
            </a:r>
            <a:endParaRPr lang="zh-CN" altLang="en-US" dirty="0"/>
          </a:p>
        </p:txBody>
      </p:sp>
      <p:pic>
        <p:nvPicPr>
          <p:cNvPr id="4" name="图片 3"/>
          <p:cNvPicPr>
            <a:picLocks noChangeAspect="1"/>
          </p:cNvPicPr>
          <p:nvPr/>
        </p:nvPicPr>
        <p:blipFill>
          <a:blip r:embed="rId1"/>
          <a:stretch>
            <a:fillRect/>
          </a:stretch>
        </p:blipFill>
        <p:spPr>
          <a:xfrm>
            <a:off x="6379028" y="2478991"/>
            <a:ext cx="4907532" cy="1900018"/>
          </a:xfrm>
          <a:prstGeom prst="rect">
            <a:avLst/>
          </a:prstGeom>
        </p:spPr>
      </p:pic>
      <p:sp>
        <p:nvSpPr>
          <p:cNvPr id="3" name="文本框 2"/>
          <p:cNvSpPr txBox="1"/>
          <p:nvPr/>
        </p:nvSpPr>
        <p:spPr>
          <a:xfrm>
            <a:off x="6883400" y="4913630"/>
            <a:ext cx="4646295" cy="1482090"/>
          </a:xfrm>
          <a:prstGeom prst="rect">
            <a:avLst/>
          </a:prstGeom>
          <a:noFill/>
        </p:spPr>
        <p:txBody>
          <a:bodyPr wrap="square" rtlCol="0">
            <a:noAutofit/>
          </a:bodyPr>
          <a:p>
            <a:r>
              <a:rPr lang="zh-CN" altLang="en-US" dirty="0">
                <a:sym typeface="+mn-ea"/>
              </a:rPr>
              <a:t>防火墙的</a:t>
            </a:r>
            <a:r>
              <a:rPr lang="en-GB" altLang="zh-CN" dirty="0">
                <a:sym typeface="+mn-ea"/>
              </a:rPr>
              <a:t>Trust</a:t>
            </a:r>
            <a:r>
              <a:rPr lang="zh-CN" altLang="en-US" dirty="0">
                <a:sym typeface="+mn-ea"/>
              </a:rPr>
              <a:t>区域接口与公司内部网络相连，</a:t>
            </a:r>
            <a:r>
              <a:rPr lang="en-GB" altLang="zh-CN" dirty="0">
                <a:sym typeface="+mn-ea"/>
              </a:rPr>
              <a:t>Untrust </a:t>
            </a:r>
            <a:r>
              <a:rPr lang="zh-CN" altLang="en-US" dirty="0">
                <a:sym typeface="+mn-ea"/>
              </a:rPr>
              <a:t>区域接口与外部网络相连。值得注意的是，</a:t>
            </a:r>
            <a:r>
              <a:rPr lang="en-GB" altLang="zh-CN" dirty="0">
                <a:sym typeface="+mn-ea"/>
              </a:rPr>
              <a:t>Trust</a:t>
            </a:r>
            <a:r>
              <a:rPr lang="zh-CN" altLang="en-US" dirty="0">
                <a:sym typeface="+mn-ea"/>
              </a:rPr>
              <a:t>区域接口和</a:t>
            </a:r>
            <a:r>
              <a:rPr lang="en-GB" altLang="zh-CN" dirty="0">
                <a:sym typeface="+mn-ea"/>
              </a:rPr>
              <a:t>Untrust </a:t>
            </a:r>
            <a:r>
              <a:rPr lang="zh-CN" altLang="en-US" dirty="0">
                <a:sym typeface="+mn-ea"/>
              </a:rPr>
              <a:t>区域接口分别处于两个不同的子网中。</a:t>
            </a:r>
            <a:endParaRPr lang="en-US" altLang="zh-CN" dirty="0"/>
          </a:p>
          <a:p>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1.11 </a:t>
            </a:r>
            <a:r>
              <a:rPr lang="zh-CN" altLang="en-US"/>
              <a:t>防火墙工作模式</a:t>
            </a:r>
            <a:endParaRPr lang="zh-CN" altLang="en-US" dirty="0"/>
          </a:p>
        </p:txBody>
      </p:sp>
      <p:sp>
        <p:nvSpPr>
          <p:cNvPr id="5" name="内容占位符 4"/>
          <p:cNvSpPr>
            <a:spLocks noGrp="1"/>
          </p:cNvSpPr>
          <p:nvPr>
            <p:ph idx="1"/>
          </p:nvPr>
        </p:nvSpPr>
        <p:spPr/>
        <p:txBody>
          <a:bodyPr>
            <a:normAutofit/>
          </a:bodyPr>
          <a:lstStyle/>
          <a:p>
            <a:pPr lvl="1"/>
            <a:r>
              <a:rPr lang="zh-CN" altLang="en-US" dirty="0"/>
              <a:t>路由模式工作机制</a:t>
            </a:r>
            <a:endParaRPr lang="en-US" altLang="zh-CN" dirty="0"/>
          </a:p>
          <a:p>
            <a:pPr lvl="2"/>
            <a:r>
              <a:rPr lang="zh-CN" altLang="en-US" dirty="0"/>
              <a:t>所有接口都配置</a:t>
            </a:r>
            <a:r>
              <a:rPr lang="en-GB" altLang="zh-CN" dirty="0"/>
              <a:t>IP </a:t>
            </a:r>
            <a:r>
              <a:rPr lang="zh-CN" altLang="en-US" dirty="0"/>
              <a:t>地址，各接口所在的安全区域是三层区域，不同三层区域相关的接口连接的外部用户属于不同的子网。当报文在三层区域的接口间进行转发时，根据报文的</a:t>
            </a:r>
            <a:r>
              <a:rPr lang="en-GB" altLang="zh-CN" dirty="0"/>
              <a:t>IP </a:t>
            </a:r>
            <a:r>
              <a:rPr lang="zh-CN" altLang="en-US" dirty="0"/>
              <a:t>地址来查找路由表，此时防火墙表现为一个路由器。</a:t>
            </a:r>
            <a:endParaRPr lang="zh-CN" altLang="en-US" dirty="0"/>
          </a:p>
          <a:p>
            <a:pPr lvl="2"/>
            <a:r>
              <a:rPr lang="zh-CN" altLang="en-US" dirty="0"/>
              <a:t>防火墙与路由器存在不同， 防火墙中</a:t>
            </a:r>
            <a:r>
              <a:rPr lang="en-GB" altLang="zh-CN" dirty="0"/>
              <a:t>IP</a:t>
            </a:r>
            <a:r>
              <a:rPr lang="zh-CN" altLang="en-US" dirty="0"/>
              <a:t>报文还需要送到上层进行相关过滤等处理，通过检查会话表或访问控制列表</a:t>
            </a:r>
            <a:r>
              <a:rPr lang="en-US" altLang="zh-CN" dirty="0"/>
              <a:t>(</a:t>
            </a:r>
            <a:r>
              <a:rPr lang="en-GB" altLang="zh-CN" dirty="0"/>
              <a:t>ACL</a:t>
            </a:r>
            <a:r>
              <a:rPr lang="en-US" altLang="zh-CN" dirty="0"/>
              <a:t>)</a:t>
            </a:r>
            <a:r>
              <a:rPr lang="zh-CN" altLang="en-US" dirty="0"/>
              <a:t>规则以确定是否允许该报文通过。此外，还要完成其它防攻击检查。路由模式的防火墙支持</a:t>
            </a:r>
            <a:r>
              <a:rPr lang="en-GB" altLang="zh-CN" dirty="0"/>
              <a:t>ACL</a:t>
            </a:r>
            <a:r>
              <a:rPr lang="zh-CN" altLang="en-US" dirty="0"/>
              <a:t>规则检查、</a:t>
            </a:r>
            <a:r>
              <a:rPr lang="en-GB" altLang="zh-CN" dirty="0"/>
              <a:t>ASPF</a:t>
            </a:r>
            <a:r>
              <a:rPr lang="zh-CN" altLang="en-US" dirty="0"/>
              <a:t>状态过滤、防攻击检查、流量监控等功能。</a:t>
            </a:r>
            <a:endParaRPr lang="zh-CN" altLang="en-US" dirty="0"/>
          </a:p>
          <a:p>
            <a:endParaRPr lang="zh-CN" altLang="en-US" dirty="0"/>
          </a:p>
          <a:p>
            <a:pPr lvl="1"/>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1.11 </a:t>
            </a:r>
            <a:r>
              <a:rPr lang="zh-CN" altLang="en-US"/>
              <a:t>防火墙工作模式</a:t>
            </a:r>
            <a:endParaRPr lang="zh-CN" altLang="en-US" dirty="0"/>
          </a:p>
        </p:txBody>
      </p:sp>
      <p:sp>
        <p:nvSpPr>
          <p:cNvPr id="5" name="内容占位符 4"/>
          <p:cNvSpPr>
            <a:spLocks noGrp="1"/>
          </p:cNvSpPr>
          <p:nvPr>
            <p:ph sz="half" idx="1"/>
          </p:nvPr>
        </p:nvSpPr>
        <p:spPr/>
        <p:txBody>
          <a:bodyPr>
            <a:normAutofit fontScale="85000" lnSpcReduction="10000"/>
          </a:bodyPr>
          <a:lstStyle/>
          <a:p>
            <a:r>
              <a:rPr lang="zh-CN" altLang="en-US" dirty="0"/>
              <a:t>透明模式</a:t>
            </a:r>
            <a:endParaRPr lang="en-US" altLang="zh-CN" dirty="0"/>
          </a:p>
          <a:p>
            <a:pPr lvl="1"/>
            <a:r>
              <a:rPr lang="zh-CN" altLang="en-US" dirty="0"/>
              <a:t>透明模式可以避免改变拓扑结构造成的麻烦，此时防火墙对于子网用户和路由器来说是完全透明的。也就是说，用户完全感觉不到防火墙的存在</a:t>
            </a:r>
            <a:endParaRPr lang="zh-CN" altLang="en-US" dirty="0"/>
          </a:p>
          <a:p>
            <a:pPr lvl="1"/>
            <a:r>
              <a:rPr lang="zh-CN" altLang="en-US" dirty="0"/>
              <a:t>采用透明模式时，只需在网络中像放置网桥（</a:t>
            </a:r>
            <a:r>
              <a:rPr lang="en-US" altLang="zh-CN" dirty="0"/>
              <a:t>bridge</a:t>
            </a:r>
            <a:r>
              <a:rPr lang="zh-CN" altLang="en-US" dirty="0"/>
              <a:t>）一样插入该防火墙设备即可，无需修改任何已有的配置。</a:t>
            </a:r>
            <a:endParaRPr lang="en-US" altLang="zh-CN" dirty="0"/>
          </a:p>
          <a:p>
            <a:pPr lvl="1"/>
            <a:r>
              <a:rPr lang="zh-CN" altLang="en-US" dirty="0"/>
              <a:t>与路由模式相同，</a:t>
            </a:r>
            <a:r>
              <a:rPr lang="en-US" altLang="zh-CN" dirty="0"/>
              <a:t>IP</a:t>
            </a:r>
            <a:r>
              <a:rPr lang="zh-CN" altLang="en-US" dirty="0"/>
              <a:t>报文同样经过相关的过滤检查（但是</a:t>
            </a:r>
            <a:r>
              <a:rPr lang="en-US" altLang="zh-CN" dirty="0"/>
              <a:t>IP</a:t>
            </a:r>
            <a:r>
              <a:rPr lang="zh-CN" altLang="en-US" dirty="0"/>
              <a:t>报文中的源或目的地址不会改变），内部网络用户依旧受到防火墙的保护</a:t>
            </a:r>
            <a:endParaRPr lang="zh-CN" altLang="en-US" dirty="0"/>
          </a:p>
          <a:p>
            <a:endParaRPr lang="zh-CN" altLang="en-US" dirty="0"/>
          </a:p>
          <a:p>
            <a:pPr lvl="1"/>
            <a:endParaRPr lang="zh-CN" altLang="en-US" dirty="0"/>
          </a:p>
        </p:txBody>
      </p:sp>
      <p:pic>
        <p:nvPicPr>
          <p:cNvPr id="6" name="图片 5"/>
          <p:cNvPicPr>
            <a:picLocks noChangeAspect="1"/>
          </p:cNvPicPr>
          <p:nvPr/>
        </p:nvPicPr>
        <p:blipFill>
          <a:blip r:embed="rId1"/>
          <a:stretch>
            <a:fillRect/>
          </a:stretch>
        </p:blipFill>
        <p:spPr>
          <a:xfrm>
            <a:off x="6444342" y="2397707"/>
            <a:ext cx="4582395" cy="2062586"/>
          </a:xfrm>
          <a:prstGeom prst="rect">
            <a:avLst/>
          </a:prstGeom>
        </p:spPr>
      </p:pic>
      <p:sp>
        <p:nvSpPr>
          <p:cNvPr id="3" name="文本框 2"/>
          <p:cNvSpPr txBox="1"/>
          <p:nvPr/>
        </p:nvSpPr>
        <p:spPr>
          <a:xfrm>
            <a:off x="6644005" y="4913630"/>
            <a:ext cx="4660265" cy="1198880"/>
          </a:xfrm>
          <a:prstGeom prst="rect">
            <a:avLst/>
          </a:prstGeom>
          <a:noFill/>
        </p:spPr>
        <p:txBody>
          <a:bodyPr wrap="square" rtlCol="0">
            <a:spAutoFit/>
          </a:bodyPr>
          <a:p>
            <a:r>
              <a:rPr lang="zh-CN" altLang="en-US" dirty="0">
                <a:sym typeface="+mn-ea"/>
              </a:rPr>
              <a:t>防火墙的</a:t>
            </a:r>
            <a:r>
              <a:rPr lang="en-GB" altLang="zh-CN" dirty="0">
                <a:sym typeface="+mn-ea"/>
              </a:rPr>
              <a:t>Trust </a:t>
            </a:r>
            <a:r>
              <a:rPr lang="zh-CN" altLang="en-US" dirty="0">
                <a:sym typeface="+mn-ea"/>
              </a:rPr>
              <a:t>区域接口与公司内部网络相连，</a:t>
            </a:r>
            <a:r>
              <a:rPr lang="en-GB" altLang="zh-CN" dirty="0">
                <a:sym typeface="+mn-ea"/>
              </a:rPr>
              <a:t>Untrust </a:t>
            </a:r>
            <a:r>
              <a:rPr lang="zh-CN" altLang="en-US" dirty="0">
                <a:sym typeface="+mn-ea"/>
              </a:rPr>
              <a:t>区域接口与外部网络相连，需要注意的是内部网络和外部网络必须处于同一个子网</a:t>
            </a: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1.11 </a:t>
            </a:r>
            <a:r>
              <a:rPr lang="zh-CN" altLang="en-US" dirty="0"/>
              <a:t>防火墙工作模式</a:t>
            </a:r>
            <a:endParaRPr lang="zh-CN" altLang="en-US" dirty="0"/>
          </a:p>
        </p:txBody>
      </p:sp>
      <p:sp>
        <p:nvSpPr>
          <p:cNvPr id="5" name="内容占位符 4"/>
          <p:cNvSpPr>
            <a:spLocks noGrp="1"/>
          </p:cNvSpPr>
          <p:nvPr>
            <p:ph idx="1"/>
          </p:nvPr>
        </p:nvSpPr>
        <p:spPr/>
        <p:txBody>
          <a:bodyPr>
            <a:normAutofit/>
          </a:bodyPr>
          <a:lstStyle/>
          <a:p>
            <a:pPr lvl="1"/>
            <a:r>
              <a:rPr lang="zh-CN" altLang="en-US" dirty="0"/>
              <a:t>透明模式工作机制</a:t>
            </a:r>
            <a:endParaRPr lang="en-US" altLang="zh-CN" dirty="0"/>
          </a:p>
          <a:p>
            <a:pPr lvl="2"/>
            <a:r>
              <a:rPr lang="zh-CN" altLang="en-US" dirty="0"/>
              <a:t>透明模式（也可以称为桥模式）下所有接口都不能配置</a:t>
            </a:r>
            <a:r>
              <a:rPr lang="en-US" altLang="zh-CN" dirty="0"/>
              <a:t>IP </a:t>
            </a:r>
            <a:r>
              <a:rPr lang="zh-CN" altLang="en-US" dirty="0"/>
              <a:t>地址，接口所在的安全区域是二层区域，和二层区域相关接口连接的外部用户同属一个子网。当报文在二层区域的接口间进行转发时，需要根据报文的</a:t>
            </a:r>
            <a:r>
              <a:rPr lang="en-US" altLang="zh-CN" dirty="0"/>
              <a:t>MAC </a:t>
            </a:r>
            <a:r>
              <a:rPr lang="zh-CN" altLang="en-US" dirty="0"/>
              <a:t>地址来寻找出接口，此时防火墙表现为一个透明网桥</a:t>
            </a:r>
            <a:endParaRPr lang="zh-CN" altLang="en-US" dirty="0"/>
          </a:p>
          <a:p>
            <a:pPr lvl="2"/>
            <a:r>
              <a:rPr lang="zh-CN" altLang="en-US" dirty="0"/>
              <a:t>防火墙与网桥存在不同，防火墙中</a:t>
            </a:r>
            <a:r>
              <a:rPr lang="en-US" altLang="zh-CN" dirty="0"/>
              <a:t>IP</a:t>
            </a:r>
            <a:r>
              <a:rPr lang="zh-CN" altLang="en-US" dirty="0"/>
              <a:t>报文还需要送到上层进行相关过滤等处理，通过检查会话表或访问控制列表</a:t>
            </a:r>
            <a:r>
              <a:rPr lang="en-US" altLang="zh-CN" dirty="0"/>
              <a:t>(ACL) </a:t>
            </a:r>
            <a:r>
              <a:rPr lang="zh-CN" altLang="en-US" dirty="0"/>
              <a:t>规则以确定是否允许该报文通过</a:t>
            </a:r>
            <a:endParaRPr lang="en-US" altLang="zh-CN" dirty="0"/>
          </a:p>
          <a:p>
            <a:pPr lvl="2"/>
            <a:r>
              <a:rPr lang="zh-CN" altLang="en-US" dirty="0"/>
              <a:t>透明模式的防火墙支持</a:t>
            </a:r>
            <a:r>
              <a:rPr lang="en-US" altLang="zh-CN" dirty="0"/>
              <a:t>ACL</a:t>
            </a:r>
            <a:r>
              <a:rPr lang="zh-CN" altLang="en-US" dirty="0"/>
              <a:t>规则检查、</a:t>
            </a:r>
            <a:r>
              <a:rPr lang="en-US" altLang="zh-CN" dirty="0"/>
              <a:t>ASPF</a:t>
            </a:r>
            <a:r>
              <a:rPr lang="zh-CN" altLang="en-US" dirty="0"/>
              <a:t>状态过滤、防攻击检查、流量监控等功能。工作在透明模式下的 防火墙在数据链路层连接局域网（</a:t>
            </a:r>
            <a:r>
              <a:rPr lang="en-US" altLang="zh-CN" dirty="0"/>
              <a:t>LAN</a:t>
            </a:r>
            <a:r>
              <a:rPr lang="zh-CN" altLang="en-US" dirty="0"/>
              <a:t>），网络终端用户无需为连接网络而对设备进行特别配置，就像</a:t>
            </a:r>
            <a:r>
              <a:rPr lang="en-US" altLang="zh-CN" dirty="0"/>
              <a:t>LAN Switch </a:t>
            </a:r>
            <a:r>
              <a:rPr lang="zh-CN" altLang="en-US" dirty="0"/>
              <a:t>进行网络连接。</a:t>
            </a:r>
            <a:endParaRPr lang="zh-CN" altLang="en-US" dirty="0"/>
          </a:p>
          <a:p>
            <a:endParaRPr lang="zh-CN" altLang="en-US" dirty="0"/>
          </a:p>
          <a:p>
            <a:pPr lvl="1"/>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1.11 </a:t>
            </a:r>
            <a:r>
              <a:rPr lang="zh-CN" altLang="en-US" dirty="0"/>
              <a:t>防火墙工作模式</a:t>
            </a:r>
            <a:endParaRPr lang="zh-CN" altLang="en-US" dirty="0"/>
          </a:p>
        </p:txBody>
      </p:sp>
      <p:sp>
        <p:nvSpPr>
          <p:cNvPr id="3" name="内容占位符 2"/>
          <p:cNvSpPr>
            <a:spLocks noGrp="1"/>
          </p:cNvSpPr>
          <p:nvPr>
            <p:ph idx="1"/>
          </p:nvPr>
        </p:nvSpPr>
        <p:spPr/>
        <p:txBody>
          <a:bodyPr/>
          <a:lstStyle/>
          <a:p>
            <a:r>
              <a:rPr lang="zh-CN" altLang="en-US" dirty="0"/>
              <a:t>路由模式与透明模式对比</a:t>
            </a:r>
            <a:endParaRPr lang="en-US" altLang="zh-CN" dirty="0"/>
          </a:p>
          <a:p>
            <a:pPr lvl="1"/>
            <a:r>
              <a:rPr lang="zh-CN" altLang="en-US" dirty="0"/>
              <a:t>路由模式</a:t>
            </a:r>
            <a:endParaRPr lang="en-US" altLang="zh-CN" dirty="0"/>
          </a:p>
          <a:p>
            <a:pPr lvl="2"/>
            <a:r>
              <a:rPr lang="zh-CN" altLang="en-US" dirty="0"/>
              <a:t>优点：功能相对全面</a:t>
            </a:r>
            <a:endParaRPr lang="en-US" altLang="zh-CN" dirty="0"/>
          </a:p>
          <a:p>
            <a:pPr lvl="2"/>
            <a:r>
              <a:rPr lang="zh-CN" altLang="en-US" dirty="0"/>
              <a:t>缺点：需要对现有网络进行一定调整</a:t>
            </a:r>
            <a:endParaRPr lang="zh-CN" altLang="en-US" dirty="0"/>
          </a:p>
          <a:p>
            <a:pPr lvl="1"/>
            <a:r>
              <a:rPr lang="zh-CN" altLang="en-US" dirty="0"/>
              <a:t>透明模式</a:t>
            </a:r>
            <a:endParaRPr lang="en-US" altLang="zh-CN" dirty="0"/>
          </a:p>
          <a:p>
            <a:pPr lvl="2"/>
            <a:r>
              <a:rPr lang="zh-CN" altLang="en-US" dirty="0"/>
              <a:t>优：不用重新进行</a:t>
            </a:r>
            <a:r>
              <a:rPr lang="en-US" altLang="zh-CN" dirty="0"/>
              <a:t>IP</a:t>
            </a:r>
            <a:r>
              <a:rPr lang="zh-CN" altLang="en-US" dirty="0"/>
              <a:t>划分</a:t>
            </a:r>
            <a:endParaRPr lang="en-US" altLang="zh-CN" dirty="0"/>
          </a:p>
          <a:p>
            <a:pPr lvl="2"/>
            <a:r>
              <a:rPr lang="zh-CN" altLang="en-US" dirty="0"/>
              <a:t>缺：损失一些功能，如路由、</a:t>
            </a:r>
            <a:r>
              <a:rPr lang="en-US" altLang="zh-CN" dirty="0"/>
              <a:t>VPN</a:t>
            </a:r>
            <a:r>
              <a:rPr lang="zh-CN" altLang="en-US" dirty="0"/>
              <a:t>及</a:t>
            </a:r>
            <a:r>
              <a:rPr lang="en-US" altLang="zh-CN" dirty="0" err="1"/>
              <a:t>nat</a:t>
            </a:r>
            <a:r>
              <a:rPr lang="zh-CN" altLang="en-US" dirty="0"/>
              <a:t>等。</a:t>
            </a:r>
            <a:endParaRPr lang="zh-CN" altLang="en-US" dirty="0"/>
          </a:p>
          <a:p>
            <a:pPr lvl="1"/>
            <a:r>
              <a:rPr lang="zh-CN" altLang="en-US" dirty="0"/>
              <a:t>一般来说，如果是能用路由模式建议还是用路由模式</a:t>
            </a:r>
            <a:endParaRPr lang="zh-CN" altLang="en-US" dirty="0"/>
          </a:p>
          <a:p>
            <a:pPr lvl="1"/>
            <a:endParaRPr lang="en-US" altLang="zh-CN" dirty="0"/>
          </a:p>
          <a:p>
            <a:pPr lvl="1"/>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1.11 </a:t>
            </a:r>
            <a:r>
              <a:rPr lang="zh-CN" altLang="en-US"/>
              <a:t>防火墙工作模式</a:t>
            </a:r>
            <a:endParaRPr lang="zh-CN" altLang="en-US" dirty="0"/>
          </a:p>
        </p:txBody>
      </p:sp>
      <p:sp>
        <p:nvSpPr>
          <p:cNvPr id="5" name="内容占位符 4"/>
          <p:cNvSpPr>
            <a:spLocks noGrp="1"/>
          </p:cNvSpPr>
          <p:nvPr>
            <p:ph sz="half" idx="1"/>
          </p:nvPr>
        </p:nvSpPr>
        <p:spPr/>
        <p:txBody>
          <a:bodyPr>
            <a:normAutofit fontScale="92500" lnSpcReduction="10000"/>
          </a:bodyPr>
          <a:lstStyle/>
          <a:p>
            <a:r>
              <a:rPr lang="zh-CN" altLang="en-US" dirty="0"/>
              <a:t>混合模式</a:t>
            </a:r>
            <a:endParaRPr lang="en-US" altLang="zh-CN" dirty="0"/>
          </a:p>
          <a:p>
            <a:pPr lvl="1"/>
            <a:r>
              <a:rPr lang="zh-CN" altLang="en-US" dirty="0"/>
              <a:t>如果防火墙既存在工作在路由模式的接口（接口具有</a:t>
            </a:r>
            <a:r>
              <a:rPr lang="en-US" altLang="zh-CN" dirty="0"/>
              <a:t>IP </a:t>
            </a:r>
            <a:r>
              <a:rPr lang="zh-CN" altLang="en-US" dirty="0"/>
              <a:t>地址），又存在工作在透明模式的接口（接口无</a:t>
            </a:r>
            <a:r>
              <a:rPr lang="en-US" altLang="zh-CN" dirty="0"/>
              <a:t>IP </a:t>
            </a:r>
            <a:r>
              <a:rPr lang="zh-CN" altLang="en-US" dirty="0"/>
              <a:t>地址），则防火墙工作在混合模式下</a:t>
            </a:r>
            <a:endParaRPr lang="en-US" altLang="zh-CN" dirty="0"/>
          </a:p>
          <a:p>
            <a:pPr lvl="1"/>
            <a:r>
              <a:rPr lang="zh-CN" altLang="en-US" dirty="0"/>
              <a:t>例如：混合模式可用于透明模式作双机备份的情况，此时启动</a:t>
            </a:r>
            <a:r>
              <a:rPr lang="en-US" altLang="zh-CN" dirty="0"/>
              <a:t>VRRP</a:t>
            </a:r>
            <a:r>
              <a:rPr lang="zh-CN" altLang="en-US" dirty="0"/>
              <a:t>（</a:t>
            </a:r>
            <a:r>
              <a:rPr lang="en-US" altLang="zh-CN" dirty="0"/>
              <a:t>Virtual Router Redundancy Protocol</a:t>
            </a:r>
            <a:r>
              <a:rPr lang="zh-CN" altLang="en-US" dirty="0"/>
              <a:t>，虚拟路由冗余协议）功能的接口需要配置</a:t>
            </a:r>
            <a:r>
              <a:rPr lang="en-US" altLang="zh-CN" dirty="0"/>
              <a:t>IP </a:t>
            </a:r>
            <a:r>
              <a:rPr lang="zh-CN" altLang="en-US" dirty="0"/>
              <a:t>地址，其它接口不配置</a:t>
            </a:r>
            <a:r>
              <a:rPr lang="en-US" altLang="zh-CN" dirty="0"/>
              <a:t>IP</a:t>
            </a:r>
            <a:r>
              <a:rPr lang="zh-CN" altLang="en-US" dirty="0"/>
              <a:t>地址</a:t>
            </a:r>
            <a:endParaRPr lang="zh-CN" altLang="en-US" dirty="0"/>
          </a:p>
          <a:p>
            <a:pPr lvl="1"/>
            <a:endParaRPr lang="zh-CN" altLang="en-US" dirty="0"/>
          </a:p>
        </p:txBody>
      </p:sp>
      <p:pic>
        <p:nvPicPr>
          <p:cNvPr id="7" name="图片 6"/>
          <p:cNvPicPr>
            <a:picLocks noChangeAspect="1"/>
          </p:cNvPicPr>
          <p:nvPr/>
        </p:nvPicPr>
        <p:blipFill rotWithShape="1">
          <a:blip r:embed="rId1"/>
          <a:srcRect t="114"/>
          <a:stretch>
            <a:fillRect/>
          </a:stretch>
        </p:blipFill>
        <p:spPr>
          <a:xfrm>
            <a:off x="6324342" y="1947255"/>
            <a:ext cx="5029458" cy="2963490"/>
          </a:xfrm>
          <a:prstGeom prst="rect">
            <a:avLst/>
          </a:prstGeom>
        </p:spPr>
      </p:pic>
      <p:sp>
        <p:nvSpPr>
          <p:cNvPr id="3" name="文本框 2"/>
          <p:cNvSpPr txBox="1"/>
          <p:nvPr/>
        </p:nvSpPr>
        <p:spPr>
          <a:xfrm>
            <a:off x="6096000" y="4801235"/>
            <a:ext cx="5250180" cy="2480310"/>
          </a:xfrm>
          <a:prstGeom prst="rect">
            <a:avLst/>
          </a:prstGeom>
          <a:noFill/>
        </p:spPr>
        <p:txBody>
          <a:bodyPr wrap="square" rtlCol="0">
            <a:noAutofit/>
          </a:bodyPr>
          <a:p>
            <a:r>
              <a:rPr lang="zh-CN" altLang="en-US" dirty="0">
                <a:solidFill>
                  <a:srgbClr val="333333"/>
                </a:solidFill>
                <a:effectLst/>
                <a:latin typeface="微软雅黑" panose="020B0503020204020204" pitchFamily="34" charset="-122"/>
                <a:ea typeface="微软雅黑" panose="020B0503020204020204" pitchFamily="34" charset="-122"/>
                <a:sym typeface="+mn-ea"/>
              </a:rPr>
              <a:t>主</a:t>
            </a:r>
            <a:r>
              <a:rPr lang="en-US" altLang="zh-CN" dirty="0">
                <a:solidFill>
                  <a:srgbClr val="333333"/>
                </a:solidFill>
                <a:effectLst/>
                <a:latin typeface="微软雅黑" panose="020B0503020204020204" pitchFamily="34" charset="-122"/>
                <a:ea typeface="微软雅黑" panose="020B0503020204020204" pitchFamily="34" charset="-122"/>
                <a:sym typeface="+mn-ea"/>
              </a:rPr>
              <a:t>/</a:t>
            </a:r>
            <a:r>
              <a:rPr lang="zh-CN" altLang="en-US" dirty="0">
                <a:solidFill>
                  <a:srgbClr val="333333"/>
                </a:solidFill>
                <a:effectLst/>
                <a:latin typeface="微软雅黑" panose="020B0503020204020204" pitchFamily="34" charset="-122"/>
                <a:ea typeface="微软雅黑" panose="020B0503020204020204" pitchFamily="34" charset="-122"/>
                <a:sym typeface="+mn-ea"/>
              </a:rPr>
              <a:t>备 防火墙的</a:t>
            </a:r>
            <a:r>
              <a:rPr lang="en-GB" altLang="zh-CN" dirty="0">
                <a:solidFill>
                  <a:srgbClr val="333333"/>
                </a:solidFill>
                <a:effectLst/>
                <a:latin typeface="微软雅黑" panose="020B0503020204020204" pitchFamily="34" charset="-122"/>
                <a:ea typeface="微软雅黑" panose="020B0503020204020204" pitchFamily="34" charset="-122"/>
                <a:sym typeface="+mn-ea"/>
              </a:rPr>
              <a:t>Trust </a:t>
            </a:r>
            <a:r>
              <a:rPr lang="zh-CN" altLang="en-US" dirty="0">
                <a:solidFill>
                  <a:srgbClr val="333333"/>
                </a:solidFill>
                <a:effectLst/>
                <a:latin typeface="微软雅黑" panose="020B0503020204020204" pitchFamily="34" charset="-122"/>
                <a:ea typeface="微软雅黑" panose="020B0503020204020204" pitchFamily="34" charset="-122"/>
                <a:sym typeface="+mn-ea"/>
              </a:rPr>
              <a:t>区域接口与公司内部网络相连，</a:t>
            </a:r>
            <a:r>
              <a:rPr lang="en-GB" altLang="zh-CN" dirty="0">
                <a:solidFill>
                  <a:srgbClr val="333333"/>
                </a:solidFill>
                <a:effectLst/>
                <a:latin typeface="微软雅黑" panose="020B0503020204020204" pitchFamily="34" charset="-122"/>
                <a:ea typeface="微软雅黑" panose="020B0503020204020204" pitchFamily="34" charset="-122"/>
                <a:sym typeface="+mn-ea"/>
              </a:rPr>
              <a:t>Untrust</a:t>
            </a:r>
            <a:r>
              <a:rPr lang="zh-CN" altLang="en-US" dirty="0">
                <a:solidFill>
                  <a:srgbClr val="333333"/>
                </a:solidFill>
                <a:effectLst/>
                <a:latin typeface="微软雅黑" panose="020B0503020204020204" pitchFamily="34" charset="-122"/>
                <a:ea typeface="微软雅黑" panose="020B0503020204020204" pitchFamily="34" charset="-122"/>
                <a:sym typeface="+mn-ea"/>
              </a:rPr>
              <a:t>区域接口与外部网络相连，主</a:t>
            </a:r>
            <a:r>
              <a:rPr lang="en-US" altLang="zh-CN" dirty="0">
                <a:solidFill>
                  <a:srgbClr val="333333"/>
                </a:solidFill>
                <a:effectLst/>
                <a:latin typeface="微软雅黑" panose="020B0503020204020204" pitchFamily="34" charset="-122"/>
                <a:ea typeface="微软雅黑" panose="020B0503020204020204" pitchFamily="34" charset="-122"/>
                <a:sym typeface="+mn-ea"/>
              </a:rPr>
              <a:t>/</a:t>
            </a:r>
            <a:r>
              <a:rPr lang="zh-CN" altLang="en-US" dirty="0">
                <a:solidFill>
                  <a:srgbClr val="333333"/>
                </a:solidFill>
                <a:effectLst/>
                <a:latin typeface="微软雅黑" panose="020B0503020204020204" pitchFamily="34" charset="-122"/>
                <a:ea typeface="微软雅黑" panose="020B0503020204020204" pitchFamily="34" charset="-122"/>
                <a:sym typeface="+mn-ea"/>
              </a:rPr>
              <a:t>备防火墙之间通过</a:t>
            </a:r>
            <a:r>
              <a:rPr lang="en-GB" altLang="zh-CN" dirty="0">
                <a:solidFill>
                  <a:srgbClr val="333333"/>
                </a:solidFill>
                <a:effectLst/>
                <a:latin typeface="微软雅黑" panose="020B0503020204020204" pitchFamily="34" charset="-122"/>
                <a:ea typeface="微软雅黑" panose="020B0503020204020204" pitchFamily="34" charset="-122"/>
                <a:sym typeface="+mn-ea"/>
              </a:rPr>
              <a:t>HUB </a:t>
            </a:r>
            <a:r>
              <a:rPr lang="zh-CN" altLang="en-US" dirty="0">
                <a:solidFill>
                  <a:srgbClr val="333333"/>
                </a:solidFill>
                <a:effectLst/>
                <a:latin typeface="微软雅黑" panose="020B0503020204020204" pitchFamily="34" charset="-122"/>
                <a:ea typeface="微软雅黑" panose="020B0503020204020204" pitchFamily="34" charset="-122"/>
                <a:sym typeface="+mn-ea"/>
              </a:rPr>
              <a:t>或</a:t>
            </a:r>
            <a:r>
              <a:rPr lang="en-GB" altLang="zh-CN" dirty="0">
                <a:solidFill>
                  <a:srgbClr val="333333"/>
                </a:solidFill>
                <a:effectLst/>
                <a:latin typeface="微软雅黑" panose="020B0503020204020204" pitchFamily="34" charset="-122"/>
                <a:ea typeface="微软雅黑" panose="020B0503020204020204" pitchFamily="34" charset="-122"/>
                <a:sym typeface="+mn-ea"/>
              </a:rPr>
              <a:t>LAN Switch </a:t>
            </a:r>
            <a:r>
              <a:rPr lang="zh-CN" altLang="en-US" dirty="0">
                <a:solidFill>
                  <a:srgbClr val="333333"/>
                </a:solidFill>
                <a:effectLst/>
                <a:latin typeface="微软雅黑" panose="020B0503020204020204" pitchFamily="34" charset="-122"/>
                <a:ea typeface="微软雅黑" panose="020B0503020204020204" pitchFamily="34" charset="-122"/>
                <a:sym typeface="+mn-ea"/>
              </a:rPr>
              <a:t>实现互相连接，并运行</a:t>
            </a:r>
            <a:r>
              <a:rPr lang="en-GB" altLang="zh-CN" dirty="0">
                <a:solidFill>
                  <a:srgbClr val="333333"/>
                </a:solidFill>
                <a:effectLst/>
                <a:latin typeface="微软雅黑" panose="020B0503020204020204" pitchFamily="34" charset="-122"/>
                <a:ea typeface="微软雅黑" panose="020B0503020204020204" pitchFamily="34" charset="-122"/>
                <a:sym typeface="+mn-ea"/>
              </a:rPr>
              <a:t>VRRP </a:t>
            </a:r>
            <a:r>
              <a:rPr lang="zh-CN" altLang="en-US" dirty="0">
                <a:solidFill>
                  <a:srgbClr val="333333"/>
                </a:solidFill>
                <a:effectLst/>
                <a:latin typeface="微软雅黑" panose="020B0503020204020204" pitchFamily="34" charset="-122"/>
                <a:ea typeface="微软雅黑" panose="020B0503020204020204" pitchFamily="34" charset="-122"/>
                <a:sym typeface="+mn-ea"/>
              </a:rPr>
              <a:t>协议进行备份。需要注意的是内部网络和外部网络必须处于同一个子网。</a:t>
            </a:r>
            <a:endParaRPr lang="zh-CN" altLang="en-US" dirty="0"/>
          </a:p>
          <a:p>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 </a:t>
            </a:r>
            <a:r>
              <a:rPr lang="zh-CN" altLang="en-US" dirty="0"/>
              <a:t>防火墙的概念</a:t>
            </a:r>
            <a:endParaRPr lang="zh-CN" altLang="en-US" dirty="0"/>
          </a:p>
        </p:txBody>
      </p:sp>
      <p:sp>
        <p:nvSpPr>
          <p:cNvPr id="3" name="内容占位符 2"/>
          <p:cNvSpPr>
            <a:spLocks noGrp="1"/>
          </p:cNvSpPr>
          <p:nvPr>
            <p:ph sz="half" idx="1"/>
          </p:nvPr>
        </p:nvSpPr>
        <p:spPr/>
        <p:txBody>
          <a:bodyPr>
            <a:normAutofit/>
          </a:bodyPr>
          <a:lstStyle/>
          <a:p>
            <a:r>
              <a:rPr lang="zh-CN" altLang="en-US"/>
              <a:t>引申</a:t>
            </a:r>
            <a:endParaRPr lang="en-US" altLang="zh-CN"/>
          </a:p>
          <a:p>
            <a:pPr lvl="1"/>
            <a:r>
              <a:rPr lang="zh-CN" altLang="en-US"/>
              <a:t>网络安全领域，</a:t>
            </a:r>
            <a:r>
              <a:rPr lang="en-US" altLang="zh-CN"/>
              <a:t>Firewall</a:t>
            </a:r>
            <a:endParaRPr lang="en-US" altLang="zh-CN"/>
          </a:p>
          <a:p>
            <a:pPr lvl="1"/>
            <a:r>
              <a:rPr lang="zh-CN" altLang="en-US"/>
              <a:t>内外网络边界上的过滤控制机制</a:t>
            </a:r>
            <a:endParaRPr lang="en-US" altLang="zh-CN"/>
          </a:p>
          <a:p>
            <a:pPr lvl="2"/>
            <a:r>
              <a:rPr lang="zh-CN" altLang="en-US"/>
              <a:t>内部网络：安全、可信赖</a:t>
            </a:r>
            <a:endParaRPr lang="en-US" altLang="zh-CN"/>
          </a:p>
          <a:p>
            <a:pPr lvl="2"/>
            <a:r>
              <a:rPr lang="zh-CN" altLang="en-US"/>
              <a:t>外部网络：安全性未知</a:t>
            </a:r>
            <a:endParaRPr lang="en-US" altLang="zh-CN"/>
          </a:p>
          <a:p>
            <a:pPr lvl="1"/>
            <a:r>
              <a:rPr lang="zh-CN" altLang="en-US"/>
              <a:t>功能：检查进出边界的数据流，防止未授权通信威胁内部网络安全</a:t>
            </a:r>
            <a:endParaRPr lang="en-US" altLang="zh-CN"/>
          </a:p>
        </p:txBody>
      </p:sp>
      <p:grpSp>
        <p:nvGrpSpPr>
          <p:cNvPr id="4" name="Group 4"/>
          <p:cNvGrpSpPr/>
          <p:nvPr/>
        </p:nvGrpSpPr>
        <p:grpSpPr bwMode="auto">
          <a:xfrm>
            <a:off x="10405262" y="3434734"/>
            <a:ext cx="1301750" cy="1082732"/>
            <a:chOff x="1920" y="2112"/>
            <a:chExt cx="576" cy="531"/>
          </a:xfrm>
        </p:grpSpPr>
        <p:pic>
          <p:nvPicPr>
            <p:cNvPr id="5"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68" y="2112"/>
              <a:ext cx="480"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 name="Text Box 6"/>
            <p:cNvSpPr txBox="1">
              <a:spLocks noChangeArrowheads="1"/>
            </p:cNvSpPr>
            <p:nvPr/>
          </p:nvSpPr>
          <p:spPr bwMode="auto">
            <a:xfrm>
              <a:off x="1920" y="2447"/>
              <a:ext cx="57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2"/>
                </a:buBlip>
                <a:defRPr kumimoji="1"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9pPr>
            </a:lstStyle>
            <a:p>
              <a:pPr algn="ctr" latinLnBrk="0">
                <a:spcBef>
                  <a:spcPct val="50000"/>
                </a:spcBef>
                <a:buClrTx/>
                <a:buFont typeface="Wingdings" panose="05000000000000000000" pitchFamily="2" charset="2"/>
                <a:buNone/>
              </a:pPr>
              <a:r>
                <a:rPr kumimoji="0" lang="en-US" altLang="zh-CN" sz="2000" b="1">
                  <a:solidFill>
                    <a:schemeClr val="tx1"/>
                  </a:solidFill>
                  <a:latin typeface="微软雅黑" panose="020B0503020204020204" pitchFamily="34" charset="-122"/>
                  <a:ea typeface="微软雅黑" panose="020B0503020204020204" pitchFamily="34" charset="-122"/>
                </a:rPr>
                <a:t>Internet</a:t>
              </a:r>
              <a:endParaRPr kumimoji="0" lang="en-US" altLang="zh-CN" sz="2000" b="1">
                <a:solidFill>
                  <a:schemeClr val="tx1"/>
                </a:solidFill>
                <a:latin typeface="微软雅黑" panose="020B0503020204020204" pitchFamily="34" charset="-122"/>
                <a:ea typeface="微软雅黑" panose="020B0503020204020204" pitchFamily="34" charset="-122"/>
              </a:endParaRPr>
            </a:p>
          </p:txBody>
        </p:sp>
      </p:grpSp>
      <p:sp>
        <p:nvSpPr>
          <p:cNvPr id="7" name="AutoShape 7"/>
          <p:cNvSpPr>
            <a:spLocks noChangeArrowheads="1"/>
          </p:cNvSpPr>
          <p:nvPr/>
        </p:nvSpPr>
        <p:spPr bwMode="auto">
          <a:xfrm>
            <a:off x="6270656" y="3200303"/>
            <a:ext cx="2305050" cy="1368425"/>
          </a:xfrm>
          <a:prstGeom prst="parallelogram">
            <a:avLst>
              <a:gd name="adj" fmla="val 33260"/>
            </a:avLst>
          </a:prstGeom>
          <a:solidFill>
            <a:srgbClr val="B2B2B2"/>
          </a:solidFill>
          <a:ln w="28575">
            <a:noFill/>
            <a:prstDash val="sysDot"/>
            <a:miter lim="800000"/>
          </a:ln>
          <a:effectLst/>
          <a:scene3d>
            <a:camera prst="legacyPerspectiveBottomRight">
              <a:rot lat="19499999" lon="0" rev="0"/>
            </a:camera>
            <a:lightRig rig="legacyFlat3" dir="r"/>
          </a:scene3d>
          <a:sp3d extrusionH="11100" prstMaterial="legacyMetal">
            <a:bevelT w="13500" h="13500" prst="angle"/>
            <a:bevelB w="13500" h="13500" prst="angle"/>
            <a:extrusionClr>
              <a:schemeClr val="bg1"/>
            </a:extrusionClr>
          </a:sp3d>
        </p:spPr>
        <p:txBody>
          <a:bodyPr anchor="ctr">
            <a:flatTx/>
          </a:bodyPr>
          <a:lstStyle/>
          <a:p>
            <a:pPr algn="ctr">
              <a:spcBef>
                <a:spcPct val="50000"/>
              </a:spcBef>
              <a:buFont typeface="Wingdings" panose="05000000000000000000" pitchFamily="2" charset="2"/>
              <a:buNone/>
              <a:defRPr/>
            </a:pPr>
            <a:endParaRPr lang="en-US" sz="2000" b="1">
              <a:effectLst>
                <a:outerShdw blurRad="38100" dist="38100" dir="2700000" algn="tl">
                  <a:srgbClr val="FFFFFF"/>
                </a:outerShdw>
              </a:effectLst>
              <a:latin typeface="微软雅黑" panose="020B0503020204020204" pitchFamily="34" charset="-122"/>
              <a:ea typeface="微软雅黑" panose="020B0503020204020204" pitchFamily="34" charset="-122"/>
            </a:endParaRPr>
          </a:p>
        </p:txBody>
      </p:sp>
      <p:pic>
        <p:nvPicPr>
          <p:cNvPr id="8" name="Picture 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6218" y="4033740"/>
            <a:ext cx="511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Line 9"/>
          <p:cNvSpPr>
            <a:spLocks noChangeShapeType="1"/>
          </p:cNvSpPr>
          <p:nvPr/>
        </p:nvSpPr>
        <p:spPr bwMode="auto">
          <a:xfrm flipV="1">
            <a:off x="8142318" y="3627340"/>
            <a:ext cx="142875" cy="142875"/>
          </a:xfrm>
          <a:prstGeom prst="line">
            <a:avLst/>
          </a:prstGeom>
          <a:noFill/>
          <a:ln w="19050">
            <a:solidFill>
              <a:schemeClr val="tx2"/>
            </a:solidFill>
            <a:round/>
          </a:ln>
          <a:extLst>
            <a:ext uri="{909E8E84-426E-40DD-AFC4-6F175D3DCCD1}">
              <a14:hiddenFill xmlns:a14="http://schemas.microsoft.com/office/drawing/2010/main">
                <a:noFill/>
              </a14:hiddenFill>
            </a:ext>
          </a:extLst>
        </p:spPr>
        <p:txBody>
          <a:bodyPr>
            <a:spAutoFit/>
          </a:bodyPr>
          <a:lstStyle/>
          <a:p>
            <a:endParaRPr lang="zh-CN" altLang="en-US" sz="2000">
              <a:latin typeface="微软雅黑" panose="020B0503020204020204" pitchFamily="34" charset="-122"/>
              <a:ea typeface="微软雅黑" panose="020B0503020204020204" pitchFamily="34" charset="-122"/>
            </a:endParaRPr>
          </a:p>
        </p:txBody>
      </p:sp>
      <p:sp>
        <p:nvSpPr>
          <p:cNvPr id="10" name="Line 10"/>
          <p:cNvSpPr>
            <a:spLocks noChangeShapeType="1"/>
          </p:cNvSpPr>
          <p:nvPr/>
        </p:nvSpPr>
        <p:spPr bwMode="auto">
          <a:xfrm flipV="1">
            <a:off x="7710518" y="3655915"/>
            <a:ext cx="128588" cy="128588"/>
          </a:xfrm>
          <a:prstGeom prst="line">
            <a:avLst/>
          </a:prstGeom>
          <a:noFill/>
          <a:ln w="19050">
            <a:solidFill>
              <a:schemeClr val="tx2"/>
            </a:solidFill>
            <a:round/>
          </a:ln>
          <a:extLst>
            <a:ext uri="{909E8E84-426E-40DD-AFC4-6F175D3DCCD1}">
              <a14:hiddenFill xmlns:a14="http://schemas.microsoft.com/office/drawing/2010/main">
                <a:noFill/>
              </a14:hiddenFill>
            </a:ext>
          </a:extLst>
        </p:spPr>
        <p:txBody>
          <a:bodyPr>
            <a:spAutoFit/>
          </a:bodyPr>
          <a:lstStyle/>
          <a:p>
            <a:endParaRPr lang="zh-CN" altLang="en-US" sz="2000">
              <a:latin typeface="微软雅黑" panose="020B0503020204020204" pitchFamily="34" charset="-122"/>
              <a:ea typeface="微软雅黑" panose="020B0503020204020204" pitchFamily="34" charset="-122"/>
            </a:endParaRPr>
          </a:p>
        </p:txBody>
      </p:sp>
      <p:sp>
        <p:nvSpPr>
          <p:cNvPr id="11" name="Line 11"/>
          <p:cNvSpPr>
            <a:spLocks noChangeShapeType="1"/>
          </p:cNvSpPr>
          <p:nvPr/>
        </p:nvSpPr>
        <p:spPr bwMode="auto">
          <a:xfrm flipV="1">
            <a:off x="7235856" y="3630515"/>
            <a:ext cx="139700" cy="139700"/>
          </a:xfrm>
          <a:prstGeom prst="line">
            <a:avLst/>
          </a:prstGeom>
          <a:noFill/>
          <a:ln w="19050">
            <a:solidFill>
              <a:schemeClr val="tx2"/>
            </a:solidFill>
            <a:round/>
          </a:ln>
          <a:extLst>
            <a:ext uri="{909E8E84-426E-40DD-AFC4-6F175D3DCCD1}">
              <a14:hiddenFill xmlns:a14="http://schemas.microsoft.com/office/drawing/2010/main">
                <a:noFill/>
              </a14:hiddenFill>
            </a:ext>
          </a:extLst>
        </p:spPr>
        <p:txBody>
          <a:bodyPr>
            <a:spAutoFit/>
          </a:bodyPr>
          <a:lstStyle/>
          <a:p>
            <a:endParaRPr lang="zh-CN" altLang="en-US" sz="2000">
              <a:latin typeface="微软雅黑" panose="020B0503020204020204" pitchFamily="34" charset="-122"/>
              <a:ea typeface="微软雅黑" panose="020B0503020204020204" pitchFamily="34" charset="-122"/>
            </a:endParaRPr>
          </a:p>
        </p:txBody>
      </p:sp>
      <p:sp>
        <p:nvSpPr>
          <p:cNvPr id="12" name="Line 12"/>
          <p:cNvSpPr>
            <a:spLocks noChangeShapeType="1"/>
          </p:cNvSpPr>
          <p:nvPr/>
        </p:nvSpPr>
        <p:spPr bwMode="auto">
          <a:xfrm flipV="1">
            <a:off x="6961218" y="3838478"/>
            <a:ext cx="157163" cy="155575"/>
          </a:xfrm>
          <a:prstGeom prst="line">
            <a:avLst/>
          </a:prstGeom>
          <a:noFill/>
          <a:ln w="19050">
            <a:solidFill>
              <a:schemeClr val="tx2"/>
            </a:solidFill>
            <a:round/>
          </a:ln>
          <a:extLst>
            <a:ext uri="{909E8E84-426E-40DD-AFC4-6F175D3DCCD1}">
              <a14:hiddenFill xmlns:a14="http://schemas.microsoft.com/office/drawing/2010/main">
                <a:noFill/>
              </a14:hiddenFill>
            </a:ext>
          </a:extLst>
        </p:spPr>
        <p:txBody>
          <a:bodyPr>
            <a:spAutoFit/>
          </a:bodyPr>
          <a:lstStyle/>
          <a:p>
            <a:endParaRPr lang="zh-CN" altLang="en-US" sz="2000">
              <a:latin typeface="微软雅黑" panose="020B0503020204020204" pitchFamily="34" charset="-122"/>
              <a:ea typeface="微软雅黑" panose="020B0503020204020204" pitchFamily="34" charset="-122"/>
            </a:endParaRPr>
          </a:p>
        </p:txBody>
      </p:sp>
      <p:sp>
        <p:nvSpPr>
          <p:cNvPr id="13" name="Line 13"/>
          <p:cNvSpPr>
            <a:spLocks noChangeShapeType="1"/>
          </p:cNvSpPr>
          <p:nvPr/>
        </p:nvSpPr>
        <p:spPr bwMode="auto">
          <a:xfrm flipV="1">
            <a:off x="7405718" y="3817840"/>
            <a:ext cx="231775" cy="230188"/>
          </a:xfrm>
          <a:prstGeom prst="line">
            <a:avLst/>
          </a:prstGeom>
          <a:noFill/>
          <a:ln w="19050">
            <a:solidFill>
              <a:schemeClr val="tx2"/>
            </a:solidFill>
            <a:round/>
          </a:ln>
          <a:extLst>
            <a:ext uri="{909E8E84-426E-40DD-AFC4-6F175D3DCCD1}">
              <a14:hiddenFill xmlns:a14="http://schemas.microsoft.com/office/drawing/2010/main">
                <a:noFill/>
              </a14:hiddenFill>
            </a:ext>
          </a:extLst>
        </p:spPr>
        <p:txBody>
          <a:bodyPr>
            <a:spAutoFit/>
          </a:bodyPr>
          <a:lstStyle/>
          <a:p>
            <a:endParaRPr lang="zh-CN" altLang="en-US" sz="2000">
              <a:latin typeface="微软雅黑" panose="020B0503020204020204" pitchFamily="34" charset="-122"/>
              <a:ea typeface="微软雅黑" panose="020B0503020204020204" pitchFamily="34" charset="-122"/>
            </a:endParaRPr>
          </a:p>
        </p:txBody>
      </p:sp>
      <p:sp>
        <p:nvSpPr>
          <p:cNvPr id="14" name="Line 14"/>
          <p:cNvSpPr>
            <a:spLocks noChangeShapeType="1"/>
          </p:cNvSpPr>
          <p:nvPr/>
        </p:nvSpPr>
        <p:spPr bwMode="auto">
          <a:xfrm flipV="1">
            <a:off x="7859743" y="3855940"/>
            <a:ext cx="209550" cy="207963"/>
          </a:xfrm>
          <a:prstGeom prst="line">
            <a:avLst/>
          </a:prstGeom>
          <a:noFill/>
          <a:ln w="19050">
            <a:solidFill>
              <a:schemeClr val="tx2"/>
            </a:solidFill>
            <a:round/>
          </a:ln>
          <a:extLst>
            <a:ext uri="{909E8E84-426E-40DD-AFC4-6F175D3DCCD1}">
              <a14:hiddenFill xmlns:a14="http://schemas.microsoft.com/office/drawing/2010/main">
                <a:noFill/>
              </a14:hiddenFill>
            </a:ext>
          </a:extLst>
        </p:spPr>
        <p:txBody>
          <a:bodyPr>
            <a:spAutoFit/>
          </a:bodyPr>
          <a:lstStyle/>
          <a:p>
            <a:endParaRPr lang="zh-CN" altLang="en-US" sz="2000">
              <a:latin typeface="微软雅黑" panose="020B0503020204020204" pitchFamily="34" charset="-122"/>
              <a:ea typeface="微软雅黑" panose="020B0503020204020204" pitchFamily="34" charset="-122"/>
            </a:endParaRPr>
          </a:p>
        </p:txBody>
      </p:sp>
      <p:sp>
        <p:nvSpPr>
          <p:cNvPr id="15" name="Line 15"/>
          <p:cNvSpPr>
            <a:spLocks noChangeShapeType="1"/>
          </p:cNvSpPr>
          <p:nvPr/>
        </p:nvSpPr>
        <p:spPr bwMode="auto">
          <a:xfrm flipV="1">
            <a:off x="6537356" y="3760690"/>
            <a:ext cx="288925" cy="287338"/>
          </a:xfrm>
          <a:prstGeom prst="line">
            <a:avLst/>
          </a:prstGeom>
          <a:noFill/>
          <a:ln w="19050">
            <a:solidFill>
              <a:schemeClr val="tx2"/>
            </a:solidFill>
            <a:round/>
          </a:ln>
          <a:extLst>
            <a:ext uri="{909E8E84-426E-40DD-AFC4-6F175D3DCCD1}">
              <a14:hiddenFill xmlns:a14="http://schemas.microsoft.com/office/drawing/2010/main">
                <a:noFill/>
              </a14:hiddenFill>
            </a:ext>
          </a:extLst>
        </p:spPr>
        <p:txBody>
          <a:bodyPr>
            <a:spAutoFit/>
          </a:bodyPr>
          <a:lstStyle/>
          <a:p>
            <a:endParaRPr lang="zh-CN" altLang="en-US" sz="2000">
              <a:latin typeface="微软雅黑" panose="020B0503020204020204" pitchFamily="34" charset="-122"/>
              <a:ea typeface="微软雅黑" panose="020B0503020204020204" pitchFamily="34" charset="-122"/>
            </a:endParaRPr>
          </a:p>
        </p:txBody>
      </p:sp>
      <p:sp>
        <p:nvSpPr>
          <p:cNvPr id="16" name="Line 16"/>
          <p:cNvSpPr>
            <a:spLocks noChangeShapeType="1"/>
          </p:cNvSpPr>
          <p:nvPr/>
        </p:nvSpPr>
        <p:spPr bwMode="auto">
          <a:xfrm flipV="1">
            <a:off x="6770718" y="3630515"/>
            <a:ext cx="182563" cy="180975"/>
          </a:xfrm>
          <a:prstGeom prst="line">
            <a:avLst/>
          </a:prstGeom>
          <a:noFill/>
          <a:ln w="19050">
            <a:solidFill>
              <a:schemeClr val="tx2"/>
            </a:solidFill>
            <a:round/>
          </a:ln>
          <a:extLst>
            <a:ext uri="{909E8E84-426E-40DD-AFC4-6F175D3DCCD1}">
              <a14:hiddenFill xmlns:a14="http://schemas.microsoft.com/office/drawing/2010/main">
                <a:noFill/>
              </a14:hiddenFill>
            </a:ext>
          </a:extLst>
        </p:spPr>
        <p:txBody>
          <a:bodyPr>
            <a:spAutoFit/>
          </a:bodyPr>
          <a:lstStyle/>
          <a:p>
            <a:endParaRPr lang="zh-CN" altLang="en-US" sz="2000">
              <a:latin typeface="微软雅黑" panose="020B0503020204020204" pitchFamily="34" charset="-122"/>
              <a:ea typeface="微软雅黑" panose="020B0503020204020204" pitchFamily="34" charset="-122"/>
            </a:endParaRPr>
          </a:p>
        </p:txBody>
      </p:sp>
      <p:graphicFrame>
        <p:nvGraphicFramePr>
          <p:cNvPr id="17" name="Object 2"/>
          <p:cNvGraphicFramePr/>
          <p:nvPr/>
        </p:nvGraphicFramePr>
        <p:xfrm>
          <a:off x="7218393" y="3992465"/>
          <a:ext cx="360363" cy="344488"/>
        </p:xfrm>
        <a:graphic>
          <a:graphicData uri="http://schemas.openxmlformats.org/presentationml/2006/ole">
            <mc:AlternateContent xmlns:mc="http://schemas.openxmlformats.org/markup-compatibility/2006">
              <mc:Choice xmlns:v="urn:schemas-microsoft-com:vml" Requires="v">
                <p:oleObj spid="_x0000_s1136" name="剪辑" r:id="rId4" imgW="1012825" imgH="809625" progId="MS_ClipArt_Gallery.2">
                  <p:embed/>
                </p:oleObj>
              </mc:Choice>
              <mc:Fallback>
                <p:oleObj name="剪辑" r:id="rId4" imgW="1012825" imgH="809625" progId="MS_ClipArt_Gallery.2">
                  <p:embed/>
                  <p:pic>
                    <p:nvPicPr>
                      <p:cNvPr id="0" name="Object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8393" y="3992465"/>
                        <a:ext cx="360363" cy="34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 name="Object 3"/>
          <p:cNvGraphicFramePr/>
          <p:nvPr/>
        </p:nvGraphicFramePr>
        <p:xfrm>
          <a:off x="6321456" y="3978178"/>
          <a:ext cx="360362" cy="344487"/>
        </p:xfrm>
        <a:graphic>
          <a:graphicData uri="http://schemas.openxmlformats.org/presentationml/2006/ole">
            <mc:AlternateContent xmlns:mc="http://schemas.openxmlformats.org/markup-compatibility/2006">
              <mc:Choice xmlns:v="urn:schemas-microsoft-com:vml" Requires="v">
                <p:oleObj spid="_x0000_s1137" name="剪辑" r:id="rId6" imgW="1012825" imgH="809625" progId="MS_ClipArt_Gallery.2">
                  <p:embed/>
                </p:oleObj>
              </mc:Choice>
              <mc:Fallback>
                <p:oleObj name="剪辑" r:id="rId6" imgW="1012825" imgH="809625" progId="MS_ClipArt_Gallery.2">
                  <p:embed/>
                  <p:pic>
                    <p:nvPicPr>
                      <p:cNvPr id="0" name="Object 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1456" y="3978178"/>
                        <a:ext cx="360362" cy="34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 name="Object 4"/>
          <p:cNvGraphicFramePr/>
          <p:nvPr/>
        </p:nvGraphicFramePr>
        <p:xfrm>
          <a:off x="6735793" y="3992465"/>
          <a:ext cx="360363" cy="344488"/>
        </p:xfrm>
        <a:graphic>
          <a:graphicData uri="http://schemas.openxmlformats.org/presentationml/2006/ole">
            <mc:AlternateContent xmlns:mc="http://schemas.openxmlformats.org/markup-compatibility/2006">
              <mc:Choice xmlns:v="urn:schemas-microsoft-com:vml" Requires="v">
                <p:oleObj spid="_x0000_s1138" name="剪辑" r:id="rId7" imgW="1012825" imgH="809625" progId="MS_ClipArt_Gallery.2">
                  <p:embed/>
                </p:oleObj>
              </mc:Choice>
              <mc:Fallback>
                <p:oleObj name="剪辑" r:id="rId7" imgW="1012825" imgH="809625" progId="MS_ClipArt_Gallery.2">
                  <p:embed/>
                  <p:pic>
                    <p:nvPicPr>
                      <p:cNvPr id="0"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5793" y="3992465"/>
                        <a:ext cx="360363" cy="34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 name="Object 5"/>
          <p:cNvGraphicFramePr/>
          <p:nvPr/>
        </p:nvGraphicFramePr>
        <p:xfrm>
          <a:off x="7637493" y="3344765"/>
          <a:ext cx="360363" cy="358775"/>
        </p:xfrm>
        <a:graphic>
          <a:graphicData uri="http://schemas.openxmlformats.org/presentationml/2006/ole">
            <mc:AlternateContent xmlns:mc="http://schemas.openxmlformats.org/markup-compatibility/2006">
              <mc:Choice xmlns:v="urn:schemas-microsoft-com:vml" Requires="v">
                <p:oleObj spid="_x0000_s1139" name="剪辑" r:id="rId8" imgW="1012825" imgH="809625" progId="MS_ClipArt_Gallery.2">
                  <p:embed/>
                </p:oleObj>
              </mc:Choice>
              <mc:Fallback>
                <p:oleObj name="剪辑" r:id="rId8" imgW="1012825" imgH="809625" progId="MS_ClipArt_Gallery.2">
                  <p:embed/>
                  <p:pic>
                    <p:nvPicPr>
                      <p:cNvPr id="0" name="Object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7493" y="3344765"/>
                        <a:ext cx="360363"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 name="Object 6"/>
          <p:cNvGraphicFramePr/>
          <p:nvPr/>
        </p:nvGraphicFramePr>
        <p:xfrm>
          <a:off x="6740556" y="3344765"/>
          <a:ext cx="360362" cy="358775"/>
        </p:xfrm>
        <a:graphic>
          <a:graphicData uri="http://schemas.openxmlformats.org/presentationml/2006/ole">
            <mc:AlternateContent xmlns:mc="http://schemas.openxmlformats.org/markup-compatibility/2006">
              <mc:Choice xmlns:v="urn:schemas-microsoft-com:vml" Requires="v">
                <p:oleObj spid="_x0000_s1140" name="剪辑" r:id="rId9" imgW="1012825" imgH="809625" progId="MS_ClipArt_Gallery.2">
                  <p:embed/>
                </p:oleObj>
              </mc:Choice>
              <mc:Fallback>
                <p:oleObj name="剪辑" r:id="rId9" imgW="1012825" imgH="809625" progId="MS_ClipArt_Gallery.2">
                  <p:embed/>
                  <p:pic>
                    <p:nvPicPr>
                      <p:cNvPr id="0" name="Object 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0556" y="3344765"/>
                        <a:ext cx="360362"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2" name="Group 22"/>
          <p:cNvGrpSpPr/>
          <p:nvPr/>
        </p:nvGrpSpPr>
        <p:grpSpPr bwMode="auto">
          <a:xfrm>
            <a:off x="7202518" y="3195540"/>
            <a:ext cx="315913" cy="504825"/>
            <a:chOff x="2579" y="2574"/>
            <a:chExt cx="220" cy="401"/>
          </a:xfrm>
        </p:grpSpPr>
        <p:sp>
          <p:nvSpPr>
            <p:cNvPr id="23" name="Line 23"/>
            <p:cNvSpPr>
              <a:spLocks noChangeShapeType="1"/>
            </p:cNvSpPr>
            <p:nvPr/>
          </p:nvSpPr>
          <p:spPr bwMode="auto">
            <a:xfrm flipV="1">
              <a:off x="2705" y="2698"/>
              <a:ext cx="68" cy="6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none" w="sm" len="sm"/>
                  <a:tailEnd type="none" w="sm" len="sm"/>
                </a14:hiddenLine>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24" name="Freeform 24"/>
            <p:cNvSpPr/>
            <p:nvPr/>
          </p:nvSpPr>
          <p:spPr bwMode="auto">
            <a:xfrm>
              <a:off x="2707" y="2574"/>
              <a:ext cx="68" cy="392"/>
            </a:xfrm>
            <a:custGeom>
              <a:avLst/>
              <a:gdLst>
                <a:gd name="T0" fmla="*/ 0 w 68"/>
                <a:gd name="T1" fmla="*/ 68 h 392"/>
                <a:gd name="T2" fmla="*/ 67 w 68"/>
                <a:gd name="T3" fmla="*/ 0 h 392"/>
                <a:gd name="T4" fmla="*/ 67 w 68"/>
                <a:gd name="T5" fmla="*/ 321 h 392"/>
                <a:gd name="T6" fmla="*/ 0 w 68"/>
                <a:gd name="T7" fmla="*/ 391 h 392"/>
                <a:gd name="T8" fmla="*/ 0 w 68"/>
                <a:gd name="T9" fmla="*/ 68 h 392"/>
                <a:gd name="T10" fmla="*/ 0 60000 65536"/>
                <a:gd name="T11" fmla="*/ 0 60000 65536"/>
                <a:gd name="T12" fmla="*/ 0 60000 65536"/>
                <a:gd name="T13" fmla="*/ 0 60000 65536"/>
                <a:gd name="T14" fmla="*/ 0 60000 65536"/>
                <a:gd name="T15" fmla="*/ 0 w 68"/>
                <a:gd name="T16" fmla="*/ 0 h 392"/>
                <a:gd name="T17" fmla="*/ 68 w 68"/>
                <a:gd name="T18" fmla="*/ 392 h 392"/>
              </a:gdLst>
              <a:ahLst/>
              <a:cxnLst>
                <a:cxn ang="T10">
                  <a:pos x="T0" y="T1"/>
                </a:cxn>
                <a:cxn ang="T11">
                  <a:pos x="T2" y="T3"/>
                </a:cxn>
                <a:cxn ang="T12">
                  <a:pos x="T4" y="T5"/>
                </a:cxn>
                <a:cxn ang="T13">
                  <a:pos x="T6" y="T7"/>
                </a:cxn>
                <a:cxn ang="T14">
                  <a:pos x="T8" y="T9"/>
                </a:cxn>
              </a:cxnLst>
              <a:rect l="T15" t="T16" r="T17" b="T18"/>
              <a:pathLst>
                <a:path w="68" h="392">
                  <a:moveTo>
                    <a:pt x="0" y="68"/>
                  </a:moveTo>
                  <a:lnTo>
                    <a:pt x="67" y="0"/>
                  </a:lnTo>
                  <a:lnTo>
                    <a:pt x="67" y="321"/>
                  </a:lnTo>
                  <a:lnTo>
                    <a:pt x="0" y="391"/>
                  </a:lnTo>
                  <a:lnTo>
                    <a:pt x="0" y="68"/>
                  </a:lnTo>
                </a:path>
              </a:pathLst>
            </a:custGeom>
            <a:solidFill>
              <a:srgbClr val="04268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25" name="Freeform 25"/>
            <p:cNvSpPr/>
            <p:nvPr/>
          </p:nvSpPr>
          <p:spPr bwMode="auto">
            <a:xfrm>
              <a:off x="2605" y="2575"/>
              <a:ext cx="121" cy="69"/>
            </a:xfrm>
            <a:custGeom>
              <a:avLst/>
              <a:gdLst>
                <a:gd name="T0" fmla="*/ 0 w 121"/>
                <a:gd name="T1" fmla="*/ 68 h 69"/>
                <a:gd name="T2" fmla="*/ 50 w 121"/>
                <a:gd name="T3" fmla="*/ 68 h 69"/>
                <a:gd name="T4" fmla="*/ 120 w 121"/>
                <a:gd name="T5" fmla="*/ 0 h 69"/>
                <a:gd name="T6" fmla="*/ 69 w 121"/>
                <a:gd name="T7" fmla="*/ 0 h 69"/>
                <a:gd name="T8" fmla="*/ 0 w 121"/>
                <a:gd name="T9" fmla="*/ 68 h 69"/>
                <a:gd name="T10" fmla="*/ 0 60000 65536"/>
                <a:gd name="T11" fmla="*/ 0 60000 65536"/>
                <a:gd name="T12" fmla="*/ 0 60000 65536"/>
                <a:gd name="T13" fmla="*/ 0 60000 65536"/>
                <a:gd name="T14" fmla="*/ 0 60000 65536"/>
                <a:gd name="T15" fmla="*/ 0 w 121"/>
                <a:gd name="T16" fmla="*/ 0 h 69"/>
                <a:gd name="T17" fmla="*/ 121 w 121"/>
                <a:gd name="T18" fmla="*/ 69 h 69"/>
              </a:gdLst>
              <a:ahLst/>
              <a:cxnLst>
                <a:cxn ang="T10">
                  <a:pos x="T0" y="T1"/>
                </a:cxn>
                <a:cxn ang="T11">
                  <a:pos x="T2" y="T3"/>
                </a:cxn>
                <a:cxn ang="T12">
                  <a:pos x="T4" y="T5"/>
                </a:cxn>
                <a:cxn ang="T13">
                  <a:pos x="T6" y="T7"/>
                </a:cxn>
                <a:cxn ang="T14">
                  <a:pos x="T8" y="T9"/>
                </a:cxn>
              </a:cxnLst>
              <a:rect l="T15" t="T16" r="T17" b="T18"/>
              <a:pathLst>
                <a:path w="121" h="69">
                  <a:moveTo>
                    <a:pt x="0" y="68"/>
                  </a:moveTo>
                  <a:lnTo>
                    <a:pt x="50" y="68"/>
                  </a:lnTo>
                  <a:lnTo>
                    <a:pt x="120" y="0"/>
                  </a:lnTo>
                  <a:lnTo>
                    <a:pt x="69" y="0"/>
                  </a:lnTo>
                  <a:lnTo>
                    <a:pt x="0" y="68"/>
                  </a:lnTo>
                </a:path>
              </a:pathLst>
            </a:custGeom>
            <a:solidFill>
              <a:srgbClr val="38D8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26" name="Freeform 26"/>
            <p:cNvSpPr/>
            <p:nvPr/>
          </p:nvSpPr>
          <p:spPr bwMode="auto">
            <a:xfrm>
              <a:off x="2654" y="2575"/>
              <a:ext cx="121" cy="69"/>
            </a:xfrm>
            <a:custGeom>
              <a:avLst/>
              <a:gdLst>
                <a:gd name="T0" fmla="*/ 0 w 121"/>
                <a:gd name="T1" fmla="*/ 68 h 69"/>
                <a:gd name="T2" fmla="*/ 50 w 121"/>
                <a:gd name="T3" fmla="*/ 68 h 69"/>
                <a:gd name="T4" fmla="*/ 120 w 121"/>
                <a:gd name="T5" fmla="*/ 0 h 69"/>
                <a:gd name="T6" fmla="*/ 69 w 121"/>
                <a:gd name="T7" fmla="*/ 0 h 69"/>
                <a:gd name="T8" fmla="*/ 0 w 121"/>
                <a:gd name="T9" fmla="*/ 68 h 69"/>
                <a:gd name="T10" fmla="*/ 0 60000 65536"/>
                <a:gd name="T11" fmla="*/ 0 60000 65536"/>
                <a:gd name="T12" fmla="*/ 0 60000 65536"/>
                <a:gd name="T13" fmla="*/ 0 60000 65536"/>
                <a:gd name="T14" fmla="*/ 0 60000 65536"/>
                <a:gd name="T15" fmla="*/ 0 w 121"/>
                <a:gd name="T16" fmla="*/ 0 h 69"/>
                <a:gd name="T17" fmla="*/ 121 w 121"/>
                <a:gd name="T18" fmla="*/ 69 h 69"/>
              </a:gdLst>
              <a:ahLst/>
              <a:cxnLst>
                <a:cxn ang="T10">
                  <a:pos x="T0" y="T1"/>
                </a:cxn>
                <a:cxn ang="T11">
                  <a:pos x="T2" y="T3"/>
                </a:cxn>
                <a:cxn ang="T12">
                  <a:pos x="T4" y="T5"/>
                </a:cxn>
                <a:cxn ang="T13">
                  <a:pos x="T6" y="T7"/>
                </a:cxn>
                <a:cxn ang="T14">
                  <a:pos x="T8" y="T9"/>
                </a:cxn>
              </a:cxnLst>
              <a:rect l="T15" t="T16" r="T17" b="T18"/>
              <a:pathLst>
                <a:path w="121" h="69">
                  <a:moveTo>
                    <a:pt x="0" y="68"/>
                  </a:moveTo>
                  <a:lnTo>
                    <a:pt x="50" y="68"/>
                  </a:lnTo>
                  <a:lnTo>
                    <a:pt x="120" y="0"/>
                  </a:lnTo>
                  <a:lnTo>
                    <a:pt x="69" y="0"/>
                  </a:lnTo>
                  <a:lnTo>
                    <a:pt x="0" y="68"/>
                  </a:lnTo>
                </a:path>
              </a:pathLst>
            </a:custGeom>
            <a:solidFill>
              <a:srgbClr val="0099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27" name="Rectangle 27"/>
            <p:cNvSpPr>
              <a:spLocks noChangeArrowheads="1"/>
            </p:cNvSpPr>
            <p:nvPr/>
          </p:nvSpPr>
          <p:spPr bwMode="auto">
            <a:xfrm>
              <a:off x="2654" y="2643"/>
              <a:ext cx="51" cy="309"/>
            </a:xfrm>
            <a:prstGeom prst="rect">
              <a:avLst/>
            </a:prstGeom>
            <a:solidFill>
              <a:srgbClr val="063DE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2"/>
                </a:buBlip>
                <a:defRPr kumimoji="1"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9pPr>
            </a:lstStyle>
            <a:p>
              <a:pPr eaLnBrk="1" latinLnBrk="0" hangingPunct="1">
                <a:spcBef>
                  <a:spcPct val="0"/>
                </a:spcBef>
                <a:buClrTx/>
                <a:buFontTx/>
                <a:buNone/>
              </a:pPr>
              <a:endParaRPr kumimoji="0" lang="zh-CN" altLang="en-US" sz="2000">
                <a:solidFill>
                  <a:schemeClr val="tx1"/>
                </a:solidFill>
                <a:latin typeface="微软雅黑" panose="020B0503020204020204" pitchFamily="34" charset="-122"/>
                <a:ea typeface="微软雅黑" panose="020B0503020204020204" pitchFamily="34" charset="-122"/>
              </a:endParaRPr>
            </a:p>
          </p:txBody>
        </p:sp>
        <p:sp>
          <p:nvSpPr>
            <p:cNvPr id="28" name="Freeform 28"/>
            <p:cNvSpPr/>
            <p:nvPr/>
          </p:nvSpPr>
          <p:spPr bwMode="auto">
            <a:xfrm>
              <a:off x="2654" y="2954"/>
              <a:ext cx="77" cy="21"/>
            </a:xfrm>
            <a:custGeom>
              <a:avLst/>
              <a:gdLst>
                <a:gd name="T0" fmla="*/ 0 w 77"/>
                <a:gd name="T1" fmla="*/ 0 h 21"/>
                <a:gd name="T2" fmla="*/ 0 w 77"/>
                <a:gd name="T3" fmla="*/ 20 h 21"/>
                <a:gd name="T4" fmla="*/ 76 w 77"/>
                <a:gd name="T5" fmla="*/ 20 h 21"/>
                <a:gd name="T6" fmla="*/ 55 w 77"/>
                <a:gd name="T7" fmla="*/ 0 h 21"/>
                <a:gd name="T8" fmla="*/ 0 w 77"/>
                <a:gd name="T9" fmla="*/ 0 h 21"/>
                <a:gd name="T10" fmla="*/ 0 60000 65536"/>
                <a:gd name="T11" fmla="*/ 0 60000 65536"/>
                <a:gd name="T12" fmla="*/ 0 60000 65536"/>
                <a:gd name="T13" fmla="*/ 0 60000 65536"/>
                <a:gd name="T14" fmla="*/ 0 60000 65536"/>
                <a:gd name="T15" fmla="*/ 0 w 77"/>
                <a:gd name="T16" fmla="*/ 0 h 21"/>
                <a:gd name="T17" fmla="*/ 77 w 77"/>
                <a:gd name="T18" fmla="*/ 21 h 21"/>
              </a:gdLst>
              <a:ahLst/>
              <a:cxnLst>
                <a:cxn ang="T10">
                  <a:pos x="T0" y="T1"/>
                </a:cxn>
                <a:cxn ang="T11">
                  <a:pos x="T2" y="T3"/>
                </a:cxn>
                <a:cxn ang="T12">
                  <a:pos x="T4" y="T5"/>
                </a:cxn>
                <a:cxn ang="T13">
                  <a:pos x="T6" y="T7"/>
                </a:cxn>
                <a:cxn ang="T14">
                  <a:pos x="T8" y="T9"/>
                </a:cxn>
              </a:cxnLst>
              <a:rect l="T15" t="T16" r="T17" b="T18"/>
              <a:pathLst>
                <a:path w="77" h="21">
                  <a:moveTo>
                    <a:pt x="0" y="0"/>
                  </a:moveTo>
                  <a:lnTo>
                    <a:pt x="0" y="20"/>
                  </a:lnTo>
                  <a:lnTo>
                    <a:pt x="76" y="20"/>
                  </a:lnTo>
                  <a:lnTo>
                    <a:pt x="55" y="0"/>
                  </a:lnTo>
                  <a:lnTo>
                    <a:pt x="0" y="0"/>
                  </a:lnTo>
                </a:path>
              </a:pathLst>
            </a:custGeom>
            <a:solidFill>
              <a:srgbClr val="063DE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29" name="Rectangle 29"/>
            <p:cNvSpPr>
              <a:spLocks noChangeArrowheads="1"/>
            </p:cNvSpPr>
            <p:nvPr/>
          </p:nvSpPr>
          <p:spPr bwMode="auto">
            <a:xfrm>
              <a:off x="2604" y="2643"/>
              <a:ext cx="50" cy="309"/>
            </a:xfrm>
            <a:prstGeom prst="rect">
              <a:avLst/>
            </a:prstGeom>
            <a:solidFill>
              <a:srgbClr val="00807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2"/>
                </a:buBlip>
                <a:defRPr kumimoji="1"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9pPr>
            </a:lstStyle>
            <a:p>
              <a:pPr eaLnBrk="1" latinLnBrk="0" hangingPunct="1">
                <a:spcBef>
                  <a:spcPct val="0"/>
                </a:spcBef>
                <a:buClrTx/>
                <a:buFontTx/>
                <a:buNone/>
              </a:pPr>
              <a:endParaRPr kumimoji="0" lang="zh-CN" altLang="en-US" sz="2000">
                <a:solidFill>
                  <a:schemeClr val="tx1"/>
                </a:solidFill>
                <a:latin typeface="微软雅黑" panose="020B0503020204020204" pitchFamily="34" charset="-122"/>
                <a:ea typeface="微软雅黑" panose="020B0503020204020204" pitchFamily="34" charset="-122"/>
              </a:endParaRPr>
            </a:p>
          </p:txBody>
        </p:sp>
        <p:sp>
          <p:nvSpPr>
            <p:cNvPr id="30" name="Rectangle 30"/>
            <p:cNvSpPr>
              <a:spLocks noChangeArrowheads="1"/>
            </p:cNvSpPr>
            <p:nvPr/>
          </p:nvSpPr>
          <p:spPr bwMode="auto">
            <a:xfrm>
              <a:off x="2617" y="2661"/>
              <a:ext cx="31" cy="67"/>
            </a:xfrm>
            <a:prstGeom prst="rect">
              <a:avLst/>
            </a:prstGeom>
            <a:solidFill>
              <a:srgbClr val="2C292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2"/>
                </a:buBlip>
                <a:defRPr kumimoji="1"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9pPr>
            </a:lstStyle>
            <a:p>
              <a:pPr eaLnBrk="1" latinLnBrk="0" hangingPunct="1">
                <a:spcBef>
                  <a:spcPct val="0"/>
                </a:spcBef>
                <a:buClrTx/>
                <a:buFontTx/>
                <a:buNone/>
              </a:pPr>
              <a:endParaRPr kumimoji="0" lang="zh-CN" altLang="en-US" sz="2000">
                <a:solidFill>
                  <a:schemeClr val="tx1"/>
                </a:solidFill>
                <a:latin typeface="微软雅黑" panose="020B0503020204020204" pitchFamily="34" charset="-122"/>
                <a:ea typeface="微软雅黑" panose="020B0503020204020204" pitchFamily="34" charset="-122"/>
              </a:endParaRPr>
            </a:p>
          </p:txBody>
        </p:sp>
        <p:sp>
          <p:nvSpPr>
            <p:cNvPr id="31" name="Line 31"/>
            <p:cNvSpPr>
              <a:spLocks noChangeShapeType="1"/>
            </p:cNvSpPr>
            <p:nvPr/>
          </p:nvSpPr>
          <p:spPr bwMode="auto">
            <a:xfrm>
              <a:off x="2621" y="2743"/>
              <a:ext cx="30" cy="0"/>
            </a:xfrm>
            <a:prstGeom prst="line">
              <a:avLst/>
            </a:prstGeom>
            <a:noFill/>
            <a:ln w="12700">
              <a:solidFill>
                <a:srgbClr val="2C2927"/>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32" name="Freeform 32"/>
            <p:cNvSpPr/>
            <p:nvPr/>
          </p:nvSpPr>
          <p:spPr bwMode="auto">
            <a:xfrm>
              <a:off x="2579" y="2949"/>
              <a:ext cx="76" cy="26"/>
            </a:xfrm>
            <a:custGeom>
              <a:avLst/>
              <a:gdLst>
                <a:gd name="T0" fmla="*/ 75 w 76"/>
                <a:gd name="T1" fmla="*/ 0 h 26"/>
                <a:gd name="T2" fmla="*/ 75 w 76"/>
                <a:gd name="T3" fmla="*/ 25 h 26"/>
                <a:gd name="T4" fmla="*/ 0 w 76"/>
                <a:gd name="T5" fmla="*/ 25 h 26"/>
                <a:gd name="T6" fmla="*/ 25 w 76"/>
                <a:gd name="T7" fmla="*/ 0 h 26"/>
                <a:gd name="T8" fmla="*/ 75 w 76"/>
                <a:gd name="T9" fmla="*/ 0 h 26"/>
                <a:gd name="T10" fmla="*/ 0 60000 65536"/>
                <a:gd name="T11" fmla="*/ 0 60000 65536"/>
                <a:gd name="T12" fmla="*/ 0 60000 65536"/>
                <a:gd name="T13" fmla="*/ 0 60000 65536"/>
                <a:gd name="T14" fmla="*/ 0 60000 65536"/>
                <a:gd name="T15" fmla="*/ 0 w 76"/>
                <a:gd name="T16" fmla="*/ 0 h 26"/>
                <a:gd name="T17" fmla="*/ 76 w 76"/>
                <a:gd name="T18" fmla="*/ 26 h 26"/>
              </a:gdLst>
              <a:ahLst/>
              <a:cxnLst>
                <a:cxn ang="T10">
                  <a:pos x="T0" y="T1"/>
                </a:cxn>
                <a:cxn ang="T11">
                  <a:pos x="T2" y="T3"/>
                </a:cxn>
                <a:cxn ang="T12">
                  <a:pos x="T4" y="T5"/>
                </a:cxn>
                <a:cxn ang="T13">
                  <a:pos x="T6" y="T7"/>
                </a:cxn>
                <a:cxn ang="T14">
                  <a:pos x="T8" y="T9"/>
                </a:cxn>
              </a:cxnLst>
              <a:rect l="T15" t="T16" r="T17" b="T18"/>
              <a:pathLst>
                <a:path w="76" h="26">
                  <a:moveTo>
                    <a:pt x="75" y="0"/>
                  </a:moveTo>
                  <a:lnTo>
                    <a:pt x="75" y="25"/>
                  </a:lnTo>
                  <a:lnTo>
                    <a:pt x="0" y="25"/>
                  </a:lnTo>
                  <a:lnTo>
                    <a:pt x="25" y="0"/>
                  </a:lnTo>
                  <a:lnTo>
                    <a:pt x="75" y="0"/>
                  </a:lnTo>
                </a:path>
              </a:pathLst>
            </a:custGeom>
            <a:solidFill>
              <a:srgbClr val="00807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33" name="Line 33"/>
            <p:cNvSpPr>
              <a:spLocks noChangeShapeType="1"/>
            </p:cNvSpPr>
            <p:nvPr/>
          </p:nvSpPr>
          <p:spPr bwMode="auto">
            <a:xfrm>
              <a:off x="2604" y="2766"/>
              <a:ext cx="101" cy="0"/>
            </a:xfrm>
            <a:prstGeom prst="line">
              <a:avLst/>
            </a:prstGeom>
            <a:noFill/>
            <a:ln w="12700">
              <a:solidFill>
                <a:srgbClr val="2C2927"/>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34" name="Line 34"/>
            <p:cNvSpPr>
              <a:spLocks noChangeShapeType="1"/>
            </p:cNvSpPr>
            <p:nvPr/>
          </p:nvSpPr>
          <p:spPr bwMode="auto">
            <a:xfrm>
              <a:off x="2604" y="2923"/>
              <a:ext cx="101" cy="0"/>
            </a:xfrm>
            <a:prstGeom prst="line">
              <a:avLst/>
            </a:prstGeom>
            <a:noFill/>
            <a:ln w="12700">
              <a:solidFill>
                <a:srgbClr val="2C2927"/>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35" name="Line 35"/>
            <p:cNvSpPr>
              <a:spLocks noChangeShapeType="1"/>
            </p:cNvSpPr>
            <p:nvPr/>
          </p:nvSpPr>
          <p:spPr bwMode="auto">
            <a:xfrm>
              <a:off x="2604" y="2952"/>
              <a:ext cx="101" cy="0"/>
            </a:xfrm>
            <a:prstGeom prst="line">
              <a:avLst/>
            </a:prstGeom>
            <a:noFill/>
            <a:ln w="12700">
              <a:solidFill>
                <a:srgbClr val="2C2927"/>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36" name="Freeform 36"/>
            <p:cNvSpPr/>
            <p:nvPr/>
          </p:nvSpPr>
          <p:spPr bwMode="auto">
            <a:xfrm>
              <a:off x="2707" y="2882"/>
              <a:ext cx="92" cy="93"/>
            </a:xfrm>
            <a:custGeom>
              <a:avLst/>
              <a:gdLst>
                <a:gd name="T0" fmla="*/ 0 w 92"/>
                <a:gd name="T1" fmla="*/ 69 h 93"/>
                <a:gd name="T2" fmla="*/ 23 w 92"/>
                <a:gd name="T3" fmla="*/ 92 h 93"/>
                <a:gd name="T4" fmla="*/ 91 w 92"/>
                <a:gd name="T5" fmla="*/ 23 h 93"/>
                <a:gd name="T6" fmla="*/ 68 w 92"/>
                <a:gd name="T7" fmla="*/ 0 h 93"/>
                <a:gd name="T8" fmla="*/ 0 w 92"/>
                <a:gd name="T9" fmla="*/ 69 h 93"/>
                <a:gd name="T10" fmla="*/ 0 60000 65536"/>
                <a:gd name="T11" fmla="*/ 0 60000 65536"/>
                <a:gd name="T12" fmla="*/ 0 60000 65536"/>
                <a:gd name="T13" fmla="*/ 0 60000 65536"/>
                <a:gd name="T14" fmla="*/ 0 60000 65536"/>
                <a:gd name="T15" fmla="*/ 0 w 92"/>
                <a:gd name="T16" fmla="*/ 0 h 93"/>
                <a:gd name="T17" fmla="*/ 92 w 92"/>
                <a:gd name="T18" fmla="*/ 93 h 93"/>
              </a:gdLst>
              <a:ahLst/>
              <a:cxnLst>
                <a:cxn ang="T10">
                  <a:pos x="T0" y="T1"/>
                </a:cxn>
                <a:cxn ang="T11">
                  <a:pos x="T2" y="T3"/>
                </a:cxn>
                <a:cxn ang="T12">
                  <a:pos x="T4" y="T5"/>
                </a:cxn>
                <a:cxn ang="T13">
                  <a:pos x="T6" y="T7"/>
                </a:cxn>
                <a:cxn ang="T14">
                  <a:pos x="T8" y="T9"/>
                </a:cxn>
              </a:cxnLst>
              <a:rect l="T15" t="T16" r="T17" b="T18"/>
              <a:pathLst>
                <a:path w="92" h="93">
                  <a:moveTo>
                    <a:pt x="0" y="69"/>
                  </a:moveTo>
                  <a:lnTo>
                    <a:pt x="23" y="92"/>
                  </a:lnTo>
                  <a:lnTo>
                    <a:pt x="91" y="23"/>
                  </a:lnTo>
                  <a:lnTo>
                    <a:pt x="68" y="0"/>
                  </a:lnTo>
                  <a:lnTo>
                    <a:pt x="0" y="69"/>
                  </a:lnTo>
                </a:path>
              </a:pathLst>
            </a:custGeom>
            <a:solidFill>
              <a:srgbClr val="04268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latin typeface="微软雅黑" panose="020B0503020204020204" pitchFamily="34" charset="-122"/>
                <a:ea typeface="微软雅黑" panose="020B0503020204020204" pitchFamily="34" charset="-122"/>
              </a:endParaRPr>
            </a:p>
          </p:txBody>
        </p:sp>
      </p:grpSp>
      <p:grpSp>
        <p:nvGrpSpPr>
          <p:cNvPr id="37" name="Group 37"/>
          <p:cNvGrpSpPr/>
          <p:nvPr/>
        </p:nvGrpSpPr>
        <p:grpSpPr bwMode="auto">
          <a:xfrm>
            <a:off x="8096281" y="3195540"/>
            <a:ext cx="315912" cy="504825"/>
            <a:chOff x="2579" y="2574"/>
            <a:chExt cx="220" cy="401"/>
          </a:xfrm>
        </p:grpSpPr>
        <p:sp>
          <p:nvSpPr>
            <p:cNvPr id="38" name="Line 38"/>
            <p:cNvSpPr>
              <a:spLocks noChangeShapeType="1"/>
            </p:cNvSpPr>
            <p:nvPr/>
          </p:nvSpPr>
          <p:spPr bwMode="auto">
            <a:xfrm flipV="1">
              <a:off x="2705" y="2698"/>
              <a:ext cx="68" cy="6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none" w="sm" len="sm"/>
                  <a:tailEnd type="none" w="sm" len="sm"/>
                </a14:hiddenLine>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39" name="Freeform 39"/>
            <p:cNvSpPr/>
            <p:nvPr/>
          </p:nvSpPr>
          <p:spPr bwMode="auto">
            <a:xfrm>
              <a:off x="2707" y="2574"/>
              <a:ext cx="68" cy="392"/>
            </a:xfrm>
            <a:custGeom>
              <a:avLst/>
              <a:gdLst>
                <a:gd name="T0" fmla="*/ 0 w 68"/>
                <a:gd name="T1" fmla="*/ 68 h 392"/>
                <a:gd name="T2" fmla="*/ 67 w 68"/>
                <a:gd name="T3" fmla="*/ 0 h 392"/>
                <a:gd name="T4" fmla="*/ 67 w 68"/>
                <a:gd name="T5" fmla="*/ 321 h 392"/>
                <a:gd name="T6" fmla="*/ 0 w 68"/>
                <a:gd name="T7" fmla="*/ 391 h 392"/>
                <a:gd name="T8" fmla="*/ 0 w 68"/>
                <a:gd name="T9" fmla="*/ 68 h 392"/>
                <a:gd name="T10" fmla="*/ 0 60000 65536"/>
                <a:gd name="T11" fmla="*/ 0 60000 65536"/>
                <a:gd name="T12" fmla="*/ 0 60000 65536"/>
                <a:gd name="T13" fmla="*/ 0 60000 65536"/>
                <a:gd name="T14" fmla="*/ 0 60000 65536"/>
                <a:gd name="T15" fmla="*/ 0 w 68"/>
                <a:gd name="T16" fmla="*/ 0 h 392"/>
                <a:gd name="T17" fmla="*/ 68 w 68"/>
                <a:gd name="T18" fmla="*/ 392 h 392"/>
              </a:gdLst>
              <a:ahLst/>
              <a:cxnLst>
                <a:cxn ang="T10">
                  <a:pos x="T0" y="T1"/>
                </a:cxn>
                <a:cxn ang="T11">
                  <a:pos x="T2" y="T3"/>
                </a:cxn>
                <a:cxn ang="T12">
                  <a:pos x="T4" y="T5"/>
                </a:cxn>
                <a:cxn ang="T13">
                  <a:pos x="T6" y="T7"/>
                </a:cxn>
                <a:cxn ang="T14">
                  <a:pos x="T8" y="T9"/>
                </a:cxn>
              </a:cxnLst>
              <a:rect l="T15" t="T16" r="T17" b="T18"/>
              <a:pathLst>
                <a:path w="68" h="392">
                  <a:moveTo>
                    <a:pt x="0" y="68"/>
                  </a:moveTo>
                  <a:lnTo>
                    <a:pt x="67" y="0"/>
                  </a:lnTo>
                  <a:lnTo>
                    <a:pt x="67" y="321"/>
                  </a:lnTo>
                  <a:lnTo>
                    <a:pt x="0" y="391"/>
                  </a:lnTo>
                  <a:lnTo>
                    <a:pt x="0" y="68"/>
                  </a:lnTo>
                </a:path>
              </a:pathLst>
            </a:custGeom>
            <a:solidFill>
              <a:srgbClr val="04268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40" name="Freeform 40"/>
            <p:cNvSpPr/>
            <p:nvPr/>
          </p:nvSpPr>
          <p:spPr bwMode="auto">
            <a:xfrm>
              <a:off x="2605" y="2575"/>
              <a:ext cx="121" cy="69"/>
            </a:xfrm>
            <a:custGeom>
              <a:avLst/>
              <a:gdLst>
                <a:gd name="T0" fmla="*/ 0 w 121"/>
                <a:gd name="T1" fmla="*/ 68 h 69"/>
                <a:gd name="T2" fmla="*/ 50 w 121"/>
                <a:gd name="T3" fmla="*/ 68 h 69"/>
                <a:gd name="T4" fmla="*/ 120 w 121"/>
                <a:gd name="T5" fmla="*/ 0 h 69"/>
                <a:gd name="T6" fmla="*/ 69 w 121"/>
                <a:gd name="T7" fmla="*/ 0 h 69"/>
                <a:gd name="T8" fmla="*/ 0 w 121"/>
                <a:gd name="T9" fmla="*/ 68 h 69"/>
                <a:gd name="T10" fmla="*/ 0 60000 65536"/>
                <a:gd name="T11" fmla="*/ 0 60000 65536"/>
                <a:gd name="T12" fmla="*/ 0 60000 65536"/>
                <a:gd name="T13" fmla="*/ 0 60000 65536"/>
                <a:gd name="T14" fmla="*/ 0 60000 65536"/>
                <a:gd name="T15" fmla="*/ 0 w 121"/>
                <a:gd name="T16" fmla="*/ 0 h 69"/>
                <a:gd name="T17" fmla="*/ 121 w 121"/>
                <a:gd name="T18" fmla="*/ 69 h 69"/>
              </a:gdLst>
              <a:ahLst/>
              <a:cxnLst>
                <a:cxn ang="T10">
                  <a:pos x="T0" y="T1"/>
                </a:cxn>
                <a:cxn ang="T11">
                  <a:pos x="T2" y="T3"/>
                </a:cxn>
                <a:cxn ang="T12">
                  <a:pos x="T4" y="T5"/>
                </a:cxn>
                <a:cxn ang="T13">
                  <a:pos x="T6" y="T7"/>
                </a:cxn>
                <a:cxn ang="T14">
                  <a:pos x="T8" y="T9"/>
                </a:cxn>
              </a:cxnLst>
              <a:rect l="T15" t="T16" r="T17" b="T18"/>
              <a:pathLst>
                <a:path w="121" h="69">
                  <a:moveTo>
                    <a:pt x="0" y="68"/>
                  </a:moveTo>
                  <a:lnTo>
                    <a:pt x="50" y="68"/>
                  </a:lnTo>
                  <a:lnTo>
                    <a:pt x="120" y="0"/>
                  </a:lnTo>
                  <a:lnTo>
                    <a:pt x="69" y="0"/>
                  </a:lnTo>
                  <a:lnTo>
                    <a:pt x="0" y="68"/>
                  </a:lnTo>
                </a:path>
              </a:pathLst>
            </a:custGeom>
            <a:solidFill>
              <a:srgbClr val="38D8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41" name="Freeform 41"/>
            <p:cNvSpPr/>
            <p:nvPr/>
          </p:nvSpPr>
          <p:spPr bwMode="auto">
            <a:xfrm>
              <a:off x="2654" y="2575"/>
              <a:ext cx="121" cy="69"/>
            </a:xfrm>
            <a:custGeom>
              <a:avLst/>
              <a:gdLst>
                <a:gd name="T0" fmla="*/ 0 w 121"/>
                <a:gd name="T1" fmla="*/ 68 h 69"/>
                <a:gd name="T2" fmla="*/ 50 w 121"/>
                <a:gd name="T3" fmla="*/ 68 h 69"/>
                <a:gd name="T4" fmla="*/ 120 w 121"/>
                <a:gd name="T5" fmla="*/ 0 h 69"/>
                <a:gd name="T6" fmla="*/ 69 w 121"/>
                <a:gd name="T7" fmla="*/ 0 h 69"/>
                <a:gd name="T8" fmla="*/ 0 w 121"/>
                <a:gd name="T9" fmla="*/ 68 h 69"/>
                <a:gd name="T10" fmla="*/ 0 60000 65536"/>
                <a:gd name="T11" fmla="*/ 0 60000 65536"/>
                <a:gd name="T12" fmla="*/ 0 60000 65536"/>
                <a:gd name="T13" fmla="*/ 0 60000 65536"/>
                <a:gd name="T14" fmla="*/ 0 60000 65536"/>
                <a:gd name="T15" fmla="*/ 0 w 121"/>
                <a:gd name="T16" fmla="*/ 0 h 69"/>
                <a:gd name="T17" fmla="*/ 121 w 121"/>
                <a:gd name="T18" fmla="*/ 69 h 69"/>
              </a:gdLst>
              <a:ahLst/>
              <a:cxnLst>
                <a:cxn ang="T10">
                  <a:pos x="T0" y="T1"/>
                </a:cxn>
                <a:cxn ang="T11">
                  <a:pos x="T2" y="T3"/>
                </a:cxn>
                <a:cxn ang="T12">
                  <a:pos x="T4" y="T5"/>
                </a:cxn>
                <a:cxn ang="T13">
                  <a:pos x="T6" y="T7"/>
                </a:cxn>
                <a:cxn ang="T14">
                  <a:pos x="T8" y="T9"/>
                </a:cxn>
              </a:cxnLst>
              <a:rect l="T15" t="T16" r="T17" b="T18"/>
              <a:pathLst>
                <a:path w="121" h="69">
                  <a:moveTo>
                    <a:pt x="0" y="68"/>
                  </a:moveTo>
                  <a:lnTo>
                    <a:pt x="50" y="68"/>
                  </a:lnTo>
                  <a:lnTo>
                    <a:pt x="120" y="0"/>
                  </a:lnTo>
                  <a:lnTo>
                    <a:pt x="69" y="0"/>
                  </a:lnTo>
                  <a:lnTo>
                    <a:pt x="0" y="68"/>
                  </a:lnTo>
                </a:path>
              </a:pathLst>
            </a:custGeom>
            <a:solidFill>
              <a:srgbClr val="0099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42" name="Rectangle 42"/>
            <p:cNvSpPr>
              <a:spLocks noChangeArrowheads="1"/>
            </p:cNvSpPr>
            <p:nvPr/>
          </p:nvSpPr>
          <p:spPr bwMode="auto">
            <a:xfrm>
              <a:off x="2654" y="2643"/>
              <a:ext cx="51" cy="309"/>
            </a:xfrm>
            <a:prstGeom prst="rect">
              <a:avLst/>
            </a:prstGeom>
            <a:solidFill>
              <a:srgbClr val="063DE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2"/>
                </a:buBlip>
                <a:defRPr kumimoji="1"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9pPr>
            </a:lstStyle>
            <a:p>
              <a:pPr eaLnBrk="1" latinLnBrk="0" hangingPunct="1">
                <a:spcBef>
                  <a:spcPct val="0"/>
                </a:spcBef>
                <a:buClrTx/>
                <a:buFontTx/>
                <a:buNone/>
              </a:pPr>
              <a:endParaRPr kumimoji="0" lang="zh-CN" altLang="en-US" sz="2000">
                <a:solidFill>
                  <a:schemeClr val="tx1"/>
                </a:solidFill>
                <a:latin typeface="微软雅黑" panose="020B0503020204020204" pitchFamily="34" charset="-122"/>
                <a:ea typeface="微软雅黑" panose="020B0503020204020204" pitchFamily="34" charset="-122"/>
              </a:endParaRPr>
            </a:p>
          </p:txBody>
        </p:sp>
        <p:sp>
          <p:nvSpPr>
            <p:cNvPr id="43" name="Freeform 43"/>
            <p:cNvSpPr/>
            <p:nvPr/>
          </p:nvSpPr>
          <p:spPr bwMode="auto">
            <a:xfrm>
              <a:off x="2654" y="2954"/>
              <a:ext cx="77" cy="21"/>
            </a:xfrm>
            <a:custGeom>
              <a:avLst/>
              <a:gdLst>
                <a:gd name="T0" fmla="*/ 0 w 77"/>
                <a:gd name="T1" fmla="*/ 0 h 21"/>
                <a:gd name="T2" fmla="*/ 0 w 77"/>
                <a:gd name="T3" fmla="*/ 20 h 21"/>
                <a:gd name="T4" fmla="*/ 76 w 77"/>
                <a:gd name="T5" fmla="*/ 20 h 21"/>
                <a:gd name="T6" fmla="*/ 55 w 77"/>
                <a:gd name="T7" fmla="*/ 0 h 21"/>
                <a:gd name="T8" fmla="*/ 0 w 77"/>
                <a:gd name="T9" fmla="*/ 0 h 21"/>
                <a:gd name="T10" fmla="*/ 0 60000 65536"/>
                <a:gd name="T11" fmla="*/ 0 60000 65536"/>
                <a:gd name="T12" fmla="*/ 0 60000 65536"/>
                <a:gd name="T13" fmla="*/ 0 60000 65536"/>
                <a:gd name="T14" fmla="*/ 0 60000 65536"/>
                <a:gd name="T15" fmla="*/ 0 w 77"/>
                <a:gd name="T16" fmla="*/ 0 h 21"/>
                <a:gd name="T17" fmla="*/ 77 w 77"/>
                <a:gd name="T18" fmla="*/ 21 h 21"/>
              </a:gdLst>
              <a:ahLst/>
              <a:cxnLst>
                <a:cxn ang="T10">
                  <a:pos x="T0" y="T1"/>
                </a:cxn>
                <a:cxn ang="T11">
                  <a:pos x="T2" y="T3"/>
                </a:cxn>
                <a:cxn ang="T12">
                  <a:pos x="T4" y="T5"/>
                </a:cxn>
                <a:cxn ang="T13">
                  <a:pos x="T6" y="T7"/>
                </a:cxn>
                <a:cxn ang="T14">
                  <a:pos x="T8" y="T9"/>
                </a:cxn>
              </a:cxnLst>
              <a:rect l="T15" t="T16" r="T17" b="T18"/>
              <a:pathLst>
                <a:path w="77" h="21">
                  <a:moveTo>
                    <a:pt x="0" y="0"/>
                  </a:moveTo>
                  <a:lnTo>
                    <a:pt x="0" y="20"/>
                  </a:lnTo>
                  <a:lnTo>
                    <a:pt x="76" y="20"/>
                  </a:lnTo>
                  <a:lnTo>
                    <a:pt x="55" y="0"/>
                  </a:lnTo>
                  <a:lnTo>
                    <a:pt x="0" y="0"/>
                  </a:lnTo>
                </a:path>
              </a:pathLst>
            </a:custGeom>
            <a:solidFill>
              <a:srgbClr val="063DE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44" name="Rectangle 44"/>
            <p:cNvSpPr>
              <a:spLocks noChangeArrowheads="1"/>
            </p:cNvSpPr>
            <p:nvPr/>
          </p:nvSpPr>
          <p:spPr bwMode="auto">
            <a:xfrm>
              <a:off x="2604" y="2643"/>
              <a:ext cx="50" cy="309"/>
            </a:xfrm>
            <a:prstGeom prst="rect">
              <a:avLst/>
            </a:prstGeom>
            <a:solidFill>
              <a:srgbClr val="00807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2"/>
                </a:buBlip>
                <a:defRPr kumimoji="1"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9pPr>
            </a:lstStyle>
            <a:p>
              <a:pPr eaLnBrk="1" latinLnBrk="0" hangingPunct="1">
                <a:spcBef>
                  <a:spcPct val="0"/>
                </a:spcBef>
                <a:buClrTx/>
                <a:buFontTx/>
                <a:buNone/>
              </a:pPr>
              <a:endParaRPr kumimoji="0" lang="zh-CN" altLang="en-US" sz="2000">
                <a:solidFill>
                  <a:schemeClr val="tx1"/>
                </a:solidFill>
                <a:latin typeface="微软雅黑" panose="020B0503020204020204" pitchFamily="34" charset="-122"/>
                <a:ea typeface="微软雅黑" panose="020B0503020204020204" pitchFamily="34" charset="-122"/>
              </a:endParaRPr>
            </a:p>
          </p:txBody>
        </p:sp>
        <p:sp>
          <p:nvSpPr>
            <p:cNvPr id="45" name="Rectangle 45"/>
            <p:cNvSpPr>
              <a:spLocks noChangeArrowheads="1"/>
            </p:cNvSpPr>
            <p:nvPr/>
          </p:nvSpPr>
          <p:spPr bwMode="auto">
            <a:xfrm>
              <a:off x="2617" y="2661"/>
              <a:ext cx="31" cy="67"/>
            </a:xfrm>
            <a:prstGeom prst="rect">
              <a:avLst/>
            </a:prstGeom>
            <a:solidFill>
              <a:srgbClr val="2C292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2"/>
                </a:buBlip>
                <a:defRPr kumimoji="1"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9pPr>
            </a:lstStyle>
            <a:p>
              <a:pPr eaLnBrk="1" latinLnBrk="0" hangingPunct="1">
                <a:spcBef>
                  <a:spcPct val="0"/>
                </a:spcBef>
                <a:buClrTx/>
                <a:buFontTx/>
                <a:buNone/>
              </a:pPr>
              <a:endParaRPr kumimoji="0" lang="zh-CN" altLang="en-US" sz="2000">
                <a:solidFill>
                  <a:schemeClr val="tx1"/>
                </a:solidFill>
                <a:latin typeface="微软雅黑" panose="020B0503020204020204" pitchFamily="34" charset="-122"/>
                <a:ea typeface="微软雅黑" panose="020B0503020204020204" pitchFamily="34" charset="-122"/>
              </a:endParaRPr>
            </a:p>
          </p:txBody>
        </p:sp>
        <p:sp>
          <p:nvSpPr>
            <p:cNvPr id="46" name="Line 46"/>
            <p:cNvSpPr>
              <a:spLocks noChangeShapeType="1"/>
            </p:cNvSpPr>
            <p:nvPr/>
          </p:nvSpPr>
          <p:spPr bwMode="auto">
            <a:xfrm>
              <a:off x="2621" y="2743"/>
              <a:ext cx="30" cy="0"/>
            </a:xfrm>
            <a:prstGeom prst="line">
              <a:avLst/>
            </a:prstGeom>
            <a:noFill/>
            <a:ln w="12700">
              <a:solidFill>
                <a:srgbClr val="2C2927"/>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47" name="Freeform 47"/>
            <p:cNvSpPr/>
            <p:nvPr/>
          </p:nvSpPr>
          <p:spPr bwMode="auto">
            <a:xfrm>
              <a:off x="2579" y="2949"/>
              <a:ext cx="76" cy="26"/>
            </a:xfrm>
            <a:custGeom>
              <a:avLst/>
              <a:gdLst>
                <a:gd name="T0" fmla="*/ 75 w 76"/>
                <a:gd name="T1" fmla="*/ 0 h 26"/>
                <a:gd name="T2" fmla="*/ 75 w 76"/>
                <a:gd name="T3" fmla="*/ 25 h 26"/>
                <a:gd name="T4" fmla="*/ 0 w 76"/>
                <a:gd name="T5" fmla="*/ 25 h 26"/>
                <a:gd name="T6" fmla="*/ 25 w 76"/>
                <a:gd name="T7" fmla="*/ 0 h 26"/>
                <a:gd name="T8" fmla="*/ 75 w 76"/>
                <a:gd name="T9" fmla="*/ 0 h 26"/>
                <a:gd name="T10" fmla="*/ 0 60000 65536"/>
                <a:gd name="T11" fmla="*/ 0 60000 65536"/>
                <a:gd name="T12" fmla="*/ 0 60000 65536"/>
                <a:gd name="T13" fmla="*/ 0 60000 65536"/>
                <a:gd name="T14" fmla="*/ 0 60000 65536"/>
                <a:gd name="T15" fmla="*/ 0 w 76"/>
                <a:gd name="T16" fmla="*/ 0 h 26"/>
                <a:gd name="T17" fmla="*/ 76 w 76"/>
                <a:gd name="T18" fmla="*/ 26 h 26"/>
              </a:gdLst>
              <a:ahLst/>
              <a:cxnLst>
                <a:cxn ang="T10">
                  <a:pos x="T0" y="T1"/>
                </a:cxn>
                <a:cxn ang="T11">
                  <a:pos x="T2" y="T3"/>
                </a:cxn>
                <a:cxn ang="T12">
                  <a:pos x="T4" y="T5"/>
                </a:cxn>
                <a:cxn ang="T13">
                  <a:pos x="T6" y="T7"/>
                </a:cxn>
                <a:cxn ang="T14">
                  <a:pos x="T8" y="T9"/>
                </a:cxn>
              </a:cxnLst>
              <a:rect l="T15" t="T16" r="T17" b="T18"/>
              <a:pathLst>
                <a:path w="76" h="26">
                  <a:moveTo>
                    <a:pt x="75" y="0"/>
                  </a:moveTo>
                  <a:lnTo>
                    <a:pt x="75" y="25"/>
                  </a:lnTo>
                  <a:lnTo>
                    <a:pt x="0" y="25"/>
                  </a:lnTo>
                  <a:lnTo>
                    <a:pt x="25" y="0"/>
                  </a:lnTo>
                  <a:lnTo>
                    <a:pt x="75" y="0"/>
                  </a:lnTo>
                </a:path>
              </a:pathLst>
            </a:custGeom>
            <a:solidFill>
              <a:srgbClr val="00807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48" name="Line 48"/>
            <p:cNvSpPr>
              <a:spLocks noChangeShapeType="1"/>
            </p:cNvSpPr>
            <p:nvPr/>
          </p:nvSpPr>
          <p:spPr bwMode="auto">
            <a:xfrm>
              <a:off x="2604" y="2766"/>
              <a:ext cx="101" cy="0"/>
            </a:xfrm>
            <a:prstGeom prst="line">
              <a:avLst/>
            </a:prstGeom>
            <a:noFill/>
            <a:ln w="12700">
              <a:solidFill>
                <a:srgbClr val="2C2927"/>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49" name="Line 49"/>
            <p:cNvSpPr>
              <a:spLocks noChangeShapeType="1"/>
            </p:cNvSpPr>
            <p:nvPr/>
          </p:nvSpPr>
          <p:spPr bwMode="auto">
            <a:xfrm>
              <a:off x="2604" y="2923"/>
              <a:ext cx="101" cy="0"/>
            </a:xfrm>
            <a:prstGeom prst="line">
              <a:avLst/>
            </a:prstGeom>
            <a:noFill/>
            <a:ln w="12700">
              <a:solidFill>
                <a:srgbClr val="2C2927"/>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50" name="Line 50"/>
            <p:cNvSpPr>
              <a:spLocks noChangeShapeType="1"/>
            </p:cNvSpPr>
            <p:nvPr/>
          </p:nvSpPr>
          <p:spPr bwMode="auto">
            <a:xfrm>
              <a:off x="2604" y="2952"/>
              <a:ext cx="101" cy="0"/>
            </a:xfrm>
            <a:prstGeom prst="line">
              <a:avLst/>
            </a:prstGeom>
            <a:noFill/>
            <a:ln w="12700">
              <a:solidFill>
                <a:srgbClr val="2C2927"/>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51" name="Freeform 51"/>
            <p:cNvSpPr/>
            <p:nvPr/>
          </p:nvSpPr>
          <p:spPr bwMode="auto">
            <a:xfrm>
              <a:off x="2707" y="2882"/>
              <a:ext cx="92" cy="93"/>
            </a:xfrm>
            <a:custGeom>
              <a:avLst/>
              <a:gdLst>
                <a:gd name="T0" fmla="*/ 0 w 92"/>
                <a:gd name="T1" fmla="*/ 69 h 93"/>
                <a:gd name="T2" fmla="*/ 23 w 92"/>
                <a:gd name="T3" fmla="*/ 92 h 93"/>
                <a:gd name="T4" fmla="*/ 91 w 92"/>
                <a:gd name="T5" fmla="*/ 23 h 93"/>
                <a:gd name="T6" fmla="*/ 68 w 92"/>
                <a:gd name="T7" fmla="*/ 0 h 93"/>
                <a:gd name="T8" fmla="*/ 0 w 92"/>
                <a:gd name="T9" fmla="*/ 69 h 93"/>
                <a:gd name="T10" fmla="*/ 0 60000 65536"/>
                <a:gd name="T11" fmla="*/ 0 60000 65536"/>
                <a:gd name="T12" fmla="*/ 0 60000 65536"/>
                <a:gd name="T13" fmla="*/ 0 60000 65536"/>
                <a:gd name="T14" fmla="*/ 0 60000 65536"/>
                <a:gd name="T15" fmla="*/ 0 w 92"/>
                <a:gd name="T16" fmla="*/ 0 h 93"/>
                <a:gd name="T17" fmla="*/ 92 w 92"/>
                <a:gd name="T18" fmla="*/ 93 h 93"/>
              </a:gdLst>
              <a:ahLst/>
              <a:cxnLst>
                <a:cxn ang="T10">
                  <a:pos x="T0" y="T1"/>
                </a:cxn>
                <a:cxn ang="T11">
                  <a:pos x="T2" y="T3"/>
                </a:cxn>
                <a:cxn ang="T12">
                  <a:pos x="T4" y="T5"/>
                </a:cxn>
                <a:cxn ang="T13">
                  <a:pos x="T6" y="T7"/>
                </a:cxn>
                <a:cxn ang="T14">
                  <a:pos x="T8" y="T9"/>
                </a:cxn>
              </a:cxnLst>
              <a:rect l="T15" t="T16" r="T17" b="T18"/>
              <a:pathLst>
                <a:path w="92" h="93">
                  <a:moveTo>
                    <a:pt x="0" y="69"/>
                  </a:moveTo>
                  <a:lnTo>
                    <a:pt x="23" y="92"/>
                  </a:lnTo>
                  <a:lnTo>
                    <a:pt x="91" y="23"/>
                  </a:lnTo>
                  <a:lnTo>
                    <a:pt x="68" y="0"/>
                  </a:lnTo>
                  <a:lnTo>
                    <a:pt x="0" y="69"/>
                  </a:lnTo>
                </a:path>
              </a:pathLst>
            </a:custGeom>
            <a:solidFill>
              <a:srgbClr val="04268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latin typeface="微软雅黑" panose="020B0503020204020204" pitchFamily="34" charset="-122"/>
                <a:ea typeface="微软雅黑" panose="020B0503020204020204" pitchFamily="34" charset="-122"/>
              </a:endParaRPr>
            </a:p>
          </p:txBody>
        </p:sp>
      </p:grpSp>
      <p:pic>
        <p:nvPicPr>
          <p:cNvPr id="52" name="Picture 52"/>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615143" y="3776565"/>
            <a:ext cx="1662113"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Line 53"/>
          <p:cNvSpPr>
            <a:spLocks noChangeShapeType="1"/>
          </p:cNvSpPr>
          <p:nvPr/>
        </p:nvSpPr>
        <p:spPr bwMode="auto">
          <a:xfrm flipV="1">
            <a:off x="8262968" y="3842622"/>
            <a:ext cx="2380151" cy="2206"/>
          </a:xfrm>
          <a:prstGeom prst="line">
            <a:avLst/>
          </a:prstGeom>
          <a:noFill/>
          <a:ln w="12700">
            <a:solidFill>
              <a:srgbClr val="FF9933"/>
            </a:solidFill>
            <a:round/>
          </a:ln>
          <a:extLst>
            <a:ext uri="{909E8E84-426E-40DD-AFC4-6F175D3DCCD1}">
              <a14:hiddenFill xmlns:a14="http://schemas.microsoft.com/office/drawing/2010/main">
                <a:noFill/>
              </a14:hiddenFill>
            </a:ext>
          </a:extLst>
        </p:spPr>
        <p:txBody>
          <a:bodyPr wrap="square">
            <a:spAutoFit/>
          </a:bodyPr>
          <a:lstStyle/>
          <a:p>
            <a:endParaRPr lang="zh-CN" altLang="en-US" sz="2000">
              <a:latin typeface="微软雅黑" panose="020B0503020204020204" pitchFamily="34" charset="-122"/>
              <a:ea typeface="微软雅黑" panose="020B0503020204020204" pitchFamily="34" charset="-122"/>
            </a:endParaRPr>
          </a:p>
        </p:txBody>
      </p:sp>
      <p:sp>
        <p:nvSpPr>
          <p:cNvPr id="54" name="Text Box 54"/>
          <p:cNvSpPr txBox="1">
            <a:spLocks noChangeArrowheads="1"/>
          </p:cNvSpPr>
          <p:nvPr/>
        </p:nvSpPr>
        <p:spPr bwMode="auto">
          <a:xfrm>
            <a:off x="6993210" y="1902297"/>
            <a:ext cx="4910137"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2"/>
              </a:buBlip>
              <a:defRPr kumimoji="1"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9pPr>
          </a:lstStyle>
          <a:p>
            <a:pPr algn="ctr" latinLnBrk="0">
              <a:spcBef>
                <a:spcPct val="50000"/>
              </a:spcBef>
              <a:buClrTx/>
              <a:buFont typeface="Wingdings" panose="05000000000000000000" pitchFamily="2" charset="2"/>
              <a:buNone/>
            </a:pPr>
            <a:r>
              <a:rPr kumimoji="0" lang="zh-CN" altLang="en-US" sz="2000" dirty="0">
                <a:solidFill>
                  <a:schemeClr val="tx1"/>
                </a:solidFill>
                <a:latin typeface="微软雅黑" panose="020B0503020204020204" pitchFamily="34" charset="-122"/>
                <a:ea typeface="微软雅黑" panose="020B0503020204020204" pitchFamily="34" charset="-122"/>
              </a:rPr>
              <a:t>两个安全域之间通信流的唯一通道，</a:t>
            </a:r>
            <a:endParaRPr kumimoji="0" lang="en-US" altLang="zh-CN" sz="2000" dirty="0">
              <a:solidFill>
                <a:schemeClr val="tx1"/>
              </a:solidFill>
              <a:latin typeface="微软雅黑" panose="020B0503020204020204" pitchFamily="34" charset="-122"/>
              <a:ea typeface="微软雅黑" panose="020B0503020204020204" pitchFamily="34" charset="-122"/>
            </a:endParaRPr>
          </a:p>
          <a:p>
            <a:pPr algn="ctr" latinLnBrk="0">
              <a:spcBef>
                <a:spcPct val="50000"/>
              </a:spcBef>
              <a:buClrTx/>
              <a:buFont typeface="Wingdings" panose="05000000000000000000" pitchFamily="2" charset="2"/>
              <a:buNone/>
            </a:pPr>
            <a:r>
              <a:rPr kumimoji="0" lang="zh-CN" altLang="en-US" sz="2000" dirty="0">
                <a:solidFill>
                  <a:schemeClr val="tx1"/>
                </a:solidFill>
                <a:latin typeface="微软雅黑" panose="020B0503020204020204" pitchFamily="34" charset="-122"/>
                <a:ea typeface="微软雅黑" panose="020B0503020204020204" pitchFamily="34" charset="-122"/>
              </a:rPr>
              <a:t>内外网之间的所有数据流都要流经防火墙</a:t>
            </a:r>
            <a:endParaRPr kumimoji="0"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55" name="Line 55"/>
          <p:cNvSpPr>
            <a:spLocks noChangeShapeType="1"/>
          </p:cNvSpPr>
          <p:nvPr/>
        </p:nvSpPr>
        <p:spPr bwMode="auto">
          <a:xfrm flipV="1">
            <a:off x="8262969" y="3842622"/>
            <a:ext cx="2380150" cy="2205"/>
          </a:xfrm>
          <a:prstGeom prst="line">
            <a:avLst/>
          </a:prstGeom>
          <a:noFill/>
          <a:ln w="101600">
            <a:pattFill prst="sphere">
              <a:fgClr>
                <a:srgbClr val="6666FF"/>
              </a:fgClr>
              <a:bgClr>
                <a:schemeClr val="hlink"/>
              </a:bgClr>
            </a:pattFill>
            <a:round/>
          </a:ln>
          <a:extLst>
            <a:ext uri="{909E8E84-426E-40DD-AFC4-6F175D3DCCD1}">
              <a14:hiddenFill xmlns:a14="http://schemas.microsoft.com/office/drawing/2010/main">
                <a:noFill/>
              </a14:hiddenFill>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56" name="Text Box 56"/>
          <p:cNvSpPr txBox="1">
            <a:spLocks noChangeArrowheads="1"/>
          </p:cNvSpPr>
          <p:nvPr/>
        </p:nvSpPr>
        <p:spPr bwMode="auto">
          <a:xfrm>
            <a:off x="8043342" y="4868350"/>
            <a:ext cx="2819400" cy="707886"/>
          </a:xfrm>
          <a:prstGeom prst="rect">
            <a:avLst/>
          </a:prstGeom>
          <a:noFill/>
          <a:ln w="38100">
            <a:solidFill>
              <a:srgbClr val="FF9933"/>
            </a:solidFill>
            <a:miter lim="800000"/>
          </a:ln>
          <a:extLst>
            <a:ext uri="{909E8E84-426E-40DD-AFC4-6F175D3DCCD1}">
              <a14:hiddenFill xmlns:a14="http://schemas.microsoft.com/office/drawing/2010/main">
                <a:solidFill>
                  <a:srgbClr val="FFFFFF"/>
                </a:solidFill>
              </a14:hiddenFill>
            </a:ext>
          </a:extLst>
        </p:spPr>
        <p:txBody>
          <a:bodyPr>
            <a:spAutoFit/>
          </a:bodyP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2"/>
              </a:buBlip>
              <a:defRPr kumimoji="1"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9pPr>
          </a:lstStyle>
          <a:p>
            <a:pPr algn="ctr" latinLnBrk="0">
              <a:spcBef>
                <a:spcPct val="50000"/>
              </a:spcBef>
              <a:buClrTx/>
              <a:buFont typeface="Wingdings" panose="05000000000000000000" pitchFamily="2" charset="2"/>
              <a:buNone/>
            </a:pPr>
            <a:r>
              <a:rPr kumimoji="0" lang="zh-CN" altLang="en-US" sz="2000">
                <a:solidFill>
                  <a:srgbClr val="FF0000"/>
                </a:solidFill>
                <a:latin typeface="微软雅黑" panose="020B0503020204020204" pitchFamily="34" charset="-122"/>
                <a:ea typeface="微软雅黑" panose="020B0503020204020204" pitchFamily="34" charset="-122"/>
              </a:rPr>
              <a:t>根据访问控制规则决定进出网络的行为</a:t>
            </a:r>
            <a:endParaRPr kumimoji="0" lang="zh-CN" altLang="en-US" sz="2000">
              <a:solidFill>
                <a:srgbClr val="FF0000"/>
              </a:solidFill>
              <a:latin typeface="微软雅黑" panose="020B0503020204020204" pitchFamily="34" charset="-122"/>
              <a:ea typeface="微软雅黑" panose="020B0503020204020204" pitchFamily="34" charset="-122"/>
            </a:endParaRPr>
          </a:p>
        </p:txBody>
      </p:sp>
      <p:sp>
        <p:nvSpPr>
          <p:cNvPr id="57" name="Line 57"/>
          <p:cNvSpPr>
            <a:spLocks noChangeShapeType="1"/>
          </p:cNvSpPr>
          <p:nvPr/>
        </p:nvSpPr>
        <p:spPr bwMode="auto">
          <a:xfrm flipH="1">
            <a:off x="9448279" y="4319471"/>
            <a:ext cx="9525" cy="454025"/>
          </a:xfrm>
          <a:prstGeom prst="line">
            <a:avLst/>
          </a:prstGeom>
          <a:noFill/>
          <a:ln w="38100">
            <a:solidFill>
              <a:schemeClr val="accent2"/>
            </a:solidFill>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58" name="Text Box 58"/>
          <p:cNvSpPr txBox="1">
            <a:spLocks noChangeArrowheads="1"/>
          </p:cNvSpPr>
          <p:nvPr/>
        </p:nvSpPr>
        <p:spPr bwMode="auto">
          <a:xfrm>
            <a:off x="6610381" y="4395690"/>
            <a:ext cx="13731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2"/>
              </a:buBlip>
              <a:defRPr kumimoji="1"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9pPr>
          </a:lstStyle>
          <a:p>
            <a:pPr algn="ctr" latinLnBrk="0">
              <a:spcBef>
                <a:spcPct val="50000"/>
              </a:spcBef>
              <a:buClrTx/>
              <a:buFont typeface="Wingdings" panose="05000000000000000000" pitchFamily="2" charset="2"/>
              <a:buNone/>
            </a:pPr>
            <a:r>
              <a:rPr kumimoji="0" lang="zh-CN" altLang="en-US" sz="2000" b="1">
                <a:solidFill>
                  <a:schemeClr val="tx1"/>
                </a:solidFill>
                <a:latin typeface="微软雅黑" panose="020B0503020204020204" pitchFamily="34" charset="-122"/>
                <a:ea typeface="微软雅黑" panose="020B0503020204020204" pitchFamily="34" charset="-122"/>
              </a:rPr>
              <a:t>内部网</a:t>
            </a:r>
            <a:endParaRPr kumimoji="0" lang="zh-CN" altLang="en-US" sz="2000" b="1">
              <a:solidFill>
                <a:schemeClr val="tx1"/>
              </a:solidFill>
              <a:latin typeface="微软雅黑" panose="020B0503020204020204" pitchFamily="34" charset="-122"/>
              <a:ea typeface="微软雅黑" panose="020B0503020204020204" pitchFamily="34" charset="-122"/>
            </a:endParaRPr>
          </a:p>
        </p:txBody>
      </p:sp>
      <p:pic>
        <p:nvPicPr>
          <p:cNvPr id="59" name="Picture 59"/>
          <p:cNvPicPr>
            <a:picLocks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199073" y="3290520"/>
            <a:ext cx="515938"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left)">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 calcmode="lin" valueType="num">
                                      <p:cBhvr additive="base">
                                        <p:cTn id="12" dur="500" fill="hold"/>
                                        <p:tgtEl>
                                          <p:spTgt spid="59"/>
                                        </p:tgtEl>
                                        <p:attrNameLst>
                                          <p:attrName>ppt_x</p:attrName>
                                        </p:attrNameLst>
                                      </p:cBhvr>
                                      <p:tavLst>
                                        <p:tav tm="0">
                                          <p:val>
                                            <p:strVal val="#ppt_x"/>
                                          </p:val>
                                        </p:tav>
                                        <p:tav tm="100000">
                                          <p:val>
                                            <p:strVal val="#ppt_x"/>
                                          </p:val>
                                        </p:tav>
                                      </p:tavLst>
                                    </p:anim>
                                    <p:anim calcmode="lin" valueType="num">
                                      <p:cBhvr additive="base">
                                        <p:cTn id="13" dur="500" fill="hold"/>
                                        <p:tgtEl>
                                          <p:spTgt spid="59"/>
                                        </p:tgtEl>
                                        <p:attrNameLst>
                                          <p:attrName>ppt_y</p:attrName>
                                        </p:attrNameLst>
                                      </p:cBhvr>
                                      <p:tavLst>
                                        <p:tav tm="0">
                                          <p:val>
                                            <p:strVal val="0-#ppt_h/2"/>
                                          </p:val>
                                        </p:tav>
                                        <p:tav tm="100000">
                                          <p:val>
                                            <p:strVal val="#ppt_y"/>
                                          </p:val>
                                        </p:tav>
                                      </p:tavLst>
                                    </p:anim>
                                  </p:childTnLst>
                                </p:cTn>
                              </p:par>
                            </p:childTnLst>
                          </p:cTn>
                        </p:par>
                        <p:par>
                          <p:cTn id="14" fill="hold">
                            <p:stCondLst>
                              <p:cond delay="500"/>
                            </p:stCondLst>
                            <p:childTnLst>
                              <p:par>
                                <p:cTn id="15" presetID="12" presetClass="entr" presetSubtype="1" fill="hold" grpId="0" nodeType="after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slide(fromTop)">
                                      <p:cBhvr>
                                        <p:cTn id="17" dur="500"/>
                                        <p:tgtEl>
                                          <p:spTgt spid="54"/>
                                        </p:tgtEl>
                                      </p:cBhvr>
                                    </p:animEffect>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wipe(up)">
                                      <p:cBhvr>
                                        <p:cTn id="21" dur="500"/>
                                        <p:tgtEl>
                                          <p:spTgt spid="57"/>
                                        </p:tgtEl>
                                      </p:cBhvr>
                                    </p:animEffect>
                                  </p:childTnLst>
                                </p:cTn>
                              </p:par>
                            </p:childTnLst>
                          </p:cTn>
                        </p:par>
                        <p:par>
                          <p:cTn id="22" fill="hold">
                            <p:stCondLst>
                              <p:cond delay="1500"/>
                            </p:stCondLst>
                            <p:childTnLst>
                              <p:par>
                                <p:cTn id="23" presetID="12" presetClass="entr" presetSubtype="1" fill="hold" grpId="0" nodeType="after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slide(fromTop)">
                                      <p:cBhvr>
                                        <p:cTn id="2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utoUpdateAnimBg="0"/>
      <p:bldP spid="56" grpId="0" animBg="1"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1.11 </a:t>
            </a:r>
            <a:r>
              <a:rPr lang="zh-CN" altLang="en-US" dirty="0"/>
              <a:t>防火墙工作模式</a:t>
            </a:r>
            <a:endParaRPr lang="zh-CN" altLang="en-US" dirty="0"/>
          </a:p>
        </p:txBody>
      </p:sp>
      <p:sp>
        <p:nvSpPr>
          <p:cNvPr id="5" name="内容占位符 4"/>
          <p:cNvSpPr>
            <a:spLocks noGrp="1"/>
          </p:cNvSpPr>
          <p:nvPr>
            <p:ph idx="1"/>
          </p:nvPr>
        </p:nvSpPr>
        <p:spPr/>
        <p:txBody>
          <a:bodyPr>
            <a:normAutofit/>
          </a:bodyPr>
          <a:lstStyle/>
          <a:p>
            <a:pPr lvl="1"/>
            <a:r>
              <a:rPr lang="zh-CN" altLang="en-US" dirty="0"/>
              <a:t>混合模式工作机制</a:t>
            </a:r>
            <a:endParaRPr lang="en-US" altLang="zh-CN" dirty="0"/>
          </a:p>
          <a:p>
            <a:pPr lvl="2"/>
            <a:r>
              <a:rPr lang="zh-CN" altLang="en-US" dirty="0"/>
              <a:t>防火墙工作在混合透明模式下，此时部分接口配置</a:t>
            </a:r>
            <a:r>
              <a:rPr lang="en-US" altLang="zh-CN" dirty="0"/>
              <a:t>IP </a:t>
            </a:r>
            <a:r>
              <a:rPr lang="zh-CN" altLang="en-US" dirty="0"/>
              <a:t>地址，部分接口不能配置</a:t>
            </a:r>
            <a:r>
              <a:rPr lang="en-US" altLang="zh-CN" dirty="0"/>
              <a:t>IP </a:t>
            </a:r>
            <a:r>
              <a:rPr lang="zh-CN" altLang="en-US" dirty="0"/>
              <a:t>地址。</a:t>
            </a:r>
            <a:endParaRPr lang="en-US" altLang="zh-CN" dirty="0"/>
          </a:p>
          <a:p>
            <a:pPr lvl="2"/>
            <a:r>
              <a:rPr lang="zh-CN" altLang="en-US" dirty="0"/>
              <a:t>配置</a:t>
            </a:r>
            <a:r>
              <a:rPr lang="en-US" altLang="zh-CN" dirty="0"/>
              <a:t>IP </a:t>
            </a:r>
            <a:r>
              <a:rPr lang="zh-CN" altLang="en-US" dirty="0"/>
              <a:t>地址的接口所在的安全区域是三层区域，接口上启动</a:t>
            </a:r>
            <a:r>
              <a:rPr lang="en-US" altLang="zh-CN" dirty="0"/>
              <a:t>VRRP</a:t>
            </a:r>
            <a:r>
              <a:rPr lang="zh-CN" altLang="en-US" dirty="0"/>
              <a:t>功能，用于双机热备份；</a:t>
            </a:r>
            <a:endParaRPr lang="en-US" altLang="zh-CN" dirty="0"/>
          </a:p>
          <a:p>
            <a:pPr lvl="2"/>
            <a:r>
              <a:rPr lang="zh-CN" altLang="en-US" dirty="0"/>
              <a:t>未配置</a:t>
            </a:r>
            <a:r>
              <a:rPr lang="en-US" altLang="zh-CN" dirty="0"/>
              <a:t>IP</a:t>
            </a:r>
            <a:r>
              <a:rPr lang="zh-CN" altLang="en-US" dirty="0"/>
              <a:t>地址的接口所在的安全区域是二层区域，和二层区域相关接口连接的外部用户同属一个子网</a:t>
            </a:r>
            <a:endParaRPr lang="en-US" altLang="zh-CN" dirty="0"/>
          </a:p>
          <a:p>
            <a:pPr lvl="2"/>
            <a:r>
              <a:rPr lang="zh-CN" altLang="en-US" dirty="0"/>
              <a:t>当报文在二层区域的接口间进行转发时，转发过程与透明模式的工作过程完全相同</a:t>
            </a:r>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1.10 </a:t>
            </a:r>
            <a:r>
              <a:rPr lang="zh-CN" altLang="en-US" dirty="0"/>
              <a:t>防火墙的技术路线</a:t>
            </a:r>
            <a:endParaRPr lang="zh-CN" altLang="en-US" dirty="0"/>
          </a:p>
        </p:txBody>
      </p:sp>
      <p:sp>
        <p:nvSpPr>
          <p:cNvPr id="3" name="内容占位符 2"/>
          <p:cNvSpPr>
            <a:spLocks noGrp="1"/>
          </p:cNvSpPr>
          <p:nvPr>
            <p:ph idx="1"/>
          </p:nvPr>
        </p:nvSpPr>
        <p:spPr/>
        <p:txBody>
          <a:bodyPr/>
          <a:lstStyle/>
          <a:p>
            <a:r>
              <a:rPr lang="zh-CN" altLang="en-US"/>
              <a:t>面向数据的载体</a:t>
            </a:r>
            <a:r>
              <a:rPr lang="en-US" altLang="zh-CN"/>
              <a:t>——</a:t>
            </a:r>
            <a:r>
              <a:rPr lang="zh-CN" altLang="en-US"/>
              <a:t>数据包</a:t>
            </a:r>
            <a:endParaRPr lang="en-US" altLang="zh-CN"/>
          </a:p>
          <a:p>
            <a:pPr lvl="1"/>
            <a:r>
              <a:rPr lang="zh-CN" altLang="en-US"/>
              <a:t>包过滤Packet Filtering技术（最基础的防火墙技术）</a:t>
            </a:r>
            <a:endParaRPr lang="en-US" altLang="zh-CN"/>
          </a:p>
          <a:p>
            <a:pPr lvl="1"/>
            <a:r>
              <a:rPr lang="zh-CN" altLang="en-US"/>
              <a:t>状态检测技术</a:t>
            </a:r>
            <a:endParaRPr lang="en-US" altLang="zh-CN"/>
          </a:p>
          <a:p>
            <a:r>
              <a:rPr lang="zh-CN" altLang="en-US"/>
              <a:t>面向数据本身</a:t>
            </a:r>
            <a:endParaRPr lang="en-US" altLang="zh-CN"/>
          </a:p>
          <a:p>
            <a:pPr lvl="1"/>
            <a:r>
              <a:rPr lang="zh-CN" altLang="en-US"/>
              <a:t>应用代理技术</a:t>
            </a:r>
            <a:endParaRPr lang="en-US" altLang="zh-CN"/>
          </a:p>
          <a:p>
            <a:pPr lvl="1"/>
            <a:r>
              <a:rPr lang="zh-CN" altLang="en-US"/>
              <a:t>网闸技术</a:t>
            </a:r>
            <a:endParaRPr lang="zh-CN" altLang="en-US"/>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1.11 </a:t>
            </a:r>
            <a:r>
              <a:rPr lang="zh-CN" altLang="en-US" dirty="0"/>
              <a:t>防火墙网络部署</a:t>
            </a:r>
            <a:endParaRPr lang="zh-CN" altLang="en-US" dirty="0"/>
          </a:p>
        </p:txBody>
      </p:sp>
      <p:sp>
        <p:nvSpPr>
          <p:cNvPr id="3" name="内容占位符 2"/>
          <p:cNvSpPr>
            <a:spLocks noGrp="1"/>
          </p:cNvSpPr>
          <p:nvPr>
            <p:ph idx="1"/>
          </p:nvPr>
        </p:nvSpPr>
        <p:spPr/>
        <p:txBody>
          <a:bodyPr/>
          <a:lstStyle/>
          <a:p>
            <a:r>
              <a:rPr lang="en-US" altLang="zh-CN" dirty="0"/>
              <a:t>2</a:t>
            </a:r>
            <a:r>
              <a:rPr lang="zh-CN" altLang="en-US" dirty="0"/>
              <a:t>个概念</a:t>
            </a:r>
            <a:endParaRPr lang="en-US" altLang="zh-CN" dirty="0"/>
          </a:p>
          <a:p>
            <a:pPr lvl="1"/>
            <a:r>
              <a:rPr lang="zh-CN" altLang="en-US" dirty="0"/>
              <a:t>堡垒主机（</a:t>
            </a:r>
            <a:r>
              <a:rPr lang="en-US" altLang="zh-CN" dirty="0"/>
              <a:t>Bastion Host</a:t>
            </a:r>
            <a:r>
              <a:rPr lang="zh-CN" altLang="en-US" dirty="0"/>
              <a:t>）</a:t>
            </a:r>
            <a:endParaRPr lang="zh-CN" altLang="en-US" dirty="0"/>
          </a:p>
          <a:p>
            <a:pPr lvl="1"/>
            <a:r>
              <a:rPr lang="zh-CN" altLang="en-US" dirty="0"/>
              <a:t>非军事区</a:t>
            </a:r>
            <a:r>
              <a:rPr lang="en-US" altLang="zh-CN" dirty="0"/>
              <a:t>DMZ</a:t>
            </a:r>
            <a:r>
              <a:rPr lang="zh-CN" altLang="en-US" dirty="0"/>
              <a:t>（</a:t>
            </a:r>
            <a:r>
              <a:rPr lang="en-US" altLang="zh-CN" dirty="0" err="1"/>
              <a:t>DeMilitarized</a:t>
            </a:r>
            <a:r>
              <a:rPr lang="en-US" altLang="zh-CN" dirty="0"/>
              <a:t> Zone</a:t>
            </a:r>
            <a:r>
              <a:rPr lang="zh-CN" altLang="en-US" dirty="0"/>
              <a:t>）</a:t>
            </a:r>
            <a:endParaRPr lang="zh-CN" altLang="en-US" dirty="0"/>
          </a:p>
          <a:p>
            <a:pPr lvl="0"/>
            <a:r>
              <a:rPr lang="en-US" altLang="zh-CN">
                <a:sym typeface="+mn-ea"/>
              </a:rPr>
              <a:t>4</a:t>
            </a:r>
            <a:r>
              <a:rPr lang="zh-CN" altLang="en-US">
                <a:sym typeface="+mn-ea"/>
              </a:rPr>
              <a:t>种模型</a:t>
            </a:r>
            <a:endParaRPr lang="zh-CN" altLang="en-US">
              <a:sym typeface="+mn-ea"/>
            </a:endParaRPr>
          </a:p>
          <a:p>
            <a:pPr marL="0" lvl="1"/>
            <a:r>
              <a:rPr lang="zh-CN" altLang="en-US">
                <a:sym typeface="+mn-ea"/>
              </a:rPr>
              <a:t>过滤路由器模型</a:t>
            </a:r>
            <a:endParaRPr lang="zh-CN" altLang="en-US">
              <a:sym typeface="+mn-ea"/>
            </a:endParaRPr>
          </a:p>
          <a:p>
            <a:pPr marL="0" lvl="1"/>
            <a:r>
              <a:rPr lang="zh-CN" altLang="en-US">
                <a:sym typeface="+mn-ea"/>
              </a:rPr>
              <a:t>单宿主堡垒主机模型（屏蔽主机模型）</a:t>
            </a:r>
            <a:endParaRPr lang="zh-CN" altLang="en-US">
              <a:sym typeface="+mn-ea"/>
            </a:endParaRPr>
          </a:p>
          <a:p>
            <a:pPr marL="0" lvl="1"/>
            <a:r>
              <a:rPr lang="zh-CN" altLang="en-US">
                <a:sym typeface="+mn-ea"/>
              </a:rPr>
              <a:t>双宿主堡垒主机模型</a:t>
            </a:r>
            <a:endParaRPr lang="zh-CN" altLang="en-US">
              <a:sym typeface="+mn-ea"/>
            </a:endParaRPr>
          </a:p>
          <a:p>
            <a:pPr marL="0" lvl="1"/>
            <a:r>
              <a:rPr lang="zh-CN" altLang="en-US">
                <a:sym typeface="+mn-ea"/>
              </a:rPr>
              <a:t>屏蔽子网模型</a:t>
            </a:r>
            <a:endParaRPr lang="zh-CN" altLang="en-US"/>
          </a:p>
          <a:p>
            <a:pPr marL="0" lvl="1"/>
            <a:endParaRPr lang="zh-CN" altLang="en-US"/>
          </a:p>
          <a:p>
            <a:pPr lvl="1"/>
            <a:endParaRPr lang="en-US" altLang="zh-CN"/>
          </a:p>
          <a:p>
            <a:pPr lvl="1"/>
            <a:endParaRPr lang="en-US" altLang="zh-CN" dirty="0"/>
          </a:p>
          <a:p>
            <a:pPr lvl="2"/>
            <a:endParaRPr lang="en-US" altLang="zh-CN" dirty="0"/>
          </a:p>
          <a:p>
            <a:pPr lvl="1"/>
            <a:endParaRPr lang="zh-CN" altLang="en-US" dirty="0"/>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1.12 </a:t>
            </a:r>
            <a:r>
              <a:rPr lang="zh-CN" altLang="en-US" dirty="0"/>
              <a:t>防火墙安全模型</a:t>
            </a:r>
            <a:endParaRPr lang="zh-CN" altLang="en-US" dirty="0"/>
          </a:p>
        </p:txBody>
      </p:sp>
      <p:sp>
        <p:nvSpPr>
          <p:cNvPr id="3" name="内容占位符 2"/>
          <p:cNvSpPr>
            <a:spLocks noGrp="1"/>
          </p:cNvSpPr>
          <p:nvPr>
            <p:ph idx="1"/>
          </p:nvPr>
        </p:nvSpPr>
        <p:spPr/>
        <p:txBody>
          <a:bodyPr/>
          <a:lstStyle/>
          <a:p>
            <a:r>
              <a:rPr lang="zh-CN" altLang="en-US"/>
              <a:t>防火墙是一种典型的访问控制技术</a:t>
            </a:r>
            <a:endParaRPr lang="en-US" altLang="zh-CN"/>
          </a:p>
          <a:p>
            <a:pPr lvl="1"/>
            <a:r>
              <a:rPr lang="zh-CN" altLang="en-US"/>
              <a:t>访问主体</a:t>
            </a:r>
            <a:r>
              <a:rPr lang="en-US" altLang="zh-CN"/>
              <a:t>——</a:t>
            </a:r>
            <a:r>
              <a:rPr lang="zh-CN" altLang="en-US"/>
              <a:t>通信发起者</a:t>
            </a:r>
            <a:endParaRPr lang="en-US" altLang="zh-CN"/>
          </a:p>
          <a:p>
            <a:pPr lvl="1"/>
            <a:r>
              <a:rPr lang="zh-CN" altLang="en-US"/>
              <a:t>访问客体</a:t>
            </a:r>
            <a:r>
              <a:rPr lang="en-US" altLang="zh-CN"/>
              <a:t>——</a:t>
            </a:r>
            <a:r>
              <a:rPr lang="zh-CN" altLang="en-US"/>
              <a:t>服务资源</a:t>
            </a:r>
            <a:endParaRPr lang="en-US" altLang="zh-CN"/>
          </a:p>
          <a:p>
            <a:pPr lvl="1"/>
            <a:r>
              <a:rPr lang="zh-CN" altLang="en-US"/>
              <a:t>访问控制功能</a:t>
            </a:r>
            <a:r>
              <a:rPr lang="en-US" altLang="zh-CN"/>
              <a:t>ACF——</a:t>
            </a:r>
            <a:r>
              <a:rPr lang="zh-CN" altLang="en-US"/>
              <a:t>防火墙</a:t>
            </a:r>
            <a:endParaRPr lang="en-US" altLang="zh-CN"/>
          </a:p>
          <a:p>
            <a:pPr lvl="1"/>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6" name="图片 5"/>
          <p:cNvPicPr>
            <a:picLocks noChangeAspect="1"/>
          </p:cNvPicPr>
          <p:nvPr/>
        </p:nvPicPr>
        <p:blipFill>
          <a:blip r:embed="rId1"/>
          <a:stretch>
            <a:fillRect/>
          </a:stretch>
        </p:blipFill>
        <p:spPr>
          <a:xfrm>
            <a:off x="3371100" y="4204368"/>
            <a:ext cx="5449800" cy="2095632"/>
          </a:xfrm>
          <a:prstGeom prst="rect">
            <a:avLst/>
          </a:prstGeom>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 </a:t>
            </a:r>
            <a:r>
              <a:rPr lang="zh-CN" altLang="en-US" dirty="0"/>
              <a:t>基本概念</a:t>
            </a:r>
            <a:endParaRPr lang="zh-CN" altLang="en-US" dirty="0"/>
          </a:p>
        </p:txBody>
      </p:sp>
      <p:sp>
        <p:nvSpPr>
          <p:cNvPr id="3" name="内容占位符 2"/>
          <p:cNvSpPr>
            <a:spLocks noGrp="1"/>
          </p:cNvSpPr>
          <p:nvPr>
            <p:ph idx="1"/>
          </p:nvPr>
        </p:nvSpPr>
        <p:spPr/>
        <p:txBody>
          <a:bodyPr/>
          <a:lstStyle/>
          <a:p>
            <a:r>
              <a:rPr lang="zh-CN" altLang="en-US"/>
              <a:t>包过滤</a:t>
            </a:r>
            <a:r>
              <a:rPr lang="en-US" altLang="zh-CN"/>
              <a:t>——Packet Filtering</a:t>
            </a:r>
            <a:endParaRPr lang="en-US" altLang="zh-CN"/>
          </a:p>
          <a:p>
            <a:r>
              <a:rPr lang="zh-CN" altLang="en-US"/>
              <a:t>处理对象</a:t>
            </a:r>
            <a:r>
              <a:rPr lang="en-US" altLang="zh-CN"/>
              <a:t>——</a:t>
            </a:r>
            <a:r>
              <a:rPr lang="zh-CN" altLang="en-US"/>
              <a:t>数据包</a:t>
            </a:r>
            <a:endParaRPr lang="en-US" altLang="zh-CN"/>
          </a:p>
          <a:p>
            <a:r>
              <a:rPr lang="zh-CN" altLang="en-US"/>
              <a:t>最基础的防火墙技术</a:t>
            </a:r>
            <a:endParaRPr lang="zh-CN" altLang="en-US"/>
          </a:p>
        </p:txBody>
      </p:sp>
      <p:sp>
        <p:nvSpPr>
          <p:cNvPr id="4" name="文本框 3"/>
          <p:cNvSpPr txBox="1"/>
          <p:nvPr/>
        </p:nvSpPr>
        <p:spPr>
          <a:xfrm>
            <a:off x="1181735" y="3561715"/>
            <a:ext cx="10248900" cy="2676525"/>
          </a:xfrm>
          <a:prstGeom prst="rect">
            <a:avLst/>
          </a:prstGeom>
          <a:noFill/>
        </p:spPr>
        <p:txBody>
          <a:bodyPr wrap="square" rtlCol="0">
            <a:spAutoFit/>
          </a:bodyPr>
          <a:p>
            <a:r>
              <a:rPr lang="zh-CN" altLang="en-US" sz="2400" dirty="0">
                <a:sym typeface="+mn-ea"/>
              </a:rPr>
              <a:t>包过滤工作在</a:t>
            </a:r>
            <a:r>
              <a:rPr lang="en-US" altLang="zh-CN" sz="2400" dirty="0">
                <a:sym typeface="+mn-ea"/>
              </a:rPr>
              <a:t>TCP/IP</a:t>
            </a:r>
            <a:r>
              <a:rPr lang="zh-CN" altLang="en-US" sz="2400" dirty="0">
                <a:sym typeface="+mn-ea"/>
              </a:rPr>
              <a:t>协议栈的网络层，它对防火墙的一个网络接口</a:t>
            </a:r>
            <a:r>
              <a:rPr lang="en-US" altLang="zh-CN" sz="2400" dirty="0">
                <a:sym typeface="+mn-ea"/>
              </a:rPr>
              <a:t>【</a:t>
            </a:r>
            <a:r>
              <a:rPr lang="zh-CN" altLang="en-US" sz="2400" dirty="0">
                <a:sym typeface="+mn-ea"/>
              </a:rPr>
              <a:t>指图左</a:t>
            </a:r>
            <a:r>
              <a:rPr lang="en-US" altLang="zh-CN" sz="2400" dirty="0">
                <a:sym typeface="+mn-ea"/>
              </a:rPr>
              <a:t>】</a:t>
            </a:r>
            <a:r>
              <a:rPr lang="zh-CN" altLang="en-US" sz="2400" dirty="0">
                <a:sym typeface="+mn-ea"/>
              </a:rPr>
              <a:t>上收到的每一个</a:t>
            </a:r>
            <a:r>
              <a:rPr lang="en-US" altLang="zh-CN" sz="2400" dirty="0">
                <a:sym typeface="+mn-ea"/>
              </a:rPr>
              <a:t>IP</a:t>
            </a:r>
            <a:r>
              <a:rPr lang="zh-CN" altLang="en-US" sz="2400" dirty="0">
                <a:sym typeface="+mn-ea"/>
              </a:rPr>
              <a:t>数据包进行过滤，逐条匹配规则，符合某条规则，则按规则的要求做出丢弃或是转发到另一个网络接口</a:t>
            </a:r>
            <a:r>
              <a:rPr lang="en-US" altLang="zh-CN" sz="2400" dirty="0">
                <a:sym typeface="+mn-ea"/>
              </a:rPr>
              <a:t>【</a:t>
            </a:r>
            <a:r>
              <a:rPr lang="zh-CN" altLang="en-US" sz="2400" dirty="0">
                <a:sym typeface="+mn-ea"/>
              </a:rPr>
              <a:t>指图右</a:t>
            </a:r>
            <a:r>
              <a:rPr lang="en-US" altLang="zh-CN" sz="2400" dirty="0">
                <a:sym typeface="+mn-ea"/>
              </a:rPr>
              <a:t>】</a:t>
            </a:r>
            <a:r>
              <a:rPr lang="zh-CN" altLang="en-US" sz="2400" dirty="0">
                <a:sym typeface="+mn-ea"/>
              </a:rPr>
              <a:t>的处理，如果所有规则都不符合，就按默认策略处理。</a:t>
            </a:r>
            <a:endParaRPr lang="en-US" altLang="zh-CN" sz="2400" dirty="0"/>
          </a:p>
          <a:p>
            <a:r>
              <a:rPr lang="zh-CN" altLang="en-US" sz="2400" dirty="0">
                <a:sym typeface="+mn-ea"/>
              </a:rPr>
              <a:t>这其实跟路由器的工作非常相像，实际上，一般包过滤防火墙也就是在路由器上实现，这对用户来说无需再额外购买专用设备，能够节省投资。</a:t>
            </a:r>
            <a:endParaRPr lang="zh-CN" altLang="en-US" sz="2400" dirty="0"/>
          </a:p>
          <a:p>
            <a:endParaRPr lang="zh-CN" altLang="en-US" sz="24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 </a:t>
            </a:r>
            <a:r>
              <a:rPr lang="zh-CN" altLang="en-US" dirty="0"/>
              <a:t>包过滤工作机制</a:t>
            </a:r>
            <a:endParaRPr lang="zh-CN" altLang="en-US" dirty="0"/>
          </a:p>
        </p:txBody>
      </p:sp>
      <p:graphicFrame>
        <p:nvGraphicFramePr>
          <p:cNvPr id="21" name="内容占位符 20"/>
          <p:cNvGraphicFramePr>
            <a:graphicFrameLocks noGrp="1"/>
          </p:cNvGraphicFramePr>
          <p:nvPr>
            <p:ph idx="1"/>
          </p:nvPr>
        </p:nvGraphicFramePr>
        <p:xfrm>
          <a:off x="5376000" y="2181600"/>
          <a:ext cx="1440000" cy="2160000"/>
        </p:xfrm>
        <a:graphic>
          <a:graphicData uri="http://schemas.openxmlformats.org/drawingml/2006/table">
            <a:tbl>
              <a:tblPr firstRow="1" bandRow="1">
                <a:tableStyleId>{5940675A-B579-460E-94D1-54222C63F5DA}</a:tableStyleId>
              </a:tblPr>
              <a:tblGrid>
                <a:gridCol w="1440000"/>
              </a:tblGrid>
              <a:tr h="432000">
                <a:tc>
                  <a:txBody>
                    <a:bodyPr/>
                    <a:lstStyle/>
                    <a:p>
                      <a:pPr algn="ctr"/>
                      <a:r>
                        <a:rPr lang="zh-CN" altLang="en-US" sz="1800">
                          <a:latin typeface="微软雅黑" panose="020B0503020204020204" pitchFamily="34" charset="-122"/>
                          <a:ea typeface="微软雅黑" panose="020B0503020204020204" pitchFamily="34" charset="-122"/>
                        </a:rPr>
                        <a:t>应用层</a:t>
                      </a:r>
                      <a:endParaRPr lang="zh-CN" altLang="en-US" sz="1800">
                        <a:latin typeface="微软雅黑" panose="020B0503020204020204" pitchFamily="34" charset="-122"/>
                        <a:ea typeface="微软雅黑" panose="020B0503020204020204" pitchFamily="34" charset="-122"/>
                      </a:endParaRPr>
                    </a:p>
                  </a:txBody>
                  <a:tcPr anchor="ctr" anchorCtr="1"/>
                </a:tc>
              </a:tr>
              <a:tr h="432000">
                <a:tc>
                  <a:txBody>
                    <a:bodyPr/>
                    <a:lstStyle/>
                    <a:p>
                      <a:pPr algn="ctr"/>
                      <a:r>
                        <a:rPr lang="zh-CN" altLang="en-US" sz="1800">
                          <a:latin typeface="微软雅黑" panose="020B0503020204020204" pitchFamily="34" charset="-122"/>
                          <a:ea typeface="微软雅黑" panose="020B0503020204020204" pitchFamily="34" charset="-122"/>
                        </a:rPr>
                        <a:t>传输层</a:t>
                      </a:r>
                      <a:endParaRPr lang="zh-CN" altLang="en-US" sz="1800">
                        <a:latin typeface="微软雅黑" panose="020B0503020204020204" pitchFamily="34" charset="-122"/>
                        <a:ea typeface="微软雅黑" panose="020B0503020204020204" pitchFamily="34" charset="-122"/>
                      </a:endParaRPr>
                    </a:p>
                  </a:txBody>
                  <a:tcPr anchor="ctr" anchorCtr="1"/>
                </a:tc>
              </a:tr>
              <a:tr h="432000">
                <a:tc>
                  <a:txBody>
                    <a:bodyPr/>
                    <a:lstStyle/>
                    <a:p>
                      <a:pPr algn="ctr"/>
                      <a:r>
                        <a:rPr lang="zh-CN" altLang="en-US" sz="1800">
                          <a:latin typeface="微软雅黑" panose="020B0503020204020204" pitchFamily="34" charset="-122"/>
                          <a:ea typeface="微软雅黑" panose="020B0503020204020204" pitchFamily="34" charset="-122"/>
                        </a:rPr>
                        <a:t>网络层</a:t>
                      </a:r>
                      <a:endParaRPr lang="en-US" altLang="zh-CN" sz="1800">
                        <a:latin typeface="微软雅黑" panose="020B0503020204020204" pitchFamily="34" charset="-122"/>
                        <a:ea typeface="微软雅黑" panose="020B0503020204020204" pitchFamily="34" charset="-122"/>
                      </a:endParaRPr>
                    </a:p>
                  </a:txBody>
                  <a:tcPr anchor="ctr" anchorCtr="1"/>
                </a:tc>
              </a:tr>
              <a:tr h="432000">
                <a:tc>
                  <a:txBody>
                    <a:bodyPr/>
                    <a:lstStyle/>
                    <a:p>
                      <a:pPr algn="ctr"/>
                      <a:r>
                        <a:rPr lang="zh-CN" altLang="en-US" sz="1800">
                          <a:latin typeface="微软雅黑" panose="020B0503020204020204" pitchFamily="34" charset="-122"/>
                          <a:ea typeface="微软雅黑" panose="020B0503020204020204" pitchFamily="34" charset="-122"/>
                        </a:rPr>
                        <a:t>链路层</a:t>
                      </a:r>
                      <a:endParaRPr lang="zh-CN" altLang="en-US" sz="1800">
                        <a:latin typeface="微软雅黑" panose="020B0503020204020204" pitchFamily="34" charset="-122"/>
                        <a:ea typeface="微软雅黑" panose="020B0503020204020204" pitchFamily="34" charset="-122"/>
                      </a:endParaRPr>
                    </a:p>
                  </a:txBody>
                  <a:tcPr anchor="ctr" anchorCtr="1"/>
                </a:tc>
              </a:tr>
              <a:tr h="432000">
                <a:tc>
                  <a:txBody>
                    <a:bodyPr/>
                    <a:lstStyle/>
                    <a:p>
                      <a:pPr algn="ctr"/>
                      <a:r>
                        <a:rPr lang="zh-CN" altLang="en-US" sz="1800">
                          <a:latin typeface="微软雅黑" panose="020B0503020204020204" pitchFamily="34" charset="-122"/>
                          <a:ea typeface="微软雅黑" panose="020B0503020204020204" pitchFamily="34" charset="-122"/>
                        </a:rPr>
                        <a:t>物理层</a:t>
                      </a:r>
                      <a:endParaRPr lang="zh-CN" altLang="en-US" sz="1800">
                        <a:latin typeface="微软雅黑" panose="020B0503020204020204" pitchFamily="34" charset="-122"/>
                        <a:ea typeface="微软雅黑" panose="020B0503020204020204" pitchFamily="34" charset="-122"/>
                      </a:endParaRPr>
                    </a:p>
                  </a:txBody>
                  <a:tcPr anchor="ctr" anchorCtr="1"/>
                </a:tc>
              </a:tr>
            </a:tbl>
          </a:graphicData>
        </a:graphic>
      </p:graphicFrame>
      <p:pic>
        <p:nvPicPr>
          <p:cNvPr id="4" name="Picture 5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772000" y="4579459"/>
            <a:ext cx="648000" cy="10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Object 6"/>
          <p:cNvGraphicFramePr/>
          <p:nvPr/>
        </p:nvGraphicFramePr>
        <p:xfrm>
          <a:off x="2782800" y="4741054"/>
          <a:ext cx="864000" cy="720000"/>
        </p:xfrm>
        <a:graphic>
          <a:graphicData uri="http://schemas.openxmlformats.org/presentationml/2006/ole">
            <mc:AlternateContent xmlns:mc="http://schemas.openxmlformats.org/markup-compatibility/2006">
              <mc:Choice xmlns:v="urn:schemas-microsoft-com:vml" Requires="v">
                <p:oleObj spid="_x0000_s4120" name="剪辑" r:id="rId2" imgW="1012825" imgH="809625" progId="MS_ClipArt_Gallery.2">
                  <p:embed/>
                </p:oleObj>
              </mc:Choice>
              <mc:Fallback>
                <p:oleObj name="剪辑" r:id="rId2" imgW="1012825" imgH="809625" progId="MS_ClipArt_Gallery.2">
                  <p:embed/>
                  <p:pic>
                    <p:nvPicPr>
                      <p:cNvPr id="0" name="Object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2800" y="4741054"/>
                        <a:ext cx="864000" cy="7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 name="Group 22"/>
          <p:cNvGrpSpPr/>
          <p:nvPr/>
        </p:nvGrpSpPr>
        <p:grpSpPr bwMode="auto">
          <a:xfrm>
            <a:off x="8650800" y="4579200"/>
            <a:ext cx="648000" cy="1008000"/>
            <a:chOff x="2579" y="2574"/>
            <a:chExt cx="220" cy="401"/>
          </a:xfrm>
        </p:grpSpPr>
        <p:sp>
          <p:nvSpPr>
            <p:cNvPr id="7" name="Line 23"/>
            <p:cNvSpPr>
              <a:spLocks noChangeShapeType="1"/>
            </p:cNvSpPr>
            <p:nvPr/>
          </p:nvSpPr>
          <p:spPr bwMode="auto">
            <a:xfrm flipV="1">
              <a:off x="2705" y="2698"/>
              <a:ext cx="68" cy="6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none" w="sm" len="sm"/>
                  <a:tailEnd type="none" w="sm" len="sm"/>
                </a14:hiddenLine>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8" name="Freeform 24"/>
            <p:cNvSpPr/>
            <p:nvPr/>
          </p:nvSpPr>
          <p:spPr bwMode="auto">
            <a:xfrm>
              <a:off x="2707" y="2574"/>
              <a:ext cx="68" cy="392"/>
            </a:xfrm>
            <a:custGeom>
              <a:avLst/>
              <a:gdLst>
                <a:gd name="T0" fmla="*/ 0 w 68"/>
                <a:gd name="T1" fmla="*/ 68 h 392"/>
                <a:gd name="T2" fmla="*/ 67 w 68"/>
                <a:gd name="T3" fmla="*/ 0 h 392"/>
                <a:gd name="T4" fmla="*/ 67 w 68"/>
                <a:gd name="T5" fmla="*/ 321 h 392"/>
                <a:gd name="T6" fmla="*/ 0 w 68"/>
                <a:gd name="T7" fmla="*/ 391 h 392"/>
                <a:gd name="T8" fmla="*/ 0 w 68"/>
                <a:gd name="T9" fmla="*/ 68 h 392"/>
                <a:gd name="T10" fmla="*/ 0 60000 65536"/>
                <a:gd name="T11" fmla="*/ 0 60000 65536"/>
                <a:gd name="T12" fmla="*/ 0 60000 65536"/>
                <a:gd name="T13" fmla="*/ 0 60000 65536"/>
                <a:gd name="T14" fmla="*/ 0 60000 65536"/>
                <a:gd name="T15" fmla="*/ 0 w 68"/>
                <a:gd name="T16" fmla="*/ 0 h 392"/>
                <a:gd name="T17" fmla="*/ 68 w 68"/>
                <a:gd name="T18" fmla="*/ 392 h 392"/>
              </a:gdLst>
              <a:ahLst/>
              <a:cxnLst>
                <a:cxn ang="T10">
                  <a:pos x="T0" y="T1"/>
                </a:cxn>
                <a:cxn ang="T11">
                  <a:pos x="T2" y="T3"/>
                </a:cxn>
                <a:cxn ang="T12">
                  <a:pos x="T4" y="T5"/>
                </a:cxn>
                <a:cxn ang="T13">
                  <a:pos x="T6" y="T7"/>
                </a:cxn>
                <a:cxn ang="T14">
                  <a:pos x="T8" y="T9"/>
                </a:cxn>
              </a:cxnLst>
              <a:rect l="T15" t="T16" r="T17" b="T18"/>
              <a:pathLst>
                <a:path w="68" h="392">
                  <a:moveTo>
                    <a:pt x="0" y="68"/>
                  </a:moveTo>
                  <a:lnTo>
                    <a:pt x="67" y="0"/>
                  </a:lnTo>
                  <a:lnTo>
                    <a:pt x="67" y="321"/>
                  </a:lnTo>
                  <a:lnTo>
                    <a:pt x="0" y="391"/>
                  </a:lnTo>
                  <a:lnTo>
                    <a:pt x="0" y="68"/>
                  </a:lnTo>
                </a:path>
              </a:pathLst>
            </a:custGeom>
            <a:solidFill>
              <a:srgbClr val="04268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9" name="Freeform 25"/>
            <p:cNvSpPr/>
            <p:nvPr/>
          </p:nvSpPr>
          <p:spPr bwMode="auto">
            <a:xfrm>
              <a:off x="2605" y="2575"/>
              <a:ext cx="121" cy="69"/>
            </a:xfrm>
            <a:custGeom>
              <a:avLst/>
              <a:gdLst>
                <a:gd name="T0" fmla="*/ 0 w 121"/>
                <a:gd name="T1" fmla="*/ 68 h 69"/>
                <a:gd name="T2" fmla="*/ 50 w 121"/>
                <a:gd name="T3" fmla="*/ 68 h 69"/>
                <a:gd name="T4" fmla="*/ 120 w 121"/>
                <a:gd name="T5" fmla="*/ 0 h 69"/>
                <a:gd name="T6" fmla="*/ 69 w 121"/>
                <a:gd name="T7" fmla="*/ 0 h 69"/>
                <a:gd name="T8" fmla="*/ 0 w 121"/>
                <a:gd name="T9" fmla="*/ 68 h 69"/>
                <a:gd name="T10" fmla="*/ 0 60000 65536"/>
                <a:gd name="T11" fmla="*/ 0 60000 65536"/>
                <a:gd name="T12" fmla="*/ 0 60000 65536"/>
                <a:gd name="T13" fmla="*/ 0 60000 65536"/>
                <a:gd name="T14" fmla="*/ 0 60000 65536"/>
                <a:gd name="T15" fmla="*/ 0 w 121"/>
                <a:gd name="T16" fmla="*/ 0 h 69"/>
                <a:gd name="T17" fmla="*/ 121 w 121"/>
                <a:gd name="T18" fmla="*/ 69 h 69"/>
              </a:gdLst>
              <a:ahLst/>
              <a:cxnLst>
                <a:cxn ang="T10">
                  <a:pos x="T0" y="T1"/>
                </a:cxn>
                <a:cxn ang="T11">
                  <a:pos x="T2" y="T3"/>
                </a:cxn>
                <a:cxn ang="T12">
                  <a:pos x="T4" y="T5"/>
                </a:cxn>
                <a:cxn ang="T13">
                  <a:pos x="T6" y="T7"/>
                </a:cxn>
                <a:cxn ang="T14">
                  <a:pos x="T8" y="T9"/>
                </a:cxn>
              </a:cxnLst>
              <a:rect l="T15" t="T16" r="T17" b="T18"/>
              <a:pathLst>
                <a:path w="121" h="69">
                  <a:moveTo>
                    <a:pt x="0" y="68"/>
                  </a:moveTo>
                  <a:lnTo>
                    <a:pt x="50" y="68"/>
                  </a:lnTo>
                  <a:lnTo>
                    <a:pt x="120" y="0"/>
                  </a:lnTo>
                  <a:lnTo>
                    <a:pt x="69" y="0"/>
                  </a:lnTo>
                  <a:lnTo>
                    <a:pt x="0" y="68"/>
                  </a:lnTo>
                </a:path>
              </a:pathLst>
            </a:custGeom>
            <a:solidFill>
              <a:srgbClr val="38D8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10" name="Freeform 26"/>
            <p:cNvSpPr/>
            <p:nvPr/>
          </p:nvSpPr>
          <p:spPr bwMode="auto">
            <a:xfrm>
              <a:off x="2654" y="2575"/>
              <a:ext cx="121" cy="69"/>
            </a:xfrm>
            <a:custGeom>
              <a:avLst/>
              <a:gdLst>
                <a:gd name="T0" fmla="*/ 0 w 121"/>
                <a:gd name="T1" fmla="*/ 68 h 69"/>
                <a:gd name="T2" fmla="*/ 50 w 121"/>
                <a:gd name="T3" fmla="*/ 68 h 69"/>
                <a:gd name="T4" fmla="*/ 120 w 121"/>
                <a:gd name="T5" fmla="*/ 0 h 69"/>
                <a:gd name="T6" fmla="*/ 69 w 121"/>
                <a:gd name="T7" fmla="*/ 0 h 69"/>
                <a:gd name="T8" fmla="*/ 0 w 121"/>
                <a:gd name="T9" fmla="*/ 68 h 69"/>
                <a:gd name="T10" fmla="*/ 0 60000 65536"/>
                <a:gd name="T11" fmla="*/ 0 60000 65536"/>
                <a:gd name="T12" fmla="*/ 0 60000 65536"/>
                <a:gd name="T13" fmla="*/ 0 60000 65536"/>
                <a:gd name="T14" fmla="*/ 0 60000 65536"/>
                <a:gd name="T15" fmla="*/ 0 w 121"/>
                <a:gd name="T16" fmla="*/ 0 h 69"/>
                <a:gd name="T17" fmla="*/ 121 w 121"/>
                <a:gd name="T18" fmla="*/ 69 h 69"/>
              </a:gdLst>
              <a:ahLst/>
              <a:cxnLst>
                <a:cxn ang="T10">
                  <a:pos x="T0" y="T1"/>
                </a:cxn>
                <a:cxn ang="T11">
                  <a:pos x="T2" y="T3"/>
                </a:cxn>
                <a:cxn ang="T12">
                  <a:pos x="T4" y="T5"/>
                </a:cxn>
                <a:cxn ang="T13">
                  <a:pos x="T6" y="T7"/>
                </a:cxn>
                <a:cxn ang="T14">
                  <a:pos x="T8" y="T9"/>
                </a:cxn>
              </a:cxnLst>
              <a:rect l="T15" t="T16" r="T17" b="T18"/>
              <a:pathLst>
                <a:path w="121" h="69">
                  <a:moveTo>
                    <a:pt x="0" y="68"/>
                  </a:moveTo>
                  <a:lnTo>
                    <a:pt x="50" y="68"/>
                  </a:lnTo>
                  <a:lnTo>
                    <a:pt x="120" y="0"/>
                  </a:lnTo>
                  <a:lnTo>
                    <a:pt x="69" y="0"/>
                  </a:lnTo>
                  <a:lnTo>
                    <a:pt x="0" y="68"/>
                  </a:lnTo>
                </a:path>
              </a:pathLst>
            </a:custGeom>
            <a:solidFill>
              <a:srgbClr val="0099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11" name="Rectangle 27"/>
            <p:cNvSpPr>
              <a:spLocks noChangeArrowheads="1"/>
            </p:cNvSpPr>
            <p:nvPr/>
          </p:nvSpPr>
          <p:spPr bwMode="auto">
            <a:xfrm>
              <a:off x="2654" y="2643"/>
              <a:ext cx="51" cy="309"/>
            </a:xfrm>
            <a:prstGeom prst="rect">
              <a:avLst/>
            </a:prstGeom>
            <a:solidFill>
              <a:srgbClr val="063DE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4"/>
                </a:buBlip>
                <a:defRPr kumimoji="1"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9pPr>
            </a:lstStyle>
            <a:p>
              <a:pPr eaLnBrk="1" latinLnBrk="0" hangingPunct="1">
                <a:spcBef>
                  <a:spcPct val="0"/>
                </a:spcBef>
                <a:buClrTx/>
                <a:buFontTx/>
                <a:buNone/>
              </a:pPr>
              <a:endParaRPr kumimoji="0" lang="zh-CN" altLang="en-US" sz="2000">
                <a:solidFill>
                  <a:schemeClr val="tx1"/>
                </a:solidFill>
                <a:latin typeface="微软雅黑" panose="020B0503020204020204" pitchFamily="34" charset="-122"/>
                <a:ea typeface="微软雅黑" panose="020B0503020204020204" pitchFamily="34" charset="-122"/>
              </a:endParaRPr>
            </a:p>
          </p:txBody>
        </p:sp>
        <p:sp>
          <p:nvSpPr>
            <p:cNvPr id="12" name="Freeform 28"/>
            <p:cNvSpPr/>
            <p:nvPr/>
          </p:nvSpPr>
          <p:spPr bwMode="auto">
            <a:xfrm>
              <a:off x="2654" y="2954"/>
              <a:ext cx="77" cy="21"/>
            </a:xfrm>
            <a:custGeom>
              <a:avLst/>
              <a:gdLst>
                <a:gd name="T0" fmla="*/ 0 w 77"/>
                <a:gd name="T1" fmla="*/ 0 h 21"/>
                <a:gd name="T2" fmla="*/ 0 w 77"/>
                <a:gd name="T3" fmla="*/ 20 h 21"/>
                <a:gd name="T4" fmla="*/ 76 w 77"/>
                <a:gd name="T5" fmla="*/ 20 h 21"/>
                <a:gd name="T6" fmla="*/ 55 w 77"/>
                <a:gd name="T7" fmla="*/ 0 h 21"/>
                <a:gd name="T8" fmla="*/ 0 w 77"/>
                <a:gd name="T9" fmla="*/ 0 h 21"/>
                <a:gd name="T10" fmla="*/ 0 60000 65536"/>
                <a:gd name="T11" fmla="*/ 0 60000 65536"/>
                <a:gd name="T12" fmla="*/ 0 60000 65536"/>
                <a:gd name="T13" fmla="*/ 0 60000 65536"/>
                <a:gd name="T14" fmla="*/ 0 60000 65536"/>
                <a:gd name="T15" fmla="*/ 0 w 77"/>
                <a:gd name="T16" fmla="*/ 0 h 21"/>
                <a:gd name="T17" fmla="*/ 77 w 77"/>
                <a:gd name="T18" fmla="*/ 21 h 21"/>
              </a:gdLst>
              <a:ahLst/>
              <a:cxnLst>
                <a:cxn ang="T10">
                  <a:pos x="T0" y="T1"/>
                </a:cxn>
                <a:cxn ang="T11">
                  <a:pos x="T2" y="T3"/>
                </a:cxn>
                <a:cxn ang="T12">
                  <a:pos x="T4" y="T5"/>
                </a:cxn>
                <a:cxn ang="T13">
                  <a:pos x="T6" y="T7"/>
                </a:cxn>
                <a:cxn ang="T14">
                  <a:pos x="T8" y="T9"/>
                </a:cxn>
              </a:cxnLst>
              <a:rect l="T15" t="T16" r="T17" b="T18"/>
              <a:pathLst>
                <a:path w="77" h="21">
                  <a:moveTo>
                    <a:pt x="0" y="0"/>
                  </a:moveTo>
                  <a:lnTo>
                    <a:pt x="0" y="20"/>
                  </a:lnTo>
                  <a:lnTo>
                    <a:pt x="76" y="20"/>
                  </a:lnTo>
                  <a:lnTo>
                    <a:pt x="55" y="0"/>
                  </a:lnTo>
                  <a:lnTo>
                    <a:pt x="0" y="0"/>
                  </a:lnTo>
                </a:path>
              </a:pathLst>
            </a:custGeom>
            <a:solidFill>
              <a:srgbClr val="063DE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13" name="Rectangle 29"/>
            <p:cNvSpPr>
              <a:spLocks noChangeArrowheads="1"/>
            </p:cNvSpPr>
            <p:nvPr/>
          </p:nvSpPr>
          <p:spPr bwMode="auto">
            <a:xfrm>
              <a:off x="2604" y="2643"/>
              <a:ext cx="50" cy="309"/>
            </a:xfrm>
            <a:prstGeom prst="rect">
              <a:avLst/>
            </a:prstGeom>
            <a:solidFill>
              <a:srgbClr val="00807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4"/>
                </a:buBlip>
                <a:defRPr kumimoji="1"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9pPr>
            </a:lstStyle>
            <a:p>
              <a:pPr eaLnBrk="1" latinLnBrk="0" hangingPunct="1">
                <a:spcBef>
                  <a:spcPct val="0"/>
                </a:spcBef>
                <a:buClrTx/>
                <a:buFontTx/>
                <a:buNone/>
              </a:pPr>
              <a:endParaRPr kumimoji="0" lang="zh-CN" altLang="en-US" sz="2000">
                <a:solidFill>
                  <a:schemeClr val="tx1"/>
                </a:solidFill>
                <a:latin typeface="微软雅黑" panose="020B0503020204020204" pitchFamily="34" charset="-122"/>
                <a:ea typeface="微软雅黑" panose="020B0503020204020204" pitchFamily="34" charset="-122"/>
              </a:endParaRPr>
            </a:p>
          </p:txBody>
        </p:sp>
        <p:sp>
          <p:nvSpPr>
            <p:cNvPr id="14" name="Rectangle 30"/>
            <p:cNvSpPr>
              <a:spLocks noChangeArrowheads="1"/>
            </p:cNvSpPr>
            <p:nvPr/>
          </p:nvSpPr>
          <p:spPr bwMode="auto">
            <a:xfrm>
              <a:off x="2617" y="2661"/>
              <a:ext cx="31" cy="67"/>
            </a:xfrm>
            <a:prstGeom prst="rect">
              <a:avLst/>
            </a:prstGeom>
            <a:solidFill>
              <a:srgbClr val="2C292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4"/>
                </a:buBlip>
                <a:defRPr kumimoji="1"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9pPr>
            </a:lstStyle>
            <a:p>
              <a:pPr eaLnBrk="1" latinLnBrk="0" hangingPunct="1">
                <a:spcBef>
                  <a:spcPct val="0"/>
                </a:spcBef>
                <a:buClrTx/>
                <a:buFontTx/>
                <a:buNone/>
              </a:pPr>
              <a:endParaRPr kumimoji="0" lang="zh-CN" altLang="en-US" sz="2000">
                <a:solidFill>
                  <a:schemeClr val="tx1"/>
                </a:solidFill>
                <a:latin typeface="微软雅黑" panose="020B0503020204020204" pitchFamily="34" charset="-122"/>
                <a:ea typeface="微软雅黑" panose="020B0503020204020204" pitchFamily="34" charset="-122"/>
              </a:endParaRPr>
            </a:p>
          </p:txBody>
        </p:sp>
        <p:sp>
          <p:nvSpPr>
            <p:cNvPr id="15" name="Line 31"/>
            <p:cNvSpPr>
              <a:spLocks noChangeShapeType="1"/>
            </p:cNvSpPr>
            <p:nvPr/>
          </p:nvSpPr>
          <p:spPr bwMode="auto">
            <a:xfrm>
              <a:off x="2621" y="2743"/>
              <a:ext cx="30" cy="0"/>
            </a:xfrm>
            <a:prstGeom prst="line">
              <a:avLst/>
            </a:prstGeom>
            <a:noFill/>
            <a:ln w="12700">
              <a:solidFill>
                <a:srgbClr val="2C2927"/>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16" name="Freeform 32"/>
            <p:cNvSpPr/>
            <p:nvPr/>
          </p:nvSpPr>
          <p:spPr bwMode="auto">
            <a:xfrm>
              <a:off x="2579" y="2949"/>
              <a:ext cx="76" cy="26"/>
            </a:xfrm>
            <a:custGeom>
              <a:avLst/>
              <a:gdLst>
                <a:gd name="T0" fmla="*/ 75 w 76"/>
                <a:gd name="T1" fmla="*/ 0 h 26"/>
                <a:gd name="T2" fmla="*/ 75 w 76"/>
                <a:gd name="T3" fmla="*/ 25 h 26"/>
                <a:gd name="T4" fmla="*/ 0 w 76"/>
                <a:gd name="T5" fmla="*/ 25 h 26"/>
                <a:gd name="T6" fmla="*/ 25 w 76"/>
                <a:gd name="T7" fmla="*/ 0 h 26"/>
                <a:gd name="T8" fmla="*/ 75 w 76"/>
                <a:gd name="T9" fmla="*/ 0 h 26"/>
                <a:gd name="T10" fmla="*/ 0 60000 65536"/>
                <a:gd name="T11" fmla="*/ 0 60000 65536"/>
                <a:gd name="T12" fmla="*/ 0 60000 65536"/>
                <a:gd name="T13" fmla="*/ 0 60000 65536"/>
                <a:gd name="T14" fmla="*/ 0 60000 65536"/>
                <a:gd name="T15" fmla="*/ 0 w 76"/>
                <a:gd name="T16" fmla="*/ 0 h 26"/>
                <a:gd name="T17" fmla="*/ 76 w 76"/>
                <a:gd name="T18" fmla="*/ 26 h 26"/>
              </a:gdLst>
              <a:ahLst/>
              <a:cxnLst>
                <a:cxn ang="T10">
                  <a:pos x="T0" y="T1"/>
                </a:cxn>
                <a:cxn ang="T11">
                  <a:pos x="T2" y="T3"/>
                </a:cxn>
                <a:cxn ang="T12">
                  <a:pos x="T4" y="T5"/>
                </a:cxn>
                <a:cxn ang="T13">
                  <a:pos x="T6" y="T7"/>
                </a:cxn>
                <a:cxn ang="T14">
                  <a:pos x="T8" y="T9"/>
                </a:cxn>
              </a:cxnLst>
              <a:rect l="T15" t="T16" r="T17" b="T18"/>
              <a:pathLst>
                <a:path w="76" h="26">
                  <a:moveTo>
                    <a:pt x="75" y="0"/>
                  </a:moveTo>
                  <a:lnTo>
                    <a:pt x="75" y="25"/>
                  </a:lnTo>
                  <a:lnTo>
                    <a:pt x="0" y="25"/>
                  </a:lnTo>
                  <a:lnTo>
                    <a:pt x="25" y="0"/>
                  </a:lnTo>
                  <a:lnTo>
                    <a:pt x="75" y="0"/>
                  </a:lnTo>
                </a:path>
              </a:pathLst>
            </a:custGeom>
            <a:solidFill>
              <a:srgbClr val="00807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17" name="Line 33"/>
            <p:cNvSpPr>
              <a:spLocks noChangeShapeType="1"/>
            </p:cNvSpPr>
            <p:nvPr/>
          </p:nvSpPr>
          <p:spPr bwMode="auto">
            <a:xfrm>
              <a:off x="2604" y="2766"/>
              <a:ext cx="101" cy="0"/>
            </a:xfrm>
            <a:prstGeom prst="line">
              <a:avLst/>
            </a:prstGeom>
            <a:noFill/>
            <a:ln w="12700">
              <a:solidFill>
                <a:srgbClr val="2C2927"/>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18" name="Line 34"/>
            <p:cNvSpPr>
              <a:spLocks noChangeShapeType="1"/>
            </p:cNvSpPr>
            <p:nvPr/>
          </p:nvSpPr>
          <p:spPr bwMode="auto">
            <a:xfrm>
              <a:off x="2604" y="2923"/>
              <a:ext cx="101" cy="0"/>
            </a:xfrm>
            <a:prstGeom prst="line">
              <a:avLst/>
            </a:prstGeom>
            <a:noFill/>
            <a:ln w="12700">
              <a:solidFill>
                <a:srgbClr val="2C2927"/>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19" name="Line 35"/>
            <p:cNvSpPr>
              <a:spLocks noChangeShapeType="1"/>
            </p:cNvSpPr>
            <p:nvPr/>
          </p:nvSpPr>
          <p:spPr bwMode="auto">
            <a:xfrm>
              <a:off x="2604" y="2952"/>
              <a:ext cx="101" cy="0"/>
            </a:xfrm>
            <a:prstGeom prst="line">
              <a:avLst/>
            </a:prstGeom>
            <a:noFill/>
            <a:ln w="12700">
              <a:solidFill>
                <a:srgbClr val="2C2927"/>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20" name="Freeform 36"/>
            <p:cNvSpPr/>
            <p:nvPr/>
          </p:nvSpPr>
          <p:spPr bwMode="auto">
            <a:xfrm>
              <a:off x="2707" y="2882"/>
              <a:ext cx="92" cy="93"/>
            </a:xfrm>
            <a:custGeom>
              <a:avLst/>
              <a:gdLst>
                <a:gd name="T0" fmla="*/ 0 w 92"/>
                <a:gd name="T1" fmla="*/ 69 h 93"/>
                <a:gd name="T2" fmla="*/ 23 w 92"/>
                <a:gd name="T3" fmla="*/ 92 h 93"/>
                <a:gd name="T4" fmla="*/ 91 w 92"/>
                <a:gd name="T5" fmla="*/ 23 h 93"/>
                <a:gd name="T6" fmla="*/ 68 w 92"/>
                <a:gd name="T7" fmla="*/ 0 h 93"/>
                <a:gd name="T8" fmla="*/ 0 w 92"/>
                <a:gd name="T9" fmla="*/ 69 h 93"/>
                <a:gd name="T10" fmla="*/ 0 60000 65536"/>
                <a:gd name="T11" fmla="*/ 0 60000 65536"/>
                <a:gd name="T12" fmla="*/ 0 60000 65536"/>
                <a:gd name="T13" fmla="*/ 0 60000 65536"/>
                <a:gd name="T14" fmla="*/ 0 60000 65536"/>
                <a:gd name="T15" fmla="*/ 0 w 92"/>
                <a:gd name="T16" fmla="*/ 0 h 93"/>
                <a:gd name="T17" fmla="*/ 92 w 92"/>
                <a:gd name="T18" fmla="*/ 93 h 93"/>
              </a:gdLst>
              <a:ahLst/>
              <a:cxnLst>
                <a:cxn ang="T10">
                  <a:pos x="T0" y="T1"/>
                </a:cxn>
                <a:cxn ang="T11">
                  <a:pos x="T2" y="T3"/>
                </a:cxn>
                <a:cxn ang="T12">
                  <a:pos x="T4" y="T5"/>
                </a:cxn>
                <a:cxn ang="T13">
                  <a:pos x="T6" y="T7"/>
                </a:cxn>
                <a:cxn ang="T14">
                  <a:pos x="T8" y="T9"/>
                </a:cxn>
              </a:cxnLst>
              <a:rect l="T15" t="T16" r="T17" b="T18"/>
              <a:pathLst>
                <a:path w="92" h="93">
                  <a:moveTo>
                    <a:pt x="0" y="69"/>
                  </a:moveTo>
                  <a:lnTo>
                    <a:pt x="23" y="92"/>
                  </a:lnTo>
                  <a:lnTo>
                    <a:pt x="91" y="23"/>
                  </a:lnTo>
                  <a:lnTo>
                    <a:pt x="68" y="0"/>
                  </a:lnTo>
                  <a:lnTo>
                    <a:pt x="0" y="69"/>
                  </a:lnTo>
                </a:path>
              </a:pathLst>
            </a:custGeom>
            <a:solidFill>
              <a:srgbClr val="04268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latin typeface="微软雅黑" panose="020B0503020204020204" pitchFamily="34" charset="-122"/>
                <a:ea typeface="微软雅黑" panose="020B0503020204020204" pitchFamily="34" charset="-122"/>
              </a:endParaRPr>
            </a:p>
          </p:txBody>
        </p:sp>
      </p:grpSp>
      <p:graphicFrame>
        <p:nvGraphicFramePr>
          <p:cNvPr id="22" name="内容占位符 20"/>
          <p:cNvGraphicFramePr/>
          <p:nvPr/>
        </p:nvGraphicFramePr>
        <p:xfrm>
          <a:off x="2494800" y="2181600"/>
          <a:ext cx="1440000" cy="2160000"/>
        </p:xfrm>
        <a:graphic>
          <a:graphicData uri="http://schemas.openxmlformats.org/drawingml/2006/table">
            <a:tbl>
              <a:tblPr firstRow="1" bandRow="1">
                <a:tableStyleId>{5940675A-B579-460E-94D1-54222C63F5DA}</a:tableStyleId>
              </a:tblPr>
              <a:tblGrid>
                <a:gridCol w="1440000"/>
              </a:tblGrid>
              <a:tr h="432000">
                <a:tc>
                  <a:txBody>
                    <a:bodyPr/>
                    <a:lstStyle/>
                    <a:p>
                      <a:pPr algn="ctr"/>
                      <a:r>
                        <a:rPr lang="zh-CN" altLang="en-US" sz="1800">
                          <a:latin typeface="微软雅黑" panose="020B0503020204020204" pitchFamily="34" charset="-122"/>
                          <a:ea typeface="微软雅黑" panose="020B0503020204020204" pitchFamily="34" charset="-122"/>
                        </a:rPr>
                        <a:t>应用层</a:t>
                      </a:r>
                      <a:endParaRPr lang="zh-CN" altLang="en-US" sz="1800">
                        <a:latin typeface="微软雅黑" panose="020B0503020204020204" pitchFamily="34" charset="-122"/>
                        <a:ea typeface="微软雅黑" panose="020B0503020204020204" pitchFamily="34" charset="-122"/>
                      </a:endParaRPr>
                    </a:p>
                  </a:txBody>
                  <a:tcPr anchor="ctr" anchorCtr="1"/>
                </a:tc>
              </a:tr>
              <a:tr h="432000">
                <a:tc>
                  <a:txBody>
                    <a:bodyPr/>
                    <a:lstStyle/>
                    <a:p>
                      <a:pPr algn="ctr"/>
                      <a:r>
                        <a:rPr lang="zh-CN" altLang="en-US" sz="1800">
                          <a:latin typeface="微软雅黑" panose="020B0503020204020204" pitchFamily="34" charset="-122"/>
                          <a:ea typeface="微软雅黑" panose="020B0503020204020204" pitchFamily="34" charset="-122"/>
                        </a:rPr>
                        <a:t>传输层</a:t>
                      </a:r>
                      <a:endParaRPr lang="zh-CN" altLang="en-US" sz="1800">
                        <a:latin typeface="微软雅黑" panose="020B0503020204020204" pitchFamily="34" charset="-122"/>
                        <a:ea typeface="微软雅黑" panose="020B0503020204020204" pitchFamily="34" charset="-122"/>
                      </a:endParaRPr>
                    </a:p>
                  </a:txBody>
                  <a:tcPr anchor="ctr" anchorCtr="1"/>
                </a:tc>
              </a:tr>
              <a:tr h="432000">
                <a:tc>
                  <a:txBody>
                    <a:bodyPr/>
                    <a:lstStyle/>
                    <a:p>
                      <a:pPr algn="ctr"/>
                      <a:r>
                        <a:rPr lang="zh-CN" altLang="en-US" sz="1800">
                          <a:latin typeface="微软雅黑" panose="020B0503020204020204" pitchFamily="34" charset="-122"/>
                          <a:ea typeface="微软雅黑" panose="020B0503020204020204" pitchFamily="34" charset="-122"/>
                        </a:rPr>
                        <a:t>网络层</a:t>
                      </a:r>
                      <a:endParaRPr lang="en-US" altLang="zh-CN" sz="1800">
                        <a:latin typeface="微软雅黑" panose="020B0503020204020204" pitchFamily="34" charset="-122"/>
                        <a:ea typeface="微软雅黑" panose="020B0503020204020204" pitchFamily="34" charset="-122"/>
                      </a:endParaRPr>
                    </a:p>
                  </a:txBody>
                  <a:tcPr anchor="ctr" anchorCtr="1"/>
                </a:tc>
              </a:tr>
              <a:tr h="432000">
                <a:tc>
                  <a:txBody>
                    <a:bodyPr/>
                    <a:lstStyle/>
                    <a:p>
                      <a:pPr algn="ctr"/>
                      <a:r>
                        <a:rPr lang="zh-CN" altLang="en-US" sz="1800">
                          <a:latin typeface="微软雅黑" panose="020B0503020204020204" pitchFamily="34" charset="-122"/>
                          <a:ea typeface="微软雅黑" panose="020B0503020204020204" pitchFamily="34" charset="-122"/>
                        </a:rPr>
                        <a:t>链路层</a:t>
                      </a:r>
                      <a:endParaRPr lang="zh-CN" altLang="en-US" sz="1800">
                        <a:latin typeface="微软雅黑" panose="020B0503020204020204" pitchFamily="34" charset="-122"/>
                        <a:ea typeface="微软雅黑" panose="020B0503020204020204" pitchFamily="34" charset="-122"/>
                      </a:endParaRPr>
                    </a:p>
                  </a:txBody>
                  <a:tcPr anchor="ctr" anchorCtr="1"/>
                </a:tc>
              </a:tr>
              <a:tr h="432000">
                <a:tc>
                  <a:txBody>
                    <a:bodyPr/>
                    <a:lstStyle/>
                    <a:p>
                      <a:pPr algn="ctr"/>
                      <a:r>
                        <a:rPr lang="zh-CN" altLang="en-US" sz="1800">
                          <a:latin typeface="微软雅黑" panose="020B0503020204020204" pitchFamily="34" charset="-122"/>
                          <a:ea typeface="微软雅黑" panose="020B0503020204020204" pitchFamily="34" charset="-122"/>
                        </a:rPr>
                        <a:t>物理层</a:t>
                      </a:r>
                      <a:endParaRPr lang="zh-CN" altLang="en-US" sz="1800">
                        <a:latin typeface="微软雅黑" panose="020B0503020204020204" pitchFamily="34" charset="-122"/>
                        <a:ea typeface="微软雅黑" panose="020B0503020204020204" pitchFamily="34" charset="-122"/>
                      </a:endParaRPr>
                    </a:p>
                  </a:txBody>
                  <a:tcPr anchor="ctr" anchorCtr="1"/>
                </a:tc>
              </a:tr>
            </a:tbl>
          </a:graphicData>
        </a:graphic>
      </p:graphicFrame>
      <p:graphicFrame>
        <p:nvGraphicFramePr>
          <p:cNvPr id="23" name="内容占位符 20"/>
          <p:cNvGraphicFramePr/>
          <p:nvPr/>
        </p:nvGraphicFramePr>
        <p:xfrm>
          <a:off x="8254800" y="2181600"/>
          <a:ext cx="1440000" cy="2160000"/>
        </p:xfrm>
        <a:graphic>
          <a:graphicData uri="http://schemas.openxmlformats.org/drawingml/2006/table">
            <a:tbl>
              <a:tblPr firstRow="1" bandRow="1">
                <a:tableStyleId>{5940675A-B579-460E-94D1-54222C63F5DA}</a:tableStyleId>
              </a:tblPr>
              <a:tblGrid>
                <a:gridCol w="1440000"/>
              </a:tblGrid>
              <a:tr h="432000">
                <a:tc>
                  <a:txBody>
                    <a:bodyPr/>
                    <a:lstStyle/>
                    <a:p>
                      <a:pPr algn="ctr"/>
                      <a:r>
                        <a:rPr lang="zh-CN" altLang="en-US" sz="1800">
                          <a:latin typeface="微软雅黑" panose="020B0503020204020204" pitchFamily="34" charset="-122"/>
                          <a:ea typeface="微软雅黑" panose="020B0503020204020204" pitchFamily="34" charset="-122"/>
                        </a:rPr>
                        <a:t>应用层</a:t>
                      </a:r>
                      <a:endParaRPr lang="zh-CN" altLang="en-US" sz="1800">
                        <a:latin typeface="微软雅黑" panose="020B0503020204020204" pitchFamily="34" charset="-122"/>
                        <a:ea typeface="微软雅黑" panose="020B0503020204020204" pitchFamily="34" charset="-122"/>
                      </a:endParaRPr>
                    </a:p>
                  </a:txBody>
                  <a:tcPr anchor="ctr" anchorCtr="1"/>
                </a:tc>
              </a:tr>
              <a:tr h="432000">
                <a:tc>
                  <a:txBody>
                    <a:bodyPr/>
                    <a:lstStyle/>
                    <a:p>
                      <a:pPr algn="ctr"/>
                      <a:r>
                        <a:rPr lang="zh-CN" altLang="en-US" sz="1800">
                          <a:latin typeface="微软雅黑" panose="020B0503020204020204" pitchFamily="34" charset="-122"/>
                          <a:ea typeface="微软雅黑" panose="020B0503020204020204" pitchFamily="34" charset="-122"/>
                        </a:rPr>
                        <a:t>传输层</a:t>
                      </a:r>
                      <a:endParaRPr lang="zh-CN" altLang="en-US" sz="1800">
                        <a:latin typeface="微软雅黑" panose="020B0503020204020204" pitchFamily="34" charset="-122"/>
                        <a:ea typeface="微软雅黑" panose="020B0503020204020204" pitchFamily="34" charset="-122"/>
                      </a:endParaRPr>
                    </a:p>
                  </a:txBody>
                  <a:tcPr anchor="ctr" anchorCtr="1"/>
                </a:tc>
              </a:tr>
              <a:tr h="432000">
                <a:tc>
                  <a:txBody>
                    <a:bodyPr/>
                    <a:lstStyle/>
                    <a:p>
                      <a:pPr algn="ctr"/>
                      <a:r>
                        <a:rPr lang="zh-CN" altLang="en-US" sz="1800">
                          <a:latin typeface="微软雅黑" panose="020B0503020204020204" pitchFamily="34" charset="-122"/>
                          <a:ea typeface="微软雅黑" panose="020B0503020204020204" pitchFamily="34" charset="-122"/>
                        </a:rPr>
                        <a:t>网络层</a:t>
                      </a:r>
                      <a:endParaRPr lang="en-US" altLang="zh-CN" sz="1800">
                        <a:latin typeface="微软雅黑" panose="020B0503020204020204" pitchFamily="34" charset="-122"/>
                        <a:ea typeface="微软雅黑" panose="020B0503020204020204" pitchFamily="34" charset="-122"/>
                      </a:endParaRPr>
                    </a:p>
                  </a:txBody>
                  <a:tcPr anchor="ctr" anchorCtr="1"/>
                </a:tc>
              </a:tr>
              <a:tr h="432000">
                <a:tc>
                  <a:txBody>
                    <a:bodyPr/>
                    <a:lstStyle/>
                    <a:p>
                      <a:pPr algn="ctr"/>
                      <a:r>
                        <a:rPr lang="zh-CN" altLang="en-US" sz="1800">
                          <a:latin typeface="微软雅黑" panose="020B0503020204020204" pitchFamily="34" charset="-122"/>
                          <a:ea typeface="微软雅黑" panose="020B0503020204020204" pitchFamily="34" charset="-122"/>
                        </a:rPr>
                        <a:t>链路层</a:t>
                      </a:r>
                      <a:endParaRPr lang="zh-CN" altLang="en-US" sz="1800">
                        <a:latin typeface="微软雅黑" panose="020B0503020204020204" pitchFamily="34" charset="-122"/>
                        <a:ea typeface="微软雅黑" panose="020B0503020204020204" pitchFamily="34" charset="-122"/>
                      </a:endParaRPr>
                    </a:p>
                  </a:txBody>
                  <a:tcPr anchor="ctr" anchorCtr="1"/>
                </a:tc>
              </a:tr>
              <a:tr h="432000">
                <a:tc>
                  <a:txBody>
                    <a:bodyPr/>
                    <a:lstStyle/>
                    <a:p>
                      <a:pPr algn="ctr"/>
                      <a:r>
                        <a:rPr lang="zh-CN" altLang="en-US" sz="1800">
                          <a:latin typeface="微软雅黑" panose="020B0503020204020204" pitchFamily="34" charset="-122"/>
                          <a:ea typeface="微软雅黑" panose="020B0503020204020204" pitchFamily="34" charset="-122"/>
                        </a:rPr>
                        <a:t>物理层</a:t>
                      </a:r>
                      <a:endParaRPr lang="zh-CN" altLang="en-US" sz="1800">
                        <a:latin typeface="微软雅黑" panose="020B0503020204020204" pitchFamily="34" charset="-122"/>
                        <a:ea typeface="微软雅黑" panose="020B0503020204020204" pitchFamily="34" charset="-122"/>
                      </a:endParaRPr>
                    </a:p>
                  </a:txBody>
                  <a:tcPr anchor="ctr" anchorCtr="1"/>
                </a:tc>
              </a:tr>
            </a:tbl>
          </a:graphicData>
        </a:graphic>
      </p:graphicFrame>
      <p:cxnSp>
        <p:nvCxnSpPr>
          <p:cNvPr id="27" name="直接箭头连接符 26"/>
          <p:cNvCxnSpPr/>
          <p:nvPr/>
        </p:nvCxnSpPr>
        <p:spPr>
          <a:xfrm>
            <a:off x="4078800" y="2361600"/>
            <a:ext cx="1" cy="2520000"/>
          </a:xfrm>
          <a:prstGeom prst="straightConnector1">
            <a:avLst/>
          </a:prstGeom>
          <a:ln w="50800" cap="flat">
            <a:solidFill>
              <a:srgbClr val="FF0000"/>
            </a:solidFill>
            <a:headEnd type="stealth"/>
            <a:tailEnd type="stealth" w="med" len="med"/>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8110799" y="2361600"/>
            <a:ext cx="0" cy="2520000"/>
          </a:xfrm>
          <a:prstGeom prst="straightConnector1">
            <a:avLst/>
          </a:prstGeom>
          <a:ln w="50800" cap="flat">
            <a:solidFill>
              <a:srgbClr val="FF0000"/>
            </a:solidFill>
            <a:headEnd type="stealth"/>
            <a:tailEnd type="stealth" w="med" len="med"/>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4078800" y="4881600"/>
            <a:ext cx="1152000" cy="0"/>
          </a:xfrm>
          <a:prstGeom prst="straightConnector1">
            <a:avLst/>
          </a:prstGeom>
          <a:ln w="50800" cap="flat">
            <a:solidFill>
              <a:srgbClr val="FF0000"/>
            </a:solidFill>
            <a:headEnd type="stealth"/>
            <a:tailEnd type="stealth" w="med" len="med"/>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V="1">
            <a:off x="5230800" y="3261600"/>
            <a:ext cx="0" cy="1620000"/>
          </a:xfrm>
          <a:prstGeom prst="straightConnector1">
            <a:avLst/>
          </a:prstGeom>
          <a:ln w="50800" cap="flat">
            <a:solidFill>
              <a:srgbClr val="FF0000"/>
            </a:solidFill>
            <a:headEnd type="stealth"/>
            <a:tailEnd type="stealth" w="med" len="med"/>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a:off x="6958800" y="3261600"/>
            <a:ext cx="1" cy="1620000"/>
          </a:xfrm>
          <a:prstGeom prst="straightConnector1">
            <a:avLst/>
          </a:prstGeom>
          <a:ln w="50800" cap="flat">
            <a:solidFill>
              <a:srgbClr val="FF0000"/>
            </a:solidFill>
            <a:headEnd type="stealth"/>
            <a:tailEnd type="stealth" w="med" len="med"/>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6958799" y="4881600"/>
            <a:ext cx="1152000" cy="0"/>
          </a:xfrm>
          <a:prstGeom prst="straightConnector1">
            <a:avLst/>
          </a:prstGeom>
          <a:ln w="50800" cap="flat">
            <a:solidFill>
              <a:srgbClr val="FF0000"/>
            </a:solidFill>
            <a:headEnd type="stealth"/>
            <a:tailEnd type="stealth" w="med" len="med"/>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5230800" y="3261600"/>
            <a:ext cx="1727999" cy="6321"/>
          </a:xfrm>
          <a:prstGeom prst="straightConnector1">
            <a:avLst/>
          </a:prstGeom>
          <a:ln w="50800" cap="flat">
            <a:solidFill>
              <a:srgbClr val="FF0000"/>
            </a:solidFill>
            <a:headEnd type="stealth"/>
            <a:tailEnd type="stealth" w="med" len="med"/>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5" idx="3"/>
            <a:endCxn id="4" idx="1"/>
          </p:cNvCxnSpPr>
          <p:nvPr/>
        </p:nvCxnSpPr>
        <p:spPr>
          <a:xfrm flipV="1">
            <a:off x="3646800" y="5083459"/>
            <a:ext cx="2125200" cy="175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4" idx="3"/>
            <a:endCxn id="17" idx="0"/>
          </p:cNvCxnSpPr>
          <p:nvPr/>
        </p:nvCxnSpPr>
        <p:spPr>
          <a:xfrm flipV="1">
            <a:off x="6420000" y="5061833"/>
            <a:ext cx="2304436" cy="216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4681677" y="5095635"/>
            <a:ext cx="1107996" cy="369332"/>
          </a:xfrm>
          <a:prstGeom prst="rect">
            <a:avLst/>
          </a:prstGeom>
          <a:noFill/>
        </p:spPr>
        <p:txBody>
          <a:bodyPr wrap="none" rtlCol="0">
            <a:spAutoFit/>
          </a:bodyPr>
          <a:lstStyle/>
          <a:p>
            <a:r>
              <a:rPr lang="zh-CN" altLang="en-US">
                <a:latin typeface="微软雅黑" panose="020B0503020204020204" pitchFamily="34" charset="-122"/>
                <a:ea typeface="微软雅黑" panose="020B0503020204020204" pitchFamily="34" charset="-122"/>
              </a:rPr>
              <a:t>内网接口</a:t>
            </a:r>
            <a:endParaRPr lang="zh-CN" altLang="en-US">
              <a:latin typeface="微软雅黑" panose="020B0503020204020204" pitchFamily="34" charset="-122"/>
              <a:ea typeface="微软雅黑" panose="020B0503020204020204" pitchFamily="34" charset="-122"/>
            </a:endParaRPr>
          </a:p>
        </p:txBody>
      </p:sp>
      <p:sp>
        <p:nvSpPr>
          <p:cNvPr id="51" name="文本框 50"/>
          <p:cNvSpPr txBox="1"/>
          <p:nvPr/>
        </p:nvSpPr>
        <p:spPr>
          <a:xfrm>
            <a:off x="6405663" y="5071888"/>
            <a:ext cx="1107996" cy="369332"/>
          </a:xfrm>
          <a:prstGeom prst="rect">
            <a:avLst/>
          </a:prstGeom>
          <a:noFill/>
        </p:spPr>
        <p:txBody>
          <a:bodyPr wrap="none" rtlCol="0">
            <a:spAutoFit/>
          </a:bodyPr>
          <a:lstStyle/>
          <a:p>
            <a:r>
              <a:rPr lang="zh-CN" altLang="en-US">
                <a:latin typeface="微软雅黑" panose="020B0503020204020204" pitchFamily="34" charset="-122"/>
                <a:ea typeface="微软雅黑" panose="020B0503020204020204" pitchFamily="34" charset="-122"/>
              </a:rPr>
              <a:t>外网接口</a:t>
            </a:r>
            <a:endParaRPr lang="zh-CN" altLang="en-US">
              <a:latin typeface="微软雅黑" panose="020B0503020204020204" pitchFamily="34" charset="-122"/>
              <a:ea typeface="微软雅黑" panose="020B0503020204020204" pitchFamily="34" charset="-122"/>
            </a:endParaRPr>
          </a:p>
        </p:txBody>
      </p:sp>
      <p:graphicFrame>
        <p:nvGraphicFramePr>
          <p:cNvPr id="35" name="内容占位符 20"/>
          <p:cNvGraphicFramePr/>
          <p:nvPr/>
        </p:nvGraphicFramePr>
        <p:xfrm>
          <a:off x="2494800" y="1749600"/>
          <a:ext cx="1440000" cy="432000"/>
        </p:xfrm>
        <a:graphic>
          <a:graphicData uri="http://schemas.openxmlformats.org/drawingml/2006/table">
            <a:tbl>
              <a:tblPr>
                <a:tableStyleId>{5940675A-B579-460E-94D1-54222C63F5DA}</a:tableStyleId>
              </a:tblPr>
              <a:tblGrid>
                <a:gridCol w="1440000"/>
              </a:tblGrid>
              <a:tr h="432000">
                <a:tc>
                  <a:txBody>
                    <a:bodyPr/>
                    <a:lstStyle/>
                    <a:p>
                      <a:pPr algn="ctr"/>
                      <a:r>
                        <a:rPr lang="zh-CN" altLang="en-US" sz="1800" b="1">
                          <a:solidFill>
                            <a:srgbClr val="0000FF"/>
                          </a:solidFill>
                          <a:latin typeface="微软雅黑" panose="020B0503020204020204" pitchFamily="34" charset="-122"/>
                          <a:ea typeface="微软雅黑" panose="020B0503020204020204" pitchFamily="34" charset="-122"/>
                        </a:rPr>
                        <a:t>客户端</a:t>
                      </a:r>
                      <a:endParaRPr lang="zh-CN" altLang="en-US" sz="1800" b="1">
                        <a:solidFill>
                          <a:srgbClr val="0000FF"/>
                        </a:solidFill>
                        <a:latin typeface="微软雅黑" panose="020B0503020204020204" pitchFamily="34" charset="-122"/>
                        <a:ea typeface="微软雅黑" panose="020B0503020204020204" pitchFamily="34" charset="-122"/>
                      </a:endParaRPr>
                    </a:p>
                  </a:txBody>
                  <a:tcPr anchor="ctr" anchorCtr="1">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graphicFrame>
        <p:nvGraphicFramePr>
          <p:cNvPr id="36" name="内容占位符 20"/>
          <p:cNvGraphicFramePr/>
          <p:nvPr/>
        </p:nvGraphicFramePr>
        <p:xfrm>
          <a:off x="8254800" y="1749600"/>
          <a:ext cx="1440000" cy="432000"/>
        </p:xfrm>
        <a:graphic>
          <a:graphicData uri="http://schemas.openxmlformats.org/drawingml/2006/table">
            <a:tbl>
              <a:tblPr>
                <a:tableStyleId>{5940675A-B579-460E-94D1-54222C63F5DA}</a:tableStyleId>
              </a:tblPr>
              <a:tblGrid>
                <a:gridCol w="1440000"/>
              </a:tblGrid>
              <a:tr h="432000">
                <a:tc>
                  <a:txBody>
                    <a:bodyPr/>
                    <a:lstStyle/>
                    <a:p>
                      <a:pPr algn="ctr"/>
                      <a:r>
                        <a:rPr lang="zh-CN" altLang="en-US" sz="1800" b="1">
                          <a:solidFill>
                            <a:srgbClr val="0000FF"/>
                          </a:solidFill>
                          <a:latin typeface="微软雅黑" panose="020B0503020204020204" pitchFamily="34" charset="-122"/>
                          <a:ea typeface="微软雅黑" panose="020B0503020204020204" pitchFamily="34" charset="-122"/>
                        </a:rPr>
                        <a:t>服务器</a:t>
                      </a:r>
                      <a:endParaRPr lang="zh-CN" altLang="en-US" sz="1800" b="1">
                        <a:solidFill>
                          <a:srgbClr val="0000FF"/>
                        </a:solidFill>
                        <a:latin typeface="微软雅黑" panose="020B0503020204020204" pitchFamily="34" charset="-122"/>
                        <a:ea typeface="微软雅黑" panose="020B0503020204020204" pitchFamily="34" charset="-122"/>
                      </a:endParaRPr>
                    </a:p>
                  </a:txBody>
                  <a:tcPr anchor="ctr" anchorCtr="1">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
        <p:nvSpPr>
          <p:cNvPr id="3" name="左右箭头 2"/>
          <p:cNvSpPr/>
          <p:nvPr/>
        </p:nvSpPr>
        <p:spPr>
          <a:xfrm>
            <a:off x="3934800" y="2181600"/>
            <a:ext cx="4320000" cy="432000"/>
          </a:xfrm>
          <a:prstGeom prst="leftRightArrow">
            <a:avLst/>
          </a:prstGeom>
          <a:solidFill>
            <a:schemeClr val="accent6">
              <a:lumMod val="40000"/>
              <a:lumOff val="60000"/>
              <a:alpha val="4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left)">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wipe(down)">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wipe(left)">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wipe(up)">
                                      <p:cBhvr>
                                        <p:cTn id="27" dur="500"/>
                                        <p:tgtEl>
                                          <p:spTgt spid="3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wipe(left)">
                                      <p:cBhvr>
                                        <p:cTn id="32" dur="500"/>
                                        <p:tgtEl>
                                          <p:spTgt spid="3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down)">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left)">
                                      <p:cBhvr>
                                        <p:cTn id="42" dur="1000"/>
                                        <p:tgtEl>
                                          <p:spTgt spid="3"/>
                                        </p:tgtEl>
                                      </p:cBhvr>
                                    </p:animEffect>
                                  </p:childTnLst>
                                </p:cTn>
                              </p:par>
                            </p:childTnLst>
                          </p:cTn>
                        </p:par>
                        <p:par>
                          <p:cTn id="43" fill="hold">
                            <p:stCondLst>
                              <p:cond delay="1000"/>
                            </p:stCondLst>
                            <p:childTnLst>
                              <p:par>
                                <p:cTn id="44" presetID="35" presetClass="emph" presetSubtype="0" fill="hold" grpId="1" nodeType="afterEffect">
                                  <p:stCondLst>
                                    <p:cond delay="0"/>
                                  </p:stCondLst>
                                  <p:childTnLst>
                                    <p:anim calcmode="discrete" valueType="str">
                                      <p:cBhvr>
                                        <p:cTn id="45" dur="500" fill="hold"/>
                                        <p:tgtEl>
                                          <p:spTgt spid="3"/>
                                        </p:tgtEl>
                                        <p:attrNameLst>
                                          <p:attrName>style.visibility</p:attrName>
                                        </p:attrNameLst>
                                      </p:cBhvr>
                                      <p:tavLst>
                                        <p:tav tm="0">
                                          <p:val>
                                            <p:strVal val="hidden"/>
                                          </p:val>
                                        </p:tav>
                                        <p:tav tm="50000">
                                          <p:val>
                                            <p:strVal val="visible"/>
                                          </p:val>
                                        </p:tav>
                                      </p:tavLst>
                                    </p:anim>
                                  </p:childTnLst>
                                </p:cTn>
                              </p:par>
                            </p:childTnLst>
                          </p:cTn>
                        </p:par>
                        <p:par>
                          <p:cTn id="46" fill="hold">
                            <p:stCondLst>
                              <p:cond delay="1500"/>
                            </p:stCondLst>
                            <p:childTnLst>
                              <p:par>
                                <p:cTn id="47" presetID="35" presetClass="emph" presetSubtype="0" fill="hold" grpId="2" nodeType="afterEffect">
                                  <p:stCondLst>
                                    <p:cond delay="0"/>
                                  </p:stCondLst>
                                  <p:childTnLst>
                                    <p:anim calcmode="discrete" valueType="str">
                                      <p:cBhvr>
                                        <p:cTn id="48" dur="500" fill="hold"/>
                                        <p:tgtEl>
                                          <p:spTgt spid="3"/>
                                        </p:tgtEl>
                                        <p:attrNameLst>
                                          <p:attrName>style.visibility</p:attrName>
                                        </p:attrNameLst>
                                      </p:cBhvr>
                                      <p:tavLst>
                                        <p:tav tm="0">
                                          <p:val>
                                            <p:strVal val="hidden"/>
                                          </p:val>
                                        </p:tav>
                                        <p:tav tm="50000">
                                          <p:val>
                                            <p:strVal val="visible"/>
                                          </p:val>
                                        </p:tav>
                                      </p:tavLst>
                                    </p:anim>
                                  </p:childTnLst>
                                </p:cTn>
                              </p:par>
                            </p:childTnLst>
                          </p:cTn>
                        </p:par>
                        <p:par>
                          <p:cTn id="49" fill="hold">
                            <p:stCondLst>
                              <p:cond delay="2000"/>
                            </p:stCondLst>
                            <p:childTnLst>
                              <p:par>
                                <p:cTn id="50" presetID="35" presetClass="emph" presetSubtype="0" fill="hold" grpId="3" nodeType="afterEffect">
                                  <p:stCondLst>
                                    <p:cond delay="0"/>
                                  </p:stCondLst>
                                  <p:childTnLst>
                                    <p:anim calcmode="discrete" valueType="str">
                                      <p:cBhvr>
                                        <p:cTn id="51" dur="5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 </a:t>
            </a:r>
            <a:r>
              <a:rPr lang="zh-CN" altLang="en-US" dirty="0"/>
              <a:t>包过滤规则</a:t>
            </a:r>
            <a:endParaRPr lang="zh-CN" altLang="en-US" dirty="0"/>
          </a:p>
        </p:txBody>
      </p:sp>
      <p:sp>
        <p:nvSpPr>
          <p:cNvPr id="3" name="内容占位符 2"/>
          <p:cNvSpPr>
            <a:spLocks noGrp="1"/>
          </p:cNvSpPr>
          <p:nvPr>
            <p:ph idx="1"/>
          </p:nvPr>
        </p:nvSpPr>
        <p:spPr/>
        <p:txBody>
          <a:bodyPr>
            <a:normAutofit/>
          </a:bodyPr>
          <a:lstStyle/>
          <a:p>
            <a:r>
              <a:rPr lang="zh-CN" altLang="en-US"/>
              <a:t>组成</a:t>
            </a:r>
            <a:endParaRPr lang="en-US" altLang="zh-CN"/>
          </a:p>
          <a:p>
            <a:pPr lvl="1"/>
            <a:r>
              <a:rPr lang="zh-CN" altLang="en-US"/>
              <a:t>条件</a:t>
            </a:r>
            <a:endParaRPr lang="en-US" altLang="zh-CN"/>
          </a:p>
          <a:p>
            <a:pPr lvl="1"/>
            <a:r>
              <a:rPr lang="zh-CN" altLang="en-US"/>
              <a:t>动作</a:t>
            </a:r>
            <a:endParaRPr lang="en-US" altLang="zh-CN"/>
          </a:p>
          <a:p>
            <a:r>
              <a:rPr lang="zh-CN" altLang="en-US"/>
              <a:t>检查原则</a:t>
            </a:r>
            <a:endParaRPr lang="en-US" altLang="zh-CN"/>
          </a:p>
          <a:p>
            <a:pPr lvl="1"/>
            <a:r>
              <a:rPr lang="zh-CN" altLang="en-US"/>
              <a:t>顺序逐条检查</a:t>
            </a:r>
            <a:endParaRPr lang="en-US" altLang="zh-CN"/>
          </a:p>
          <a:p>
            <a:pPr lvl="1"/>
            <a:r>
              <a:rPr lang="zh-CN" altLang="en-US"/>
              <a:t>首条命中</a:t>
            </a:r>
            <a:endParaRPr lang="en-US" altLang="zh-CN"/>
          </a:p>
          <a:p>
            <a:pPr lvl="1"/>
            <a:r>
              <a:rPr lang="zh-CN" altLang="en-US"/>
              <a:t>每个数据包单独检查</a:t>
            </a:r>
            <a:endParaRPr lang="zh-CN" altLang="en-US"/>
          </a:p>
        </p:txBody>
      </p:sp>
      <p:pic>
        <p:nvPicPr>
          <p:cNvPr id="4" name="图片 3"/>
          <p:cNvPicPr>
            <a:picLocks noChangeAspect="1"/>
          </p:cNvPicPr>
          <p:nvPr/>
        </p:nvPicPr>
        <p:blipFill>
          <a:blip r:embed="rId1"/>
          <a:stretch>
            <a:fillRect/>
          </a:stretch>
        </p:blipFill>
        <p:spPr>
          <a:xfrm>
            <a:off x="4937125" y="1401445"/>
            <a:ext cx="6416675" cy="407416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 </a:t>
            </a:r>
            <a:r>
              <a:rPr lang="zh-CN" altLang="en-US" dirty="0"/>
              <a:t>包过滤规则</a:t>
            </a:r>
            <a:endParaRPr lang="zh-CN" altLang="en-US" dirty="0"/>
          </a:p>
        </p:txBody>
      </p:sp>
      <p:sp>
        <p:nvSpPr>
          <p:cNvPr id="3" name="内容占位符 2"/>
          <p:cNvSpPr>
            <a:spLocks noGrp="1"/>
          </p:cNvSpPr>
          <p:nvPr>
            <p:ph sz="half" idx="1"/>
          </p:nvPr>
        </p:nvSpPr>
        <p:spPr>
          <a:xfrm>
            <a:off x="922655" y="635160"/>
            <a:ext cx="5181600" cy="5040000"/>
          </a:xfrm>
        </p:spPr>
        <p:txBody>
          <a:bodyPr>
            <a:normAutofit/>
          </a:bodyPr>
          <a:lstStyle/>
          <a:p>
            <a:r>
              <a:rPr lang="zh-CN" altLang="en-US"/>
              <a:t>检查对象</a:t>
            </a:r>
            <a:endParaRPr lang="en-US" altLang="zh-CN"/>
          </a:p>
          <a:p>
            <a:pPr lvl="1"/>
            <a:r>
              <a:rPr lang="zh-CN" altLang="en-US"/>
              <a:t>源</a:t>
            </a:r>
            <a:r>
              <a:rPr lang="en-US" altLang="zh-CN"/>
              <a:t>IP</a:t>
            </a:r>
            <a:r>
              <a:rPr lang="zh-CN" altLang="en-US"/>
              <a:t>地址</a:t>
            </a:r>
            <a:endParaRPr lang="en-US" altLang="zh-CN"/>
          </a:p>
          <a:p>
            <a:pPr lvl="1"/>
            <a:r>
              <a:rPr lang="zh-CN" altLang="en-US"/>
              <a:t>目的</a:t>
            </a:r>
            <a:r>
              <a:rPr lang="en-US" altLang="zh-CN"/>
              <a:t>IP</a:t>
            </a:r>
            <a:r>
              <a:rPr lang="zh-CN" altLang="en-US"/>
              <a:t>地址</a:t>
            </a:r>
            <a:endParaRPr lang="en-US" altLang="zh-CN"/>
          </a:p>
          <a:p>
            <a:pPr lvl="1"/>
            <a:r>
              <a:rPr lang="zh-CN" altLang="en-US"/>
              <a:t>传输层协议</a:t>
            </a:r>
            <a:endParaRPr lang="en-US" altLang="zh-CN"/>
          </a:p>
          <a:p>
            <a:pPr lvl="1"/>
            <a:r>
              <a:rPr lang="zh-CN" altLang="en-US"/>
              <a:t>源端口</a:t>
            </a:r>
            <a:endParaRPr lang="en-US" altLang="zh-CN"/>
          </a:p>
          <a:p>
            <a:pPr lvl="1"/>
            <a:r>
              <a:rPr lang="zh-CN" altLang="en-US"/>
              <a:t>目的端口</a:t>
            </a:r>
            <a:endParaRPr lang="en-US" altLang="zh-CN"/>
          </a:p>
          <a:p>
            <a:pPr lvl="1"/>
            <a:r>
              <a:rPr lang="en-US" altLang="zh-CN"/>
              <a:t>TCP ACK</a:t>
            </a:r>
            <a:r>
              <a:rPr lang="zh-CN" altLang="en-US"/>
              <a:t>标志</a:t>
            </a:r>
            <a:endParaRPr lang="en-US" altLang="zh-CN"/>
          </a:p>
          <a:p>
            <a:r>
              <a:rPr lang="zh-CN" altLang="en-US"/>
              <a:t>关于</a:t>
            </a:r>
            <a:r>
              <a:rPr lang="en-US" altLang="zh-CN"/>
              <a:t>IP</a:t>
            </a:r>
            <a:r>
              <a:rPr lang="zh-CN" altLang="en-US"/>
              <a:t>分片的检查</a:t>
            </a:r>
            <a:endParaRPr lang="zh-CN" altLang="en-US"/>
          </a:p>
        </p:txBody>
      </p:sp>
      <p:sp>
        <p:nvSpPr>
          <p:cNvPr id="5" name="Freeform 2"/>
          <p:cNvSpPr/>
          <p:nvPr/>
        </p:nvSpPr>
        <p:spPr bwMode="auto">
          <a:xfrm>
            <a:off x="5220000" y="3371044"/>
            <a:ext cx="5760000" cy="2664000"/>
          </a:xfrm>
          <a:custGeom>
            <a:avLst/>
            <a:gdLst>
              <a:gd name="T0" fmla="*/ 2147483646 w 4947"/>
              <a:gd name="T1" fmla="*/ 2147483646 h 1683"/>
              <a:gd name="T2" fmla="*/ 2147483646 w 4947"/>
              <a:gd name="T3" fmla="*/ 2147483646 h 1683"/>
              <a:gd name="T4" fmla="*/ 2147483646 w 4947"/>
              <a:gd name="T5" fmla="*/ 0 h 1683"/>
              <a:gd name="T6" fmla="*/ 0 w 4947"/>
              <a:gd name="T7" fmla="*/ 0 h 1683"/>
              <a:gd name="T8" fmla="*/ 2147483646 w 4947"/>
              <a:gd name="T9" fmla="*/ 2147483646 h 1683"/>
              <a:gd name="T10" fmla="*/ 0 60000 65536"/>
              <a:gd name="T11" fmla="*/ 0 60000 65536"/>
              <a:gd name="T12" fmla="*/ 0 60000 65536"/>
              <a:gd name="T13" fmla="*/ 0 60000 65536"/>
              <a:gd name="T14" fmla="*/ 0 60000 65536"/>
              <a:gd name="T15" fmla="*/ 0 w 4947"/>
              <a:gd name="T16" fmla="*/ 0 h 1683"/>
              <a:gd name="T17" fmla="*/ 4947 w 4947"/>
              <a:gd name="T18" fmla="*/ 1683 h 1683"/>
              <a:gd name="connsiteX0" fmla="*/ 2868 w 10000"/>
              <a:gd name="connsiteY0" fmla="*/ 9970 h 10035"/>
              <a:gd name="connsiteX1" fmla="*/ 4966 w 10000"/>
              <a:gd name="connsiteY1" fmla="*/ 10035 h 10035"/>
              <a:gd name="connsiteX2" fmla="*/ 10000 w 10000"/>
              <a:gd name="connsiteY2" fmla="*/ 0 h 10035"/>
              <a:gd name="connsiteX3" fmla="*/ 0 w 10000"/>
              <a:gd name="connsiteY3" fmla="*/ 0 h 10035"/>
              <a:gd name="connsiteX4" fmla="*/ 2848 w 10000"/>
              <a:gd name="connsiteY4" fmla="*/ 10000 h 10035"/>
              <a:gd name="connsiteX0-1" fmla="*/ 2868 w 10000"/>
              <a:gd name="connsiteY0-2" fmla="*/ 9970 h 10035"/>
              <a:gd name="connsiteX1-3" fmla="*/ 4966 w 10000"/>
              <a:gd name="connsiteY1-4" fmla="*/ 10035 h 10035"/>
              <a:gd name="connsiteX2-5" fmla="*/ 10000 w 10000"/>
              <a:gd name="connsiteY2-6" fmla="*/ 0 h 10035"/>
              <a:gd name="connsiteX3-7" fmla="*/ 0 w 10000"/>
              <a:gd name="connsiteY3-8" fmla="*/ 0 h 10035"/>
              <a:gd name="connsiteX4-9" fmla="*/ 2519 w 10000"/>
              <a:gd name="connsiteY4-10" fmla="*/ 10032 h 1003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35">
                <a:moveTo>
                  <a:pt x="2868" y="9970"/>
                </a:moveTo>
                <a:lnTo>
                  <a:pt x="4966" y="10035"/>
                </a:lnTo>
                <a:lnTo>
                  <a:pt x="10000" y="0"/>
                </a:lnTo>
                <a:lnTo>
                  <a:pt x="0" y="0"/>
                </a:lnTo>
                <a:lnTo>
                  <a:pt x="2519" y="10032"/>
                </a:lnTo>
              </a:path>
            </a:pathLst>
          </a:custGeom>
          <a:gradFill rotWithShape="1">
            <a:gsLst>
              <a:gs pos="0">
                <a:schemeClr val="bg1">
                  <a:lumMod val="50000"/>
                </a:schemeClr>
              </a:gs>
              <a:gs pos="100000">
                <a:srgbClr val="CCFF99"/>
              </a:gs>
            </a:gsLst>
            <a:lin ang="5400000" scaled="1"/>
          </a:gradFill>
          <a:ln>
            <a:noFill/>
          </a:ln>
        </p:spPr>
        <p:txBody>
          <a:bodyPr/>
          <a:lstStyle/>
          <a:p>
            <a:endParaRPr lang="zh-CN" altLang="en-US" sz="1400" dirty="0">
              <a:latin typeface="微软雅黑" panose="020B0503020204020204" pitchFamily="34" charset="-122"/>
              <a:ea typeface="微软雅黑" panose="020B0503020204020204" pitchFamily="34" charset="-122"/>
            </a:endParaRPr>
          </a:p>
        </p:txBody>
      </p:sp>
      <p:grpSp>
        <p:nvGrpSpPr>
          <p:cNvPr id="6" name="组合 5"/>
          <p:cNvGrpSpPr/>
          <p:nvPr/>
        </p:nvGrpSpPr>
        <p:grpSpPr>
          <a:xfrm>
            <a:off x="6660000" y="6035045"/>
            <a:ext cx="5040000" cy="504000"/>
            <a:chOff x="2160000" y="5760000"/>
            <a:chExt cx="5040000" cy="504000"/>
          </a:xfrm>
        </p:grpSpPr>
        <p:sp>
          <p:nvSpPr>
            <p:cNvPr id="7" name="Rectangle 6"/>
            <p:cNvSpPr>
              <a:spLocks noChangeArrowheads="1"/>
            </p:cNvSpPr>
            <p:nvPr/>
          </p:nvSpPr>
          <p:spPr bwMode="auto">
            <a:xfrm>
              <a:off x="3600000" y="5760000"/>
              <a:ext cx="3600000" cy="504000"/>
            </a:xfrm>
            <a:prstGeom prst="rect">
              <a:avLst/>
            </a:prstGeom>
            <a:solidFill>
              <a:srgbClr val="FFCCFF"/>
            </a:solidFill>
            <a:ln w="19050">
              <a:solidFill>
                <a:srgbClr val="333399"/>
              </a:solidFill>
            </a:ln>
          </p:spPr>
          <p:txBody>
            <a:bodyPr wrap="none" lIns="90488" tIns="44450" rIns="90488" bIns="44450" anchor="ctr" anchorCtr="1">
              <a:noAutofit/>
            </a:bodyPr>
            <a:lstStyle>
              <a:lvl1pPr defTabSz="762000"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defTabSz="762000" latinLnBrk="1">
                <a:spcBef>
                  <a:spcPct val="20000"/>
                </a:spcBef>
                <a:buClr>
                  <a:srgbClr val="6699FF"/>
                </a:buClr>
                <a:buFont typeface="Wingdings 2" panose="05020102010507070707" pitchFamily="18" charset="2"/>
                <a:buBlip>
                  <a:blip r:embed="rId1"/>
                </a:buBlip>
                <a:defRPr kumimoji="1"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defTabSz="7620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defTabSz="7620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defTabSz="7620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9pPr>
            </a:lstStyle>
            <a:p>
              <a:pPr algn="ctr" latinLnBrk="0">
                <a:spcBef>
                  <a:spcPct val="0"/>
                </a:spcBef>
                <a:buClrTx/>
                <a:buFontTx/>
                <a:buNone/>
              </a:pPr>
              <a:r>
                <a:rPr lang="en-US" altLang="zh-CN" sz="1400">
                  <a:latin typeface="微软雅黑" panose="020B0503020204020204" pitchFamily="34" charset="-122"/>
                  <a:ea typeface="微软雅黑" panose="020B0503020204020204" pitchFamily="34" charset="-122"/>
                </a:rPr>
                <a:t>IP </a:t>
              </a:r>
              <a:r>
                <a:rPr lang="zh-CN" altLang="en-US" sz="1400">
                  <a:latin typeface="微软雅黑" panose="020B0503020204020204" pitchFamily="34" charset="-122"/>
                  <a:ea typeface="微软雅黑" panose="020B0503020204020204" pitchFamily="34" charset="-122"/>
                </a:rPr>
                <a:t>数据部分</a:t>
              </a:r>
              <a:endParaRPr lang="zh-CN" altLang="en-US" sz="1400">
                <a:latin typeface="微软雅黑" panose="020B0503020204020204" pitchFamily="34" charset="-122"/>
                <a:ea typeface="微软雅黑" panose="020B0503020204020204" pitchFamily="34" charset="-122"/>
              </a:endParaRPr>
            </a:p>
          </p:txBody>
        </p:sp>
        <p:sp>
          <p:nvSpPr>
            <p:cNvPr id="8" name="Rectangle 7"/>
            <p:cNvSpPr>
              <a:spLocks noChangeArrowheads="1"/>
            </p:cNvSpPr>
            <p:nvPr/>
          </p:nvSpPr>
          <p:spPr bwMode="auto">
            <a:xfrm>
              <a:off x="2160000" y="5760000"/>
              <a:ext cx="1440000" cy="504000"/>
            </a:xfrm>
            <a:prstGeom prst="rect">
              <a:avLst/>
            </a:prstGeom>
            <a:solidFill>
              <a:srgbClr val="CCFF99"/>
            </a:solidFill>
            <a:ln w="19050">
              <a:solidFill>
                <a:srgbClr val="333399"/>
              </a:solidFill>
            </a:ln>
          </p:spPr>
          <p:txBody>
            <a:bodyPr wrap="square" lIns="90488" tIns="44450" rIns="90488" bIns="44450" anchor="ctr" anchorCtr="1">
              <a:noAutofit/>
            </a:bodyPr>
            <a:lstStyle>
              <a:lvl1pPr defTabSz="762000"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defTabSz="762000" latinLnBrk="1">
                <a:spcBef>
                  <a:spcPct val="20000"/>
                </a:spcBef>
                <a:buClr>
                  <a:srgbClr val="6699FF"/>
                </a:buClr>
                <a:buFont typeface="Wingdings 2" panose="05020102010507070707" pitchFamily="18" charset="2"/>
                <a:buBlip>
                  <a:blip r:embed="rId1"/>
                </a:buBlip>
                <a:defRPr kumimoji="1"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defTabSz="7620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defTabSz="7620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defTabSz="7620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9pPr>
            </a:lstStyle>
            <a:p>
              <a:pPr algn="ctr" latinLnBrk="0">
                <a:spcBef>
                  <a:spcPct val="0"/>
                </a:spcBef>
                <a:buClrTx/>
                <a:buFontTx/>
                <a:buNone/>
              </a:pPr>
              <a:r>
                <a:rPr lang="en-US" altLang="zh-CN" sz="1400">
                  <a:latin typeface="微软雅黑" panose="020B0503020204020204" pitchFamily="34" charset="-122"/>
                  <a:ea typeface="微软雅黑" panose="020B0503020204020204" pitchFamily="34" charset="-122"/>
                </a:rPr>
                <a:t>IP </a:t>
              </a:r>
              <a:r>
                <a:rPr lang="zh-CN" altLang="en-US" sz="1400">
                  <a:latin typeface="微软雅黑" panose="020B0503020204020204" pitchFamily="34" charset="-122"/>
                  <a:ea typeface="微软雅黑" panose="020B0503020204020204" pitchFamily="34" charset="-122"/>
                </a:rPr>
                <a:t>首部</a:t>
              </a:r>
              <a:endParaRPr lang="zh-CN" altLang="en-US" sz="1400">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6480000" y="3731045"/>
            <a:ext cx="5220000" cy="2304000"/>
            <a:chOff x="5760000" y="3600000"/>
            <a:chExt cx="5220000" cy="2304000"/>
          </a:xfrm>
        </p:grpSpPr>
        <p:sp>
          <p:nvSpPr>
            <p:cNvPr id="10" name="Freeform 47"/>
            <p:cNvSpPr/>
            <p:nvPr/>
          </p:nvSpPr>
          <p:spPr bwMode="auto">
            <a:xfrm>
              <a:off x="7200000" y="4680000"/>
              <a:ext cx="2880000" cy="360000"/>
            </a:xfrm>
            <a:custGeom>
              <a:avLst/>
              <a:gdLst>
                <a:gd name="T0" fmla="*/ 0 w 4626"/>
                <a:gd name="T1" fmla="*/ 0 h 544"/>
                <a:gd name="T2" fmla="*/ 34 w 4626"/>
                <a:gd name="T3" fmla="*/ 1 h 544"/>
                <a:gd name="T4" fmla="*/ 73 w 4626"/>
                <a:gd name="T5" fmla="*/ 1 h 544"/>
                <a:gd name="T6" fmla="*/ 184 w 4626"/>
                <a:gd name="T7" fmla="*/ 0 h 544"/>
                <a:gd name="T8" fmla="*/ 0 w 4626"/>
                <a:gd name="T9" fmla="*/ 0 h 544"/>
                <a:gd name="T10" fmla="*/ 0 60000 65536"/>
                <a:gd name="T11" fmla="*/ 0 60000 65536"/>
                <a:gd name="T12" fmla="*/ 0 60000 65536"/>
                <a:gd name="T13" fmla="*/ 0 60000 65536"/>
                <a:gd name="T14" fmla="*/ 0 60000 65536"/>
                <a:gd name="T15" fmla="*/ 0 w 4626"/>
                <a:gd name="T16" fmla="*/ 0 h 544"/>
                <a:gd name="T17" fmla="*/ 4626 w 4626"/>
                <a:gd name="T18" fmla="*/ 544 h 544"/>
                <a:gd name="connsiteX0" fmla="*/ 0 w 10000"/>
                <a:gd name="connsiteY0" fmla="*/ 0 h 10000"/>
                <a:gd name="connsiteX1" fmla="*/ 603 w 10000"/>
                <a:gd name="connsiteY1" fmla="*/ 9760 h 10000"/>
                <a:gd name="connsiteX2" fmla="*/ 3921 w 10000"/>
                <a:gd name="connsiteY2" fmla="*/ 10000 h 10000"/>
                <a:gd name="connsiteX3" fmla="*/ 10000 w 10000"/>
                <a:gd name="connsiteY3" fmla="*/ 0 h 10000"/>
                <a:gd name="connsiteX4" fmla="*/ 0 w 10000"/>
                <a:gd name="connsiteY4" fmla="*/ 0 h 10000"/>
                <a:gd name="connsiteX0-1" fmla="*/ 0 w 10000"/>
                <a:gd name="connsiteY0-2" fmla="*/ 0 h 9760"/>
                <a:gd name="connsiteX1-3" fmla="*/ 603 w 10000"/>
                <a:gd name="connsiteY1-4" fmla="*/ 9760 h 9760"/>
                <a:gd name="connsiteX2-5" fmla="*/ 5598 w 10000"/>
                <a:gd name="connsiteY2-6" fmla="*/ 9760 h 9760"/>
                <a:gd name="connsiteX3-7" fmla="*/ 10000 w 10000"/>
                <a:gd name="connsiteY3-8" fmla="*/ 0 h 9760"/>
                <a:gd name="connsiteX4-9" fmla="*/ 0 w 10000"/>
                <a:gd name="connsiteY4-10" fmla="*/ 0 h 976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9760">
                  <a:moveTo>
                    <a:pt x="0" y="0"/>
                  </a:moveTo>
                  <a:lnTo>
                    <a:pt x="603" y="9760"/>
                  </a:lnTo>
                  <a:lnTo>
                    <a:pt x="5598" y="9760"/>
                  </a:lnTo>
                  <a:lnTo>
                    <a:pt x="10000" y="0"/>
                  </a:lnTo>
                  <a:lnTo>
                    <a:pt x="0" y="0"/>
                  </a:lnTo>
                  <a:close/>
                </a:path>
              </a:pathLst>
            </a:custGeom>
            <a:gradFill rotWithShape="1">
              <a:gsLst>
                <a:gs pos="0">
                  <a:srgbClr val="76762F"/>
                </a:gs>
                <a:gs pos="100000">
                  <a:srgbClr val="FFFF66"/>
                </a:gs>
              </a:gsLst>
              <a:lin ang="5400000" scaled="1"/>
            </a:gradFill>
            <a:ln>
              <a:noFill/>
            </a:ln>
            <a:extLst>
              <a:ext uri="{91240B29-F687-4F45-9708-019B960494DF}">
                <a14:hiddenLine xmlns:a14="http://schemas.microsoft.com/office/drawing/2010/main" w="12700">
                  <a:solidFill>
                    <a:srgbClr val="000000"/>
                  </a:solidFill>
                  <a:round/>
                </a14:hiddenLine>
              </a:ext>
            </a:extLst>
          </p:spPr>
          <p:txBody>
            <a:bodyPr/>
            <a:lstStyle/>
            <a:p>
              <a:endParaRPr lang="zh-CN" altLang="en-US" sz="1400">
                <a:latin typeface="微软雅黑" panose="020B0503020204020204" pitchFamily="34" charset="-122"/>
                <a:ea typeface="微软雅黑" panose="020B0503020204020204" pitchFamily="34" charset="-122"/>
              </a:endParaRPr>
            </a:p>
          </p:txBody>
        </p:sp>
        <p:sp>
          <p:nvSpPr>
            <p:cNvPr id="11" name="Line 44"/>
            <p:cNvSpPr>
              <a:spLocks noChangeShapeType="1"/>
            </p:cNvSpPr>
            <p:nvPr/>
          </p:nvSpPr>
          <p:spPr bwMode="auto">
            <a:xfrm flipH="1">
              <a:off x="10440000" y="3600000"/>
              <a:ext cx="0" cy="1080000"/>
            </a:xfrm>
            <a:prstGeom prst="line">
              <a:avLst/>
            </a:prstGeom>
            <a:noFill/>
            <a:ln w="127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sz="1400">
                <a:latin typeface="微软雅黑" panose="020B0503020204020204" pitchFamily="34" charset="-122"/>
                <a:ea typeface="微软雅黑" panose="020B0503020204020204" pitchFamily="34" charset="-122"/>
              </a:endParaRPr>
            </a:p>
          </p:txBody>
        </p:sp>
        <p:sp>
          <p:nvSpPr>
            <p:cNvPr id="12" name="Rectangle 45"/>
            <p:cNvSpPr>
              <a:spLocks noChangeArrowheads="1"/>
            </p:cNvSpPr>
            <p:nvPr/>
          </p:nvSpPr>
          <p:spPr bwMode="auto">
            <a:xfrm>
              <a:off x="10080000" y="3816000"/>
              <a:ext cx="720000" cy="5760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nchorCtr="1">
              <a:noAutofit/>
            </a:bodyPr>
            <a:lstStyle>
              <a:lvl1pPr defTabSz="762000"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defTabSz="762000" latinLnBrk="1">
                <a:spcBef>
                  <a:spcPct val="20000"/>
                </a:spcBef>
                <a:buClr>
                  <a:srgbClr val="6699FF"/>
                </a:buClr>
                <a:buFont typeface="Wingdings 2" panose="05020102010507070707" pitchFamily="18" charset="2"/>
                <a:buBlip>
                  <a:blip r:embed="rId1"/>
                </a:buBlip>
                <a:defRPr kumimoji="1"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defTabSz="7620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defTabSz="7620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defTabSz="7620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9pPr>
            </a:lstStyle>
            <a:p>
              <a:pPr latinLnBrk="0">
                <a:lnSpc>
                  <a:spcPct val="90000"/>
                </a:lnSpc>
                <a:spcBef>
                  <a:spcPct val="0"/>
                </a:spcBef>
                <a:buClrTx/>
                <a:buFontTx/>
                <a:buNone/>
              </a:pPr>
              <a:r>
                <a:rPr lang="en-US" altLang="zh-CN" sz="1400">
                  <a:latin typeface="微软雅黑" panose="020B0503020204020204" pitchFamily="34" charset="-122"/>
                  <a:ea typeface="微软雅黑" panose="020B0503020204020204" pitchFamily="34" charset="-122"/>
                </a:rPr>
                <a:t>TCP/</a:t>
              </a:r>
              <a:endParaRPr lang="en-US" altLang="zh-CN" sz="1400">
                <a:latin typeface="微软雅黑" panose="020B0503020204020204" pitchFamily="34" charset="-122"/>
                <a:ea typeface="微软雅黑" panose="020B0503020204020204" pitchFamily="34" charset="-122"/>
              </a:endParaRPr>
            </a:p>
            <a:p>
              <a:pPr latinLnBrk="0">
                <a:lnSpc>
                  <a:spcPct val="90000"/>
                </a:lnSpc>
                <a:spcBef>
                  <a:spcPct val="0"/>
                </a:spcBef>
                <a:buClrTx/>
                <a:buFontTx/>
                <a:buNone/>
              </a:pPr>
              <a:r>
                <a:rPr lang="en-US" altLang="zh-CN" sz="1400">
                  <a:latin typeface="微软雅黑" panose="020B0503020204020204" pitchFamily="34" charset="-122"/>
                  <a:ea typeface="微软雅黑" panose="020B0503020204020204" pitchFamily="34" charset="-122"/>
                </a:rPr>
                <a:t>UDP</a:t>
              </a:r>
              <a:endParaRPr lang="en-US" altLang="zh-CN" sz="1400">
                <a:latin typeface="微软雅黑" panose="020B0503020204020204" pitchFamily="34" charset="-122"/>
                <a:ea typeface="微软雅黑" panose="020B0503020204020204" pitchFamily="34" charset="-122"/>
              </a:endParaRPr>
            </a:p>
            <a:p>
              <a:pPr latinLnBrk="0">
                <a:lnSpc>
                  <a:spcPct val="90000"/>
                </a:lnSpc>
                <a:spcBef>
                  <a:spcPct val="0"/>
                </a:spcBef>
                <a:buClrTx/>
                <a:buFontTx/>
                <a:buNone/>
              </a:pPr>
              <a:r>
                <a:rPr lang="zh-CN" altLang="en-US" sz="1400">
                  <a:latin typeface="微软雅黑" panose="020B0503020204020204" pitchFamily="34" charset="-122"/>
                  <a:ea typeface="微软雅黑" panose="020B0503020204020204" pitchFamily="34" charset="-122"/>
                </a:rPr>
                <a:t>首部</a:t>
              </a:r>
              <a:endParaRPr lang="zh-CN" altLang="en-US" sz="1400">
                <a:latin typeface="微软雅黑" panose="020B0503020204020204" pitchFamily="34" charset="-122"/>
                <a:ea typeface="微软雅黑" panose="020B0503020204020204" pitchFamily="34" charset="-122"/>
              </a:endParaRPr>
            </a:p>
          </p:txBody>
        </p:sp>
        <p:sp>
          <p:nvSpPr>
            <p:cNvPr id="13" name="Rectangle 46"/>
            <p:cNvSpPr>
              <a:spLocks noChangeArrowheads="1"/>
            </p:cNvSpPr>
            <p:nvPr/>
          </p:nvSpPr>
          <p:spPr bwMode="auto">
            <a:xfrm>
              <a:off x="7200000" y="3600000"/>
              <a:ext cx="2880000" cy="1080000"/>
            </a:xfrm>
            <a:prstGeom prst="rect">
              <a:avLst/>
            </a:prstGeom>
            <a:solidFill>
              <a:srgbClr val="FFFF66"/>
            </a:solidFill>
            <a:ln w="25400">
              <a:solidFill>
                <a:schemeClr val="tx1"/>
              </a:solidFill>
              <a:miter lim="800000"/>
            </a:ln>
          </p:spPr>
          <p:txBody>
            <a:bodyPr wrap="none" anchor="ct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1"/>
                </a:buBlip>
                <a:defRPr kumimoji="1"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9pPr>
            </a:lstStyle>
            <a:p>
              <a:pPr eaLnBrk="1" latinLnBrk="0" hangingPunct="1">
                <a:spcBef>
                  <a:spcPct val="0"/>
                </a:spcBef>
                <a:buClrTx/>
                <a:buFontTx/>
                <a:buNone/>
              </a:pPr>
              <a:endParaRPr kumimoji="0" lang="zh-CN" altLang="en-US" sz="1400">
                <a:solidFill>
                  <a:schemeClr val="tx1"/>
                </a:solidFill>
                <a:latin typeface="微软雅黑" panose="020B0503020204020204" pitchFamily="34" charset="-122"/>
                <a:ea typeface="微软雅黑" panose="020B0503020204020204" pitchFamily="34" charset="-122"/>
              </a:endParaRPr>
            </a:p>
          </p:txBody>
        </p:sp>
        <p:sp>
          <p:nvSpPr>
            <p:cNvPr id="14" name="Line 48"/>
            <p:cNvSpPr>
              <a:spLocks noChangeShapeType="1"/>
            </p:cNvSpPr>
            <p:nvPr/>
          </p:nvSpPr>
          <p:spPr bwMode="auto">
            <a:xfrm flipV="1">
              <a:off x="7200000" y="4032000"/>
              <a:ext cx="2880000" cy="158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400">
                <a:latin typeface="微软雅黑" panose="020B0503020204020204" pitchFamily="34" charset="-122"/>
                <a:ea typeface="微软雅黑" panose="020B0503020204020204" pitchFamily="34" charset="-122"/>
              </a:endParaRPr>
            </a:p>
          </p:txBody>
        </p:sp>
        <p:sp>
          <p:nvSpPr>
            <p:cNvPr id="15" name="Line 49"/>
            <p:cNvSpPr>
              <a:spLocks noChangeShapeType="1"/>
            </p:cNvSpPr>
            <p:nvPr/>
          </p:nvSpPr>
          <p:spPr bwMode="auto">
            <a:xfrm>
              <a:off x="8640000" y="3600000"/>
              <a:ext cx="0" cy="43338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400">
                <a:latin typeface="微软雅黑" panose="020B0503020204020204" pitchFamily="34" charset="-122"/>
                <a:ea typeface="微软雅黑" panose="020B0503020204020204" pitchFamily="34" charset="-122"/>
              </a:endParaRPr>
            </a:p>
          </p:txBody>
        </p:sp>
        <p:sp>
          <p:nvSpPr>
            <p:cNvPr id="16" name="Rectangle 50"/>
            <p:cNvSpPr>
              <a:spLocks noChangeArrowheads="1"/>
            </p:cNvSpPr>
            <p:nvPr/>
          </p:nvSpPr>
          <p:spPr bwMode="auto">
            <a:xfrm>
              <a:off x="8640000" y="3600000"/>
              <a:ext cx="1440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nchorCtr="1">
              <a:noAutofit/>
            </a:bodyPr>
            <a:lstStyle>
              <a:lvl1pPr defTabSz="762000"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defTabSz="762000" latinLnBrk="1">
                <a:spcBef>
                  <a:spcPct val="20000"/>
                </a:spcBef>
                <a:buClr>
                  <a:srgbClr val="6699FF"/>
                </a:buClr>
                <a:buFont typeface="Wingdings 2" panose="05020102010507070707" pitchFamily="18" charset="2"/>
                <a:buBlip>
                  <a:blip r:embed="rId1"/>
                </a:buBlip>
                <a:defRPr kumimoji="1"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defTabSz="7620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defTabSz="7620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defTabSz="7620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9pPr>
            </a:lstStyle>
            <a:p>
              <a:pPr latinLnBrk="0">
                <a:spcBef>
                  <a:spcPct val="0"/>
                </a:spcBef>
                <a:buClrTx/>
                <a:buFontTx/>
                <a:buNone/>
              </a:pPr>
              <a:r>
                <a:rPr lang="zh-CN" altLang="en-US" sz="1400" b="1">
                  <a:solidFill>
                    <a:srgbClr val="FF0000"/>
                  </a:solidFill>
                  <a:latin typeface="微软雅黑" panose="020B0503020204020204" pitchFamily="34" charset="-122"/>
                  <a:ea typeface="微软雅黑" panose="020B0503020204020204" pitchFamily="34" charset="-122"/>
                </a:rPr>
                <a:t>目的端口</a:t>
              </a:r>
              <a:endParaRPr lang="zh-CN" altLang="en-US" sz="1400" b="1">
                <a:solidFill>
                  <a:srgbClr val="FF0000"/>
                </a:solidFill>
                <a:latin typeface="微软雅黑" panose="020B0503020204020204" pitchFamily="34" charset="-122"/>
                <a:ea typeface="微软雅黑" panose="020B0503020204020204" pitchFamily="34" charset="-122"/>
              </a:endParaRPr>
            </a:p>
          </p:txBody>
        </p:sp>
        <p:sp>
          <p:nvSpPr>
            <p:cNvPr id="17" name="Rectangle 51"/>
            <p:cNvSpPr>
              <a:spLocks noChangeArrowheads="1"/>
            </p:cNvSpPr>
            <p:nvPr/>
          </p:nvSpPr>
          <p:spPr bwMode="auto">
            <a:xfrm>
              <a:off x="7200000" y="3600000"/>
              <a:ext cx="1440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nchorCtr="1">
              <a:noAutofit/>
            </a:bodyPr>
            <a:lstStyle>
              <a:lvl1pPr defTabSz="762000"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defTabSz="762000" latinLnBrk="1">
                <a:spcBef>
                  <a:spcPct val="20000"/>
                </a:spcBef>
                <a:buClr>
                  <a:srgbClr val="6699FF"/>
                </a:buClr>
                <a:buFont typeface="Wingdings 2" panose="05020102010507070707" pitchFamily="18" charset="2"/>
                <a:buBlip>
                  <a:blip r:embed="rId1"/>
                </a:buBlip>
                <a:defRPr kumimoji="1"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defTabSz="7620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defTabSz="7620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defTabSz="7620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9pPr>
            </a:lstStyle>
            <a:p>
              <a:pPr latinLnBrk="0">
                <a:spcBef>
                  <a:spcPct val="0"/>
                </a:spcBef>
                <a:buClrTx/>
                <a:buFontTx/>
                <a:buNone/>
              </a:pPr>
              <a:r>
                <a:rPr lang="zh-CN" altLang="en-US" sz="1400" b="1">
                  <a:solidFill>
                    <a:srgbClr val="FF0000"/>
                  </a:solidFill>
                  <a:latin typeface="微软雅黑" panose="020B0503020204020204" pitchFamily="34" charset="-122"/>
                  <a:ea typeface="微软雅黑" panose="020B0503020204020204" pitchFamily="34" charset="-122"/>
                </a:rPr>
                <a:t>源 端 口</a:t>
              </a:r>
              <a:endParaRPr lang="zh-CN" altLang="en-US" sz="1400" b="1">
                <a:solidFill>
                  <a:srgbClr val="FF0000"/>
                </a:solidFill>
                <a:latin typeface="微软雅黑" panose="020B0503020204020204" pitchFamily="34" charset="-122"/>
                <a:ea typeface="微软雅黑" panose="020B0503020204020204" pitchFamily="34" charset="-122"/>
              </a:endParaRPr>
            </a:p>
          </p:txBody>
        </p:sp>
        <p:sp>
          <p:nvSpPr>
            <p:cNvPr id="18" name="Rectangle 53"/>
            <p:cNvSpPr>
              <a:spLocks noChangeArrowheads="1"/>
            </p:cNvSpPr>
            <p:nvPr/>
          </p:nvSpPr>
          <p:spPr bwMode="auto">
            <a:xfrm>
              <a:off x="8820000" y="5040000"/>
              <a:ext cx="2160000" cy="504000"/>
            </a:xfrm>
            <a:prstGeom prst="rect">
              <a:avLst/>
            </a:prstGeom>
            <a:solidFill>
              <a:srgbClr val="CCECFF"/>
            </a:solidFill>
            <a:ln w="19050">
              <a:solidFill>
                <a:schemeClr val="tx1"/>
              </a:solidFill>
            </a:ln>
          </p:spPr>
          <p:txBody>
            <a:bodyPr wrap="none" lIns="90488" tIns="44450" rIns="90488" bIns="44450" anchor="ctr" anchorCtr="1">
              <a:noAutofit/>
            </a:bodyPr>
            <a:lstStyle>
              <a:lvl1pPr defTabSz="762000"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defTabSz="762000" latinLnBrk="1">
                <a:spcBef>
                  <a:spcPct val="20000"/>
                </a:spcBef>
                <a:buClr>
                  <a:srgbClr val="6699FF"/>
                </a:buClr>
                <a:buFont typeface="Wingdings 2" panose="05020102010507070707" pitchFamily="18" charset="2"/>
                <a:buBlip>
                  <a:blip r:embed="rId1"/>
                </a:buBlip>
                <a:defRPr kumimoji="1"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defTabSz="7620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defTabSz="7620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defTabSz="7620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9pPr>
            </a:lstStyle>
            <a:p>
              <a:pPr latinLnBrk="0">
                <a:spcBef>
                  <a:spcPct val="0"/>
                </a:spcBef>
                <a:buClrTx/>
                <a:buFontTx/>
                <a:buNone/>
              </a:pPr>
              <a:r>
                <a:rPr lang="en-US" altLang="zh-CN" sz="1400" dirty="0">
                  <a:latin typeface="微软雅黑" panose="020B0503020204020204" pitchFamily="34" charset="-122"/>
                  <a:ea typeface="微软雅黑" panose="020B0503020204020204" pitchFamily="34" charset="-122"/>
                </a:rPr>
                <a:t>TCP/UDP</a:t>
              </a:r>
              <a:r>
                <a:rPr lang="zh-CN" altLang="en-US" sz="1400" dirty="0">
                  <a:latin typeface="微软雅黑" panose="020B0503020204020204" pitchFamily="34" charset="-122"/>
                  <a:ea typeface="微软雅黑" panose="020B0503020204020204" pitchFamily="34" charset="-122"/>
                </a:rPr>
                <a:t>数据部分</a:t>
              </a:r>
              <a:endParaRPr lang="zh-CN" altLang="en-US" sz="1400" dirty="0">
                <a:latin typeface="微软雅黑" panose="020B0503020204020204" pitchFamily="34" charset="-122"/>
                <a:ea typeface="微软雅黑" panose="020B0503020204020204" pitchFamily="34" charset="-122"/>
              </a:endParaRPr>
            </a:p>
          </p:txBody>
        </p:sp>
        <p:sp>
          <p:nvSpPr>
            <p:cNvPr id="19" name="Rectangle 58"/>
            <p:cNvSpPr>
              <a:spLocks noChangeArrowheads="1"/>
            </p:cNvSpPr>
            <p:nvPr/>
          </p:nvSpPr>
          <p:spPr bwMode="auto">
            <a:xfrm>
              <a:off x="7380000" y="5040000"/>
              <a:ext cx="1440000" cy="504000"/>
            </a:xfrm>
            <a:prstGeom prst="rect">
              <a:avLst/>
            </a:prstGeom>
            <a:solidFill>
              <a:srgbClr val="FFFF66"/>
            </a:solidFill>
            <a:ln w="19050">
              <a:solidFill>
                <a:srgbClr val="333399"/>
              </a:solidFill>
            </a:ln>
          </p:spPr>
          <p:txBody>
            <a:bodyPr wrap="square" lIns="90488" tIns="44450" rIns="90488" bIns="44450" anchor="ctr" anchorCtr="1">
              <a:noAutofit/>
            </a:bodyPr>
            <a:lstStyle>
              <a:lvl1pPr defTabSz="762000"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defTabSz="762000" latinLnBrk="1">
                <a:spcBef>
                  <a:spcPct val="20000"/>
                </a:spcBef>
                <a:buClr>
                  <a:srgbClr val="6699FF"/>
                </a:buClr>
                <a:buFont typeface="Wingdings 2" panose="05020102010507070707" pitchFamily="18" charset="2"/>
                <a:buBlip>
                  <a:blip r:embed="rId1"/>
                </a:buBlip>
                <a:defRPr kumimoji="1"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defTabSz="7620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defTabSz="7620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defTabSz="7620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9pPr>
            </a:lstStyle>
            <a:p>
              <a:pPr latinLnBrk="0">
                <a:spcBef>
                  <a:spcPct val="0"/>
                </a:spcBef>
                <a:buClrTx/>
                <a:buFontTx/>
                <a:buNone/>
              </a:pPr>
              <a:r>
                <a:rPr lang="en-US" altLang="zh-CN" sz="1400">
                  <a:latin typeface="微软雅黑" panose="020B0503020204020204" pitchFamily="34" charset="-122"/>
                  <a:ea typeface="微软雅黑" panose="020B0503020204020204" pitchFamily="34" charset="-122"/>
                </a:rPr>
                <a:t>TCP/UDP</a:t>
              </a:r>
              <a:r>
                <a:rPr lang="zh-CN" altLang="en-US" sz="1400">
                  <a:latin typeface="微软雅黑" panose="020B0503020204020204" pitchFamily="34" charset="-122"/>
                  <a:ea typeface="微软雅黑" panose="020B0503020204020204" pitchFamily="34" charset="-122"/>
                </a:rPr>
                <a:t>首部</a:t>
              </a:r>
              <a:endParaRPr lang="zh-CN" altLang="en-US" sz="1400">
                <a:latin typeface="微软雅黑" panose="020B0503020204020204" pitchFamily="34" charset="-122"/>
                <a:ea typeface="微软雅黑" panose="020B0503020204020204" pitchFamily="34" charset="-122"/>
              </a:endParaRPr>
            </a:p>
          </p:txBody>
        </p:sp>
        <p:sp>
          <p:nvSpPr>
            <p:cNvPr id="20" name="Rectangle 59"/>
            <p:cNvSpPr>
              <a:spLocks noChangeArrowheads="1"/>
            </p:cNvSpPr>
            <p:nvPr/>
          </p:nvSpPr>
          <p:spPr bwMode="auto">
            <a:xfrm>
              <a:off x="5760000" y="5040000"/>
              <a:ext cx="1620000" cy="50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nchorCtr="1">
              <a:noAutofit/>
            </a:bodyPr>
            <a:lstStyle>
              <a:lvl1pPr defTabSz="762000"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defTabSz="762000" latinLnBrk="1">
                <a:spcBef>
                  <a:spcPct val="20000"/>
                </a:spcBef>
                <a:buClr>
                  <a:srgbClr val="6699FF"/>
                </a:buClr>
                <a:buFont typeface="Wingdings 2" panose="05020102010507070707" pitchFamily="18" charset="2"/>
                <a:buBlip>
                  <a:blip r:embed="rId1"/>
                </a:buBlip>
                <a:defRPr kumimoji="1"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defTabSz="7620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defTabSz="7620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defTabSz="7620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9pPr>
            </a:lstStyle>
            <a:p>
              <a:pPr latinLnBrk="0">
                <a:spcBef>
                  <a:spcPct val="0"/>
                </a:spcBef>
                <a:buClrTx/>
                <a:buFontTx/>
                <a:buNone/>
              </a:pPr>
              <a:r>
                <a:rPr lang="en-US" altLang="zh-CN" sz="1400" dirty="0">
                  <a:latin typeface="微软雅黑" panose="020B0503020204020204" pitchFamily="34" charset="-122"/>
                  <a:ea typeface="微软雅黑" panose="020B0503020204020204" pitchFamily="34" charset="-122"/>
                </a:rPr>
                <a:t>TCP/UDP</a:t>
              </a:r>
              <a:r>
                <a:rPr lang="zh-CN" altLang="en-US" sz="1400" dirty="0">
                  <a:latin typeface="微软雅黑" panose="020B0503020204020204" pitchFamily="34" charset="-122"/>
                  <a:ea typeface="微软雅黑" panose="020B0503020204020204" pitchFamily="34" charset="-122"/>
                </a:rPr>
                <a:t>报文段</a:t>
              </a:r>
              <a:endParaRPr lang="zh-CN" altLang="en-US" sz="1400" dirty="0">
                <a:latin typeface="微软雅黑" panose="020B0503020204020204" pitchFamily="34" charset="-122"/>
                <a:ea typeface="微软雅黑" panose="020B0503020204020204" pitchFamily="34" charset="-122"/>
              </a:endParaRPr>
            </a:p>
          </p:txBody>
        </p:sp>
        <p:sp>
          <p:nvSpPr>
            <p:cNvPr id="21" name="AutoShape 60"/>
            <p:cNvSpPr>
              <a:spLocks noChangeArrowheads="1"/>
            </p:cNvSpPr>
            <p:nvPr/>
          </p:nvSpPr>
          <p:spPr bwMode="auto">
            <a:xfrm rot="5400000">
              <a:off x="8640000" y="5544000"/>
              <a:ext cx="360000" cy="360000"/>
            </a:xfrm>
            <a:prstGeom prst="leftArrow">
              <a:avLst>
                <a:gd name="adj1" fmla="val 50000"/>
                <a:gd name="adj2" fmla="val 40237"/>
              </a:avLst>
            </a:prstGeom>
            <a:solidFill>
              <a:srgbClr val="FFCCFF"/>
            </a:solidFill>
            <a:ln w="12700">
              <a:solidFill>
                <a:srgbClr val="333399"/>
              </a:solidFill>
              <a:miter lim="800000"/>
            </a:ln>
          </p:spPr>
          <p:txBody>
            <a:bodyPr wrap="none" anchor="ct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1"/>
                </a:buBlip>
                <a:defRPr kumimoji="1"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9pPr>
            </a:lstStyle>
            <a:p>
              <a:pPr eaLnBrk="1" latinLnBrk="0" hangingPunct="1">
                <a:spcBef>
                  <a:spcPct val="0"/>
                </a:spcBef>
                <a:buClrTx/>
                <a:buFontTx/>
                <a:buNone/>
              </a:pPr>
              <a:endParaRPr kumimoji="0" lang="zh-CN" altLang="en-US" sz="1400">
                <a:solidFill>
                  <a:schemeClr val="tx1"/>
                </a:solidFill>
                <a:latin typeface="微软雅黑" panose="020B0503020204020204" pitchFamily="34" charset="-122"/>
                <a:ea typeface="微软雅黑" panose="020B0503020204020204" pitchFamily="34" charset="-122"/>
              </a:endParaRPr>
            </a:p>
          </p:txBody>
        </p:sp>
        <p:sp>
          <p:nvSpPr>
            <p:cNvPr id="22" name="Line 62"/>
            <p:cNvSpPr>
              <a:spLocks noChangeShapeType="1"/>
            </p:cNvSpPr>
            <p:nvPr/>
          </p:nvSpPr>
          <p:spPr bwMode="auto">
            <a:xfrm>
              <a:off x="10080000" y="3600000"/>
              <a:ext cx="7200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微软雅黑" panose="020B0503020204020204" pitchFamily="34" charset="-122"/>
                <a:ea typeface="微软雅黑" panose="020B0503020204020204" pitchFamily="34" charset="-122"/>
              </a:endParaRPr>
            </a:p>
          </p:txBody>
        </p:sp>
        <p:sp>
          <p:nvSpPr>
            <p:cNvPr id="23" name="Line 63"/>
            <p:cNvSpPr>
              <a:spLocks noChangeShapeType="1"/>
            </p:cNvSpPr>
            <p:nvPr/>
          </p:nvSpPr>
          <p:spPr bwMode="auto">
            <a:xfrm>
              <a:off x="10080000" y="4680000"/>
              <a:ext cx="7200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微软雅黑" panose="020B0503020204020204" pitchFamily="34" charset="-122"/>
                <a:ea typeface="微软雅黑" panose="020B0503020204020204" pitchFamily="34" charset="-122"/>
              </a:endParaRPr>
            </a:p>
          </p:txBody>
        </p:sp>
        <p:sp>
          <p:nvSpPr>
            <p:cNvPr id="24" name="Line 64"/>
            <p:cNvSpPr>
              <a:spLocks noChangeShapeType="1"/>
            </p:cNvSpPr>
            <p:nvPr/>
          </p:nvSpPr>
          <p:spPr bwMode="auto">
            <a:xfrm flipV="1">
              <a:off x="7200000" y="4464000"/>
              <a:ext cx="2880000" cy="158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400">
                <a:latin typeface="微软雅黑" panose="020B0503020204020204" pitchFamily="34" charset="-122"/>
                <a:ea typeface="微软雅黑" panose="020B0503020204020204" pitchFamily="34" charset="-122"/>
              </a:endParaRPr>
            </a:p>
          </p:txBody>
        </p:sp>
        <p:sp>
          <p:nvSpPr>
            <p:cNvPr id="25" name="Line 65"/>
            <p:cNvSpPr>
              <a:spLocks noChangeShapeType="1"/>
            </p:cNvSpPr>
            <p:nvPr/>
          </p:nvSpPr>
          <p:spPr bwMode="auto">
            <a:xfrm>
              <a:off x="8100000" y="4032000"/>
              <a:ext cx="0" cy="4320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400">
                <a:latin typeface="微软雅黑" panose="020B0503020204020204" pitchFamily="34" charset="-122"/>
                <a:ea typeface="微软雅黑" panose="020B0503020204020204" pitchFamily="34" charset="-122"/>
              </a:endParaRPr>
            </a:p>
          </p:txBody>
        </p:sp>
        <p:sp>
          <p:nvSpPr>
            <p:cNvPr id="26" name="Rectangle 66"/>
            <p:cNvSpPr>
              <a:spLocks noChangeArrowheads="1"/>
            </p:cNvSpPr>
            <p:nvPr/>
          </p:nvSpPr>
          <p:spPr bwMode="auto">
            <a:xfrm>
              <a:off x="8100000" y="4032000"/>
              <a:ext cx="720815"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nchorCtr="1">
              <a:noAutofit/>
            </a:bodyPr>
            <a:lstStyle>
              <a:lvl1pPr defTabSz="762000"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defTabSz="762000" latinLnBrk="1">
                <a:spcBef>
                  <a:spcPct val="20000"/>
                </a:spcBef>
                <a:buClr>
                  <a:srgbClr val="6699FF"/>
                </a:buClr>
                <a:buFont typeface="Wingdings 2" panose="05020102010507070707" pitchFamily="18" charset="2"/>
                <a:buBlip>
                  <a:blip r:embed="rId1"/>
                </a:buBlip>
                <a:defRPr kumimoji="1"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defTabSz="7620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defTabSz="7620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defTabSz="7620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9pPr>
            </a:lstStyle>
            <a:p>
              <a:pPr latinLnBrk="0">
                <a:spcBef>
                  <a:spcPct val="0"/>
                </a:spcBef>
                <a:buClrTx/>
                <a:buFontTx/>
                <a:buNone/>
              </a:pPr>
              <a:r>
                <a:rPr lang="zh-CN" altLang="en-US" sz="1400" b="1">
                  <a:solidFill>
                    <a:srgbClr val="FF0000"/>
                  </a:solidFill>
                  <a:latin typeface="微软雅黑" panose="020B0503020204020204" pitchFamily="34" charset="-122"/>
                  <a:ea typeface="微软雅黑" panose="020B0503020204020204" pitchFamily="34" charset="-122"/>
                </a:rPr>
                <a:t>标志位</a:t>
              </a:r>
              <a:endParaRPr lang="zh-CN" altLang="en-US" sz="1400" b="1">
                <a:solidFill>
                  <a:srgbClr val="FF0000"/>
                </a:solidFill>
                <a:latin typeface="微软雅黑" panose="020B0503020204020204" pitchFamily="34" charset="-122"/>
                <a:ea typeface="微软雅黑" panose="020B0503020204020204" pitchFamily="34" charset="-122"/>
              </a:endParaRPr>
            </a:p>
          </p:txBody>
        </p:sp>
        <p:sp>
          <p:nvSpPr>
            <p:cNvPr id="27" name="Line 67"/>
            <p:cNvSpPr>
              <a:spLocks noChangeShapeType="1"/>
            </p:cNvSpPr>
            <p:nvPr/>
          </p:nvSpPr>
          <p:spPr bwMode="auto">
            <a:xfrm>
              <a:off x="8820000" y="4032000"/>
              <a:ext cx="0" cy="4320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400">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4500000" y="779045"/>
            <a:ext cx="6531079" cy="2592000"/>
            <a:chOff x="2880000" y="720000"/>
            <a:chExt cx="6531079" cy="2592000"/>
          </a:xfrm>
        </p:grpSpPr>
        <p:sp>
          <p:nvSpPr>
            <p:cNvPr id="29" name="Rectangle 4"/>
            <p:cNvSpPr>
              <a:spLocks noChangeArrowheads="1"/>
            </p:cNvSpPr>
            <p:nvPr/>
          </p:nvSpPr>
          <p:spPr bwMode="auto">
            <a:xfrm>
              <a:off x="4046055" y="1289050"/>
              <a:ext cx="1135250" cy="20002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1"/>
                </a:buBlip>
                <a:defRPr kumimoji="1"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9pPr>
            </a:lstStyle>
            <a:p>
              <a:pPr eaLnBrk="1" latinLnBrk="0" hangingPunct="1">
                <a:spcBef>
                  <a:spcPct val="0"/>
                </a:spcBef>
                <a:buClrTx/>
                <a:buFontTx/>
                <a:buNone/>
              </a:pPr>
              <a:endParaRPr kumimoji="0" lang="zh-CN" altLang="en-US" sz="1400">
                <a:solidFill>
                  <a:schemeClr val="tx1"/>
                </a:solidFill>
                <a:latin typeface="微软雅黑" panose="020B0503020204020204" pitchFamily="34" charset="-122"/>
                <a:ea typeface="微软雅黑" panose="020B0503020204020204" pitchFamily="34" charset="-122"/>
              </a:endParaRPr>
            </a:p>
          </p:txBody>
        </p:sp>
        <p:sp>
          <p:nvSpPr>
            <p:cNvPr id="30" name="Rectangle 9"/>
            <p:cNvSpPr>
              <a:spLocks noChangeArrowheads="1"/>
            </p:cNvSpPr>
            <p:nvPr/>
          </p:nvSpPr>
          <p:spPr bwMode="auto">
            <a:xfrm>
              <a:off x="5252548" y="795338"/>
              <a:ext cx="1575114" cy="434975"/>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1"/>
                </a:buBlip>
                <a:defRPr kumimoji="1"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9pPr>
            </a:lstStyle>
            <a:p>
              <a:pPr eaLnBrk="1" latinLnBrk="0" hangingPunct="1">
                <a:spcBef>
                  <a:spcPct val="0"/>
                </a:spcBef>
                <a:buClrTx/>
                <a:buFontTx/>
                <a:buNone/>
              </a:pPr>
              <a:endParaRPr kumimoji="0" lang="zh-CN" altLang="en-US" sz="1400">
                <a:solidFill>
                  <a:schemeClr val="tx1"/>
                </a:solidFill>
                <a:latin typeface="微软雅黑" panose="020B0503020204020204" pitchFamily="34" charset="-122"/>
                <a:ea typeface="微软雅黑" panose="020B0503020204020204" pitchFamily="34" charset="-122"/>
              </a:endParaRPr>
            </a:p>
          </p:txBody>
        </p:sp>
        <p:sp>
          <p:nvSpPr>
            <p:cNvPr id="31" name="Rectangle 10"/>
            <p:cNvSpPr>
              <a:spLocks noChangeArrowheads="1"/>
            </p:cNvSpPr>
            <p:nvPr/>
          </p:nvSpPr>
          <p:spPr bwMode="auto">
            <a:xfrm>
              <a:off x="3600000" y="720000"/>
              <a:ext cx="5760000" cy="2592000"/>
            </a:xfrm>
            <a:prstGeom prst="rect">
              <a:avLst/>
            </a:prstGeom>
            <a:solidFill>
              <a:srgbClr val="CCFF99"/>
            </a:solidFill>
            <a:ln w="25400">
              <a:solidFill>
                <a:schemeClr val="tx1"/>
              </a:solidFill>
              <a:miter lim="800000"/>
            </a:ln>
          </p:spPr>
          <p:txBody>
            <a:bodyPr wrap="none" anchor="ct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1"/>
                </a:buBlip>
                <a:defRPr kumimoji="1"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9pPr>
            </a:lstStyle>
            <a:p>
              <a:pPr eaLnBrk="1" latinLnBrk="0" hangingPunct="1">
                <a:spcBef>
                  <a:spcPct val="0"/>
                </a:spcBef>
                <a:buClrTx/>
                <a:buFontTx/>
                <a:buNone/>
              </a:pPr>
              <a:endParaRPr kumimoji="0" lang="zh-CN" altLang="en-US" sz="1400">
                <a:solidFill>
                  <a:schemeClr val="tx1"/>
                </a:solidFill>
                <a:latin typeface="微软雅黑" panose="020B0503020204020204" pitchFamily="34" charset="-122"/>
                <a:ea typeface="微软雅黑" panose="020B0503020204020204" pitchFamily="34" charset="-122"/>
              </a:endParaRPr>
            </a:p>
          </p:txBody>
        </p:sp>
        <p:sp>
          <p:nvSpPr>
            <p:cNvPr id="32" name="Line 11"/>
            <p:cNvSpPr>
              <a:spLocks noChangeShapeType="1"/>
            </p:cNvSpPr>
            <p:nvPr/>
          </p:nvSpPr>
          <p:spPr bwMode="auto">
            <a:xfrm>
              <a:off x="3600000" y="1152000"/>
              <a:ext cx="57600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400">
                <a:latin typeface="微软雅黑" panose="020B0503020204020204" pitchFamily="34" charset="-122"/>
                <a:ea typeface="微软雅黑" panose="020B0503020204020204" pitchFamily="34" charset="-122"/>
              </a:endParaRPr>
            </a:p>
          </p:txBody>
        </p:sp>
        <p:sp>
          <p:nvSpPr>
            <p:cNvPr id="33" name="Line 12"/>
            <p:cNvSpPr>
              <a:spLocks noChangeShapeType="1"/>
            </p:cNvSpPr>
            <p:nvPr/>
          </p:nvSpPr>
          <p:spPr bwMode="auto">
            <a:xfrm>
              <a:off x="3600000" y="1584000"/>
              <a:ext cx="57600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400">
                <a:latin typeface="微软雅黑" panose="020B0503020204020204" pitchFamily="34" charset="-122"/>
                <a:ea typeface="微软雅黑" panose="020B0503020204020204" pitchFamily="34" charset="-122"/>
              </a:endParaRPr>
            </a:p>
          </p:txBody>
        </p:sp>
        <p:sp>
          <p:nvSpPr>
            <p:cNvPr id="34" name="Line 13"/>
            <p:cNvSpPr>
              <a:spLocks noChangeShapeType="1"/>
            </p:cNvSpPr>
            <p:nvPr/>
          </p:nvSpPr>
          <p:spPr bwMode="auto">
            <a:xfrm>
              <a:off x="3600000" y="2016000"/>
              <a:ext cx="57600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400">
                <a:latin typeface="微软雅黑" panose="020B0503020204020204" pitchFamily="34" charset="-122"/>
                <a:ea typeface="微软雅黑" panose="020B0503020204020204" pitchFamily="34" charset="-122"/>
              </a:endParaRPr>
            </a:p>
          </p:txBody>
        </p:sp>
        <p:sp>
          <p:nvSpPr>
            <p:cNvPr id="35" name="Line 14"/>
            <p:cNvSpPr>
              <a:spLocks noChangeShapeType="1"/>
            </p:cNvSpPr>
            <p:nvPr/>
          </p:nvSpPr>
          <p:spPr bwMode="auto">
            <a:xfrm>
              <a:off x="3600000" y="2448000"/>
              <a:ext cx="57600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400">
                <a:latin typeface="微软雅黑" panose="020B0503020204020204" pitchFamily="34" charset="-122"/>
                <a:ea typeface="微软雅黑" panose="020B0503020204020204" pitchFamily="34" charset="-122"/>
              </a:endParaRPr>
            </a:p>
          </p:txBody>
        </p:sp>
        <p:sp>
          <p:nvSpPr>
            <p:cNvPr id="36" name="Line 15"/>
            <p:cNvSpPr>
              <a:spLocks noChangeShapeType="1"/>
            </p:cNvSpPr>
            <p:nvPr/>
          </p:nvSpPr>
          <p:spPr bwMode="auto">
            <a:xfrm>
              <a:off x="3600000" y="2880000"/>
              <a:ext cx="57600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400">
                <a:latin typeface="微软雅黑" panose="020B0503020204020204" pitchFamily="34" charset="-122"/>
                <a:ea typeface="微软雅黑" panose="020B0503020204020204" pitchFamily="34" charset="-122"/>
              </a:endParaRPr>
            </a:p>
          </p:txBody>
        </p:sp>
        <p:sp>
          <p:nvSpPr>
            <p:cNvPr id="37" name="Line 16"/>
            <p:cNvSpPr>
              <a:spLocks noChangeShapeType="1"/>
            </p:cNvSpPr>
            <p:nvPr/>
          </p:nvSpPr>
          <p:spPr bwMode="auto">
            <a:xfrm>
              <a:off x="4320000" y="720000"/>
              <a:ext cx="0" cy="4320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400">
                <a:latin typeface="微软雅黑" panose="020B0503020204020204" pitchFamily="34" charset="-122"/>
                <a:ea typeface="微软雅黑" panose="020B0503020204020204" pitchFamily="34" charset="-122"/>
              </a:endParaRPr>
            </a:p>
          </p:txBody>
        </p:sp>
        <p:sp>
          <p:nvSpPr>
            <p:cNvPr id="38" name="Line 17"/>
            <p:cNvSpPr>
              <a:spLocks noChangeShapeType="1"/>
            </p:cNvSpPr>
            <p:nvPr/>
          </p:nvSpPr>
          <p:spPr bwMode="auto">
            <a:xfrm>
              <a:off x="5040000" y="720000"/>
              <a:ext cx="0" cy="4320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400">
                <a:latin typeface="微软雅黑" panose="020B0503020204020204" pitchFamily="34" charset="-122"/>
                <a:ea typeface="微软雅黑" panose="020B0503020204020204" pitchFamily="34" charset="-122"/>
              </a:endParaRPr>
            </a:p>
          </p:txBody>
        </p:sp>
        <p:sp>
          <p:nvSpPr>
            <p:cNvPr id="39" name="Line 18"/>
            <p:cNvSpPr>
              <a:spLocks noChangeShapeType="1"/>
            </p:cNvSpPr>
            <p:nvPr/>
          </p:nvSpPr>
          <p:spPr bwMode="auto">
            <a:xfrm>
              <a:off x="5040000" y="1584000"/>
              <a:ext cx="0" cy="4318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400">
                <a:latin typeface="微软雅黑" panose="020B0503020204020204" pitchFamily="34" charset="-122"/>
                <a:ea typeface="微软雅黑" panose="020B0503020204020204" pitchFamily="34" charset="-122"/>
              </a:endParaRPr>
            </a:p>
          </p:txBody>
        </p:sp>
        <p:sp>
          <p:nvSpPr>
            <p:cNvPr id="40" name="Line 19"/>
            <p:cNvSpPr>
              <a:spLocks noChangeShapeType="1"/>
            </p:cNvSpPr>
            <p:nvPr/>
          </p:nvSpPr>
          <p:spPr bwMode="auto">
            <a:xfrm>
              <a:off x="6480000" y="720000"/>
              <a:ext cx="0" cy="12960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400">
                <a:latin typeface="微软雅黑" panose="020B0503020204020204" pitchFamily="34" charset="-122"/>
                <a:ea typeface="微软雅黑" panose="020B0503020204020204" pitchFamily="34" charset="-122"/>
              </a:endParaRPr>
            </a:p>
          </p:txBody>
        </p:sp>
        <p:sp>
          <p:nvSpPr>
            <p:cNvPr id="41" name="Line 20"/>
            <p:cNvSpPr>
              <a:spLocks noChangeShapeType="1"/>
            </p:cNvSpPr>
            <p:nvPr/>
          </p:nvSpPr>
          <p:spPr bwMode="auto">
            <a:xfrm flipV="1">
              <a:off x="9000000" y="2880000"/>
              <a:ext cx="0" cy="4320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400">
                <a:latin typeface="微软雅黑" panose="020B0503020204020204" pitchFamily="34" charset="-122"/>
                <a:ea typeface="微软雅黑" panose="020B0503020204020204" pitchFamily="34" charset="-122"/>
              </a:endParaRPr>
            </a:p>
          </p:txBody>
        </p:sp>
        <p:sp>
          <p:nvSpPr>
            <p:cNvPr id="42" name="Line 21"/>
            <p:cNvSpPr>
              <a:spLocks noChangeShapeType="1"/>
            </p:cNvSpPr>
            <p:nvPr/>
          </p:nvSpPr>
          <p:spPr bwMode="auto">
            <a:xfrm>
              <a:off x="7020000" y="1152000"/>
              <a:ext cx="0" cy="43338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400">
                <a:latin typeface="微软雅黑" panose="020B0503020204020204" pitchFamily="34" charset="-122"/>
                <a:ea typeface="微软雅黑" panose="020B0503020204020204" pitchFamily="34" charset="-122"/>
              </a:endParaRPr>
            </a:p>
          </p:txBody>
        </p:sp>
        <p:sp>
          <p:nvSpPr>
            <p:cNvPr id="43" name="Rectangle 25"/>
            <p:cNvSpPr>
              <a:spLocks noChangeArrowheads="1"/>
            </p:cNvSpPr>
            <p:nvPr/>
          </p:nvSpPr>
          <p:spPr bwMode="auto">
            <a:xfrm>
              <a:off x="6480000" y="720000"/>
              <a:ext cx="2880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nchorCtr="1">
              <a:noAutofit/>
            </a:bodyPr>
            <a:lstStyle>
              <a:lvl1pPr defTabSz="762000"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defTabSz="762000" latinLnBrk="1">
                <a:spcBef>
                  <a:spcPct val="20000"/>
                </a:spcBef>
                <a:buClr>
                  <a:srgbClr val="6699FF"/>
                </a:buClr>
                <a:buFont typeface="Wingdings 2" panose="05020102010507070707" pitchFamily="18" charset="2"/>
                <a:buBlip>
                  <a:blip r:embed="rId1"/>
                </a:buBlip>
                <a:defRPr kumimoji="1"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defTabSz="7620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defTabSz="7620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defTabSz="7620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9pPr>
            </a:lstStyle>
            <a:p>
              <a:pPr latinLnBrk="0">
                <a:spcBef>
                  <a:spcPct val="0"/>
                </a:spcBef>
                <a:buClrTx/>
                <a:buFontTx/>
                <a:buNone/>
              </a:pPr>
              <a:r>
                <a:rPr lang="zh-CN" altLang="en-US" sz="1400">
                  <a:latin typeface="微软雅黑" panose="020B0503020204020204" pitchFamily="34" charset="-122"/>
                  <a:ea typeface="微软雅黑" panose="020B0503020204020204" pitchFamily="34" charset="-122"/>
                </a:rPr>
                <a:t>总  长  度</a:t>
              </a:r>
              <a:endParaRPr lang="zh-CN" altLang="en-US" sz="1400">
                <a:latin typeface="微软雅黑" panose="020B0503020204020204" pitchFamily="34" charset="-122"/>
                <a:ea typeface="微软雅黑" panose="020B0503020204020204" pitchFamily="34" charset="-122"/>
              </a:endParaRPr>
            </a:p>
          </p:txBody>
        </p:sp>
        <p:sp>
          <p:nvSpPr>
            <p:cNvPr id="44" name="Rectangle 29"/>
            <p:cNvSpPr>
              <a:spLocks noChangeArrowheads="1"/>
            </p:cNvSpPr>
            <p:nvPr/>
          </p:nvSpPr>
          <p:spPr bwMode="auto">
            <a:xfrm>
              <a:off x="4320000" y="720000"/>
              <a:ext cx="720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nchorCtr="1">
              <a:normAutofit/>
            </a:bodyPr>
            <a:lstStyle>
              <a:lvl1pPr defTabSz="762000"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defTabSz="762000" latinLnBrk="1">
                <a:spcBef>
                  <a:spcPct val="20000"/>
                </a:spcBef>
                <a:buClr>
                  <a:srgbClr val="6699FF"/>
                </a:buClr>
                <a:buFont typeface="Wingdings 2" panose="05020102010507070707" pitchFamily="18" charset="2"/>
                <a:buBlip>
                  <a:blip r:embed="rId1"/>
                </a:buBlip>
                <a:defRPr kumimoji="1"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defTabSz="7620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defTabSz="7620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defTabSz="7620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9pPr>
            </a:lstStyle>
            <a:p>
              <a:pPr latinLnBrk="0">
                <a:spcBef>
                  <a:spcPct val="0"/>
                </a:spcBef>
                <a:buClrTx/>
                <a:buFontTx/>
                <a:buNone/>
              </a:pPr>
              <a:r>
                <a:rPr lang="zh-CN" altLang="en-US" sz="1400">
                  <a:latin typeface="微软雅黑" panose="020B0503020204020204" pitchFamily="34" charset="-122"/>
                  <a:ea typeface="微软雅黑" panose="020B0503020204020204" pitchFamily="34" charset="-122"/>
                </a:rPr>
                <a:t>首部长度</a:t>
              </a:r>
              <a:endParaRPr lang="zh-CN" altLang="en-US" sz="1400">
                <a:latin typeface="微软雅黑" panose="020B0503020204020204" pitchFamily="34" charset="-122"/>
                <a:ea typeface="微软雅黑" panose="020B0503020204020204" pitchFamily="34" charset="-122"/>
              </a:endParaRPr>
            </a:p>
          </p:txBody>
        </p:sp>
        <p:grpSp>
          <p:nvGrpSpPr>
            <p:cNvPr id="45" name="Group 30"/>
            <p:cNvGrpSpPr/>
            <p:nvPr/>
          </p:nvGrpSpPr>
          <p:grpSpPr bwMode="auto">
            <a:xfrm>
              <a:off x="3547244" y="3055182"/>
              <a:ext cx="105511" cy="69850"/>
              <a:chOff x="833" y="3024"/>
              <a:chExt cx="78" cy="51"/>
            </a:xfrm>
          </p:grpSpPr>
          <p:sp>
            <p:nvSpPr>
              <p:cNvPr id="61" name="Rectangle 31"/>
              <p:cNvSpPr>
                <a:spLocks noChangeArrowheads="1"/>
              </p:cNvSpPr>
              <p:nvPr/>
            </p:nvSpPr>
            <p:spPr bwMode="auto">
              <a:xfrm>
                <a:off x="833" y="3024"/>
                <a:ext cx="78" cy="51"/>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1"/>
                  </a:buBlip>
                  <a:defRPr kumimoji="1"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9pPr>
              </a:lstStyle>
              <a:p>
                <a:pPr eaLnBrk="1" latinLnBrk="0" hangingPunct="1">
                  <a:spcBef>
                    <a:spcPct val="0"/>
                  </a:spcBef>
                  <a:buClrTx/>
                  <a:buFontTx/>
                  <a:buNone/>
                </a:pPr>
                <a:endParaRPr kumimoji="0" lang="zh-CN" altLang="en-US" sz="1400">
                  <a:solidFill>
                    <a:schemeClr val="tx1"/>
                  </a:solidFill>
                  <a:latin typeface="微软雅黑" panose="020B0503020204020204" pitchFamily="34" charset="-122"/>
                  <a:ea typeface="微软雅黑" panose="020B0503020204020204" pitchFamily="34" charset="-122"/>
                </a:endParaRPr>
              </a:p>
            </p:txBody>
          </p:sp>
          <p:sp>
            <p:nvSpPr>
              <p:cNvPr id="62" name="Line 32"/>
              <p:cNvSpPr>
                <a:spLocks noChangeShapeType="1"/>
              </p:cNvSpPr>
              <p:nvPr/>
            </p:nvSpPr>
            <p:spPr bwMode="auto">
              <a:xfrm>
                <a:off x="839" y="3030"/>
                <a:ext cx="68"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400">
                  <a:latin typeface="微软雅黑" panose="020B0503020204020204" pitchFamily="34" charset="-122"/>
                  <a:ea typeface="微软雅黑" panose="020B0503020204020204" pitchFamily="34" charset="-122"/>
                </a:endParaRPr>
              </a:p>
            </p:txBody>
          </p:sp>
          <p:sp>
            <p:nvSpPr>
              <p:cNvPr id="63" name="Line 33"/>
              <p:cNvSpPr>
                <a:spLocks noChangeShapeType="1"/>
              </p:cNvSpPr>
              <p:nvPr/>
            </p:nvSpPr>
            <p:spPr bwMode="auto">
              <a:xfrm>
                <a:off x="839" y="3075"/>
                <a:ext cx="68"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400">
                  <a:latin typeface="微软雅黑" panose="020B0503020204020204" pitchFamily="34" charset="-122"/>
                  <a:ea typeface="微软雅黑" panose="020B0503020204020204" pitchFamily="34" charset="-122"/>
                </a:endParaRPr>
              </a:p>
            </p:txBody>
          </p:sp>
        </p:grpSp>
        <p:grpSp>
          <p:nvGrpSpPr>
            <p:cNvPr id="46" name="Group 34"/>
            <p:cNvGrpSpPr/>
            <p:nvPr/>
          </p:nvGrpSpPr>
          <p:grpSpPr bwMode="auto">
            <a:xfrm>
              <a:off x="9305568" y="3059785"/>
              <a:ext cx="105511" cy="66675"/>
              <a:chOff x="5432" y="3030"/>
              <a:chExt cx="78" cy="51"/>
            </a:xfrm>
          </p:grpSpPr>
          <p:sp>
            <p:nvSpPr>
              <p:cNvPr id="58" name="Rectangle 35"/>
              <p:cNvSpPr>
                <a:spLocks noChangeArrowheads="1"/>
              </p:cNvSpPr>
              <p:nvPr/>
            </p:nvSpPr>
            <p:spPr bwMode="auto">
              <a:xfrm>
                <a:off x="5432" y="3030"/>
                <a:ext cx="78" cy="51"/>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1"/>
                  </a:buBlip>
                  <a:defRPr kumimoji="1"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9pPr>
              </a:lstStyle>
              <a:p>
                <a:pPr eaLnBrk="1" latinLnBrk="0" hangingPunct="1">
                  <a:spcBef>
                    <a:spcPct val="0"/>
                  </a:spcBef>
                  <a:buClrTx/>
                  <a:buFontTx/>
                  <a:buNone/>
                </a:pPr>
                <a:endParaRPr kumimoji="0" lang="zh-CN" altLang="en-US" sz="1400">
                  <a:solidFill>
                    <a:schemeClr val="tx1"/>
                  </a:solidFill>
                  <a:latin typeface="微软雅黑" panose="020B0503020204020204" pitchFamily="34" charset="-122"/>
                  <a:ea typeface="微软雅黑" panose="020B0503020204020204" pitchFamily="34" charset="-122"/>
                </a:endParaRPr>
              </a:p>
            </p:txBody>
          </p:sp>
          <p:sp>
            <p:nvSpPr>
              <p:cNvPr id="59" name="Line 36"/>
              <p:cNvSpPr>
                <a:spLocks noChangeShapeType="1"/>
              </p:cNvSpPr>
              <p:nvPr/>
            </p:nvSpPr>
            <p:spPr bwMode="auto">
              <a:xfrm>
                <a:off x="5438" y="3036"/>
                <a:ext cx="68"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400">
                  <a:latin typeface="微软雅黑" panose="020B0503020204020204" pitchFamily="34" charset="-122"/>
                  <a:ea typeface="微软雅黑" panose="020B0503020204020204" pitchFamily="34" charset="-122"/>
                </a:endParaRPr>
              </a:p>
            </p:txBody>
          </p:sp>
          <p:sp>
            <p:nvSpPr>
              <p:cNvPr id="60" name="Line 37"/>
              <p:cNvSpPr>
                <a:spLocks noChangeShapeType="1"/>
              </p:cNvSpPr>
              <p:nvPr/>
            </p:nvSpPr>
            <p:spPr bwMode="auto">
              <a:xfrm>
                <a:off x="5438" y="3081"/>
                <a:ext cx="68"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400">
                  <a:latin typeface="微软雅黑" panose="020B0503020204020204" pitchFamily="34" charset="-122"/>
                  <a:ea typeface="微软雅黑" panose="020B0503020204020204" pitchFamily="34" charset="-122"/>
                </a:endParaRPr>
              </a:p>
            </p:txBody>
          </p:sp>
        </p:grpSp>
        <p:sp>
          <p:nvSpPr>
            <p:cNvPr id="47" name="Line 38"/>
            <p:cNvSpPr>
              <a:spLocks noChangeShapeType="1"/>
            </p:cNvSpPr>
            <p:nvPr/>
          </p:nvSpPr>
          <p:spPr bwMode="auto">
            <a:xfrm flipH="1">
              <a:off x="3240000" y="720000"/>
              <a:ext cx="0" cy="2592000"/>
            </a:xfrm>
            <a:prstGeom prst="line">
              <a:avLst/>
            </a:prstGeom>
            <a:noFill/>
            <a:ln w="127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sz="1400">
                <a:latin typeface="微软雅黑" panose="020B0503020204020204" pitchFamily="34" charset="-122"/>
                <a:ea typeface="微软雅黑" panose="020B0503020204020204" pitchFamily="34" charset="-122"/>
              </a:endParaRPr>
            </a:p>
          </p:txBody>
        </p:sp>
        <p:sp>
          <p:nvSpPr>
            <p:cNvPr id="48" name="Rectangle 39"/>
            <p:cNvSpPr>
              <a:spLocks noChangeArrowheads="1"/>
            </p:cNvSpPr>
            <p:nvPr/>
          </p:nvSpPr>
          <p:spPr bwMode="auto">
            <a:xfrm>
              <a:off x="3060001" y="1584000"/>
              <a:ext cx="360000" cy="8640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nchorCtr="1">
              <a:noAutofit/>
            </a:bodyPr>
            <a:lstStyle>
              <a:lvl1pPr defTabSz="762000"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defTabSz="762000" latinLnBrk="1">
                <a:spcBef>
                  <a:spcPct val="20000"/>
                </a:spcBef>
                <a:buClr>
                  <a:srgbClr val="6699FF"/>
                </a:buClr>
                <a:buFont typeface="Wingdings 2" panose="05020102010507070707" pitchFamily="18" charset="2"/>
                <a:buBlip>
                  <a:blip r:embed="rId1"/>
                </a:buBlip>
                <a:defRPr kumimoji="1"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defTabSz="7620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defTabSz="7620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defTabSz="7620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9pPr>
            </a:lstStyle>
            <a:p>
              <a:pPr latinLnBrk="0">
                <a:lnSpc>
                  <a:spcPct val="90000"/>
                </a:lnSpc>
                <a:spcBef>
                  <a:spcPct val="0"/>
                </a:spcBef>
                <a:buClrTx/>
                <a:buFontTx/>
                <a:buNone/>
              </a:pPr>
              <a:r>
                <a:rPr lang="en-US" altLang="zh-CN" sz="1400">
                  <a:latin typeface="微软雅黑" panose="020B0503020204020204" pitchFamily="34" charset="-122"/>
                  <a:ea typeface="微软雅黑" panose="020B0503020204020204" pitchFamily="34" charset="-122"/>
                </a:rPr>
                <a:t>IP</a:t>
              </a:r>
              <a:endParaRPr lang="en-US" altLang="zh-CN" sz="1400">
                <a:latin typeface="微软雅黑" panose="020B0503020204020204" pitchFamily="34" charset="-122"/>
                <a:ea typeface="微软雅黑" panose="020B0503020204020204" pitchFamily="34" charset="-122"/>
              </a:endParaRPr>
            </a:p>
            <a:p>
              <a:pPr latinLnBrk="0">
                <a:lnSpc>
                  <a:spcPct val="90000"/>
                </a:lnSpc>
                <a:spcBef>
                  <a:spcPct val="0"/>
                </a:spcBef>
                <a:buClrTx/>
                <a:buFontTx/>
                <a:buNone/>
              </a:pPr>
              <a:r>
                <a:rPr lang="zh-CN" altLang="en-US" sz="1400">
                  <a:latin typeface="微软雅黑" panose="020B0503020204020204" pitchFamily="34" charset="-122"/>
                  <a:ea typeface="微软雅黑" panose="020B0503020204020204" pitchFamily="34" charset="-122"/>
                </a:rPr>
                <a:t>首部</a:t>
              </a:r>
              <a:endParaRPr lang="zh-CN" altLang="en-US" sz="1400">
                <a:latin typeface="微软雅黑" panose="020B0503020204020204" pitchFamily="34" charset="-122"/>
                <a:ea typeface="微软雅黑" panose="020B0503020204020204" pitchFamily="34" charset="-122"/>
              </a:endParaRPr>
            </a:p>
          </p:txBody>
        </p:sp>
        <p:sp>
          <p:nvSpPr>
            <p:cNvPr id="49" name="Line 40"/>
            <p:cNvSpPr>
              <a:spLocks noChangeShapeType="1"/>
            </p:cNvSpPr>
            <p:nvPr/>
          </p:nvSpPr>
          <p:spPr bwMode="auto">
            <a:xfrm>
              <a:off x="2880000" y="720000"/>
              <a:ext cx="7200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微软雅黑" panose="020B0503020204020204" pitchFamily="34" charset="-122"/>
                <a:ea typeface="微软雅黑" panose="020B0503020204020204" pitchFamily="34" charset="-122"/>
              </a:endParaRPr>
            </a:p>
          </p:txBody>
        </p:sp>
        <p:sp>
          <p:nvSpPr>
            <p:cNvPr id="50" name="Line 41"/>
            <p:cNvSpPr>
              <a:spLocks noChangeShapeType="1"/>
            </p:cNvSpPr>
            <p:nvPr/>
          </p:nvSpPr>
          <p:spPr bwMode="auto">
            <a:xfrm>
              <a:off x="2880000" y="3312000"/>
              <a:ext cx="7200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微软雅黑" panose="020B0503020204020204" pitchFamily="34" charset="-122"/>
                <a:ea typeface="微软雅黑" panose="020B0503020204020204" pitchFamily="34" charset="-122"/>
              </a:endParaRPr>
            </a:p>
          </p:txBody>
        </p:sp>
        <p:sp>
          <p:nvSpPr>
            <p:cNvPr id="51" name="Rectangle 25"/>
            <p:cNvSpPr>
              <a:spLocks noChangeArrowheads="1"/>
            </p:cNvSpPr>
            <p:nvPr/>
          </p:nvSpPr>
          <p:spPr bwMode="auto">
            <a:xfrm>
              <a:off x="3600000" y="1152000"/>
              <a:ext cx="2880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nchorCtr="1">
              <a:noAutofit/>
            </a:bodyPr>
            <a:lstStyle>
              <a:lvl1pPr defTabSz="762000"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defTabSz="762000" latinLnBrk="1">
                <a:spcBef>
                  <a:spcPct val="20000"/>
                </a:spcBef>
                <a:buClr>
                  <a:srgbClr val="6699FF"/>
                </a:buClr>
                <a:buFont typeface="Wingdings 2" panose="05020102010507070707" pitchFamily="18" charset="2"/>
                <a:buBlip>
                  <a:blip r:embed="rId1"/>
                </a:buBlip>
                <a:defRPr kumimoji="1"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defTabSz="7620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defTabSz="7620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defTabSz="7620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9pPr>
            </a:lstStyle>
            <a:p>
              <a:pPr latinLnBrk="0">
                <a:spcBef>
                  <a:spcPct val="0"/>
                </a:spcBef>
                <a:buClrTx/>
                <a:buFontTx/>
                <a:buNone/>
              </a:pPr>
              <a:r>
                <a:rPr lang="zh-CN" altLang="en-US" sz="1400">
                  <a:latin typeface="微软雅黑" panose="020B0503020204020204" pitchFamily="34" charset="-122"/>
                  <a:ea typeface="微软雅黑" panose="020B0503020204020204" pitchFamily="34" charset="-122"/>
                </a:rPr>
                <a:t>标  识</a:t>
              </a:r>
              <a:endParaRPr lang="zh-CN" altLang="en-US" sz="1400">
                <a:latin typeface="微软雅黑" panose="020B0503020204020204" pitchFamily="34" charset="-122"/>
                <a:ea typeface="微软雅黑" panose="020B0503020204020204" pitchFamily="34" charset="-122"/>
              </a:endParaRPr>
            </a:p>
          </p:txBody>
        </p:sp>
        <p:sp>
          <p:nvSpPr>
            <p:cNvPr id="52" name="Rectangle 25"/>
            <p:cNvSpPr>
              <a:spLocks noChangeArrowheads="1"/>
            </p:cNvSpPr>
            <p:nvPr/>
          </p:nvSpPr>
          <p:spPr bwMode="auto">
            <a:xfrm>
              <a:off x="6480000" y="1152000"/>
              <a:ext cx="540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nchorCtr="1">
              <a:noAutofit/>
            </a:bodyPr>
            <a:lstStyle>
              <a:lvl1pPr defTabSz="762000"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defTabSz="762000" latinLnBrk="1">
                <a:spcBef>
                  <a:spcPct val="20000"/>
                </a:spcBef>
                <a:buClr>
                  <a:srgbClr val="6699FF"/>
                </a:buClr>
                <a:buFont typeface="Wingdings 2" panose="05020102010507070707" pitchFamily="18" charset="2"/>
                <a:buBlip>
                  <a:blip r:embed="rId1"/>
                </a:buBlip>
                <a:defRPr kumimoji="1"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defTabSz="7620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defTabSz="7620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defTabSz="7620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9pPr>
            </a:lstStyle>
            <a:p>
              <a:pPr latinLnBrk="0">
                <a:spcBef>
                  <a:spcPct val="0"/>
                </a:spcBef>
                <a:buClrTx/>
                <a:buFontTx/>
                <a:buNone/>
              </a:pPr>
              <a:r>
                <a:rPr lang="zh-CN" altLang="en-US" sz="1400">
                  <a:latin typeface="微软雅黑" panose="020B0503020204020204" pitchFamily="34" charset="-122"/>
                  <a:ea typeface="微软雅黑" panose="020B0503020204020204" pitchFamily="34" charset="-122"/>
                </a:rPr>
                <a:t>标志</a:t>
              </a:r>
              <a:endParaRPr lang="zh-CN" altLang="en-US" sz="1400">
                <a:latin typeface="微软雅黑" panose="020B0503020204020204" pitchFamily="34" charset="-122"/>
                <a:ea typeface="微软雅黑" panose="020B0503020204020204" pitchFamily="34" charset="-122"/>
              </a:endParaRPr>
            </a:p>
          </p:txBody>
        </p:sp>
        <p:sp>
          <p:nvSpPr>
            <p:cNvPr id="53" name="Rectangle 25"/>
            <p:cNvSpPr>
              <a:spLocks noChangeArrowheads="1"/>
            </p:cNvSpPr>
            <p:nvPr/>
          </p:nvSpPr>
          <p:spPr bwMode="auto">
            <a:xfrm>
              <a:off x="7020000" y="1152000"/>
              <a:ext cx="2340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nchorCtr="1">
              <a:noAutofit/>
            </a:bodyPr>
            <a:lstStyle>
              <a:lvl1pPr defTabSz="762000"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defTabSz="762000" latinLnBrk="1">
                <a:spcBef>
                  <a:spcPct val="20000"/>
                </a:spcBef>
                <a:buClr>
                  <a:srgbClr val="6699FF"/>
                </a:buClr>
                <a:buFont typeface="Wingdings 2" panose="05020102010507070707" pitchFamily="18" charset="2"/>
                <a:buBlip>
                  <a:blip r:embed="rId1"/>
                </a:buBlip>
                <a:defRPr kumimoji="1"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defTabSz="7620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defTabSz="7620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defTabSz="7620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9pPr>
            </a:lstStyle>
            <a:p>
              <a:pPr latinLnBrk="0">
                <a:spcBef>
                  <a:spcPct val="0"/>
                </a:spcBef>
                <a:buClrTx/>
                <a:buFontTx/>
                <a:buNone/>
              </a:pPr>
              <a:r>
                <a:rPr lang="zh-CN" altLang="en-US" sz="1400">
                  <a:latin typeface="微软雅黑" panose="020B0503020204020204" pitchFamily="34" charset="-122"/>
                  <a:ea typeface="微软雅黑" panose="020B0503020204020204" pitchFamily="34" charset="-122"/>
                </a:rPr>
                <a:t>片偏移</a:t>
              </a:r>
              <a:endParaRPr lang="en-US" altLang="zh-CN" sz="1400">
                <a:latin typeface="微软雅黑" panose="020B0503020204020204" pitchFamily="34" charset="-122"/>
                <a:ea typeface="微软雅黑" panose="020B0503020204020204" pitchFamily="34" charset="-122"/>
              </a:endParaRPr>
            </a:p>
          </p:txBody>
        </p:sp>
        <p:sp>
          <p:nvSpPr>
            <p:cNvPr id="54" name="Rectangle 25"/>
            <p:cNvSpPr>
              <a:spLocks noChangeArrowheads="1"/>
            </p:cNvSpPr>
            <p:nvPr/>
          </p:nvSpPr>
          <p:spPr bwMode="auto">
            <a:xfrm>
              <a:off x="5040000" y="1584000"/>
              <a:ext cx="1440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nchorCtr="1">
              <a:noAutofit/>
            </a:bodyPr>
            <a:lstStyle>
              <a:lvl1pPr defTabSz="762000"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defTabSz="762000" latinLnBrk="1">
                <a:spcBef>
                  <a:spcPct val="20000"/>
                </a:spcBef>
                <a:buClr>
                  <a:srgbClr val="6699FF"/>
                </a:buClr>
                <a:buFont typeface="Wingdings 2" panose="05020102010507070707" pitchFamily="18" charset="2"/>
                <a:buBlip>
                  <a:blip r:embed="rId1"/>
                </a:buBlip>
                <a:defRPr kumimoji="1"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defTabSz="7620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defTabSz="7620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defTabSz="7620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9pPr>
            </a:lstStyle>
            <a:p>
              <a:pPr latinLnBrk="0">
                <a:spcBef>
                  <a:spcPct val="0"/>
                </a:spcBef>
                <a:buClrTx/>
                <a:buFontTx/>
                <a:buNone/>
              </a:pPr>
              <a:r>
                <a:rPr lang="zh-CN" altLang="en-US" sz="1400" b="1">
                  <a:solidFill>
                    <a:srgbClr val="FF0000"/>
                  </a:solidFill>
                  <a:latin typeface="微软雅黑" panose="020B0503020204020204" pitchFamily="34" charset="-122"/>
                  <a:ea typeface="微软雅黑" panose="020B0503020204020204" pitchFamily="34" charset="-122"/>
                </a:rPr>
                <a:t>协  议</a:t>
              </a:r>
              <a:endParaRPr lang="zh-CN" altLang="en-US" sz="1400" b="1">
                <a:solidFill>
                  <a:srgbClr val="FF0000"/>
                </a:solidFill>
                <a:latin typeface="微软雅黑" panose="020B0503020204020204" pitchFamily="34" charset="-122"/>
                <a:ea typeface="微软雅黑" panose="020B0503020204020204" pitchFamily="34" charset="-122"/>
              </a:endParaRPr>
            </a:p>
          </p:txBody>
        </p:sp>
        <p:sp>
          <p:nvSpPr>
            <p:cNvPr id="55" name="Rectangle 25"/>
            <p:cNvSpPr>
              <a:spLocks noChangeArrowheads="1"/>
            </p:cNvSpPr>
            <p:nvPr/>
          </p:nvSpPr>
          <p:spPr bwMode="auto">
            <a:xfrm>
              <a:off x="3600000" y="2016000"/>
              <a:ext cx="5760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nchorCtr="1">
              <a:noAutofit/>
            </a:bodyPr>
            <a:lstStyle>
              <a:lvl1pPr defTabSz="762000"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defTabSz="762000" latinLnBrk="1">
                <a:spcBef>
                  <a:spcPct val="20000"/>
                </a:spcBef>
                <a:buClr>
                  <a:srgbClr val="6699FF"/>
                </a:buClr>
                <a:buFont typeface="Wingdings 2" panose="05020102010507070707" pitchFamily="18" charset="2"/>
                <a:buBlip>
                  <a:blip r:embed="rId1"/>
                </a:buBlip>
                <a:defRPr kumimoji="1"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defTabSz="7620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defTabSz="7620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defTabSz="7620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9pPr>
            </a:lstStyle>
            <a:p>
              <a:pPr latinLnBrk="0">
                <a:spcBef>
                  <a:spcPct val="0"/>
                </a:spcBef>
                <a:buClrTx/>
                <a:buFontTx/>
                <a:buNone/>
              </a:pPr>
              <a:r>
                <a:rPr lang="zh-CN" altLang="en-US" sz="1400" b="1">
                  <a:solidFill>
                    <a:srgbClr val="FF0000"/>
                  </a:solidFill>
                  <a:latin typeface="微软雅黑" panose="020B0503020204020204" pitchFamily="34" charset="-122"/>
                  <a:ea typeface="微软雅黑" panose="020B0503020204020204" pitchFamily="34" charset="-122"/>
                </a:rPr>
                <a:t>源</a:t>
              </a:r>
              <a:r>
                <a:rPr lang="en-US" altLang="zh-CN" sz="1400" b="1">
                  <a:solidFill>
                    <a:srgbClr val="FF0000"/>
                  </a:solidFill>
                  <a:latin typeface="微软雅黑" panose="020B0503020204020204" pitchFamily="34" charset="-122"/>
                  <a:ea typeface="微软雅黑" panose="020B0503020204020204" pitchFamily="34" charset="-122"/>
                </a:rPr>
                <a:t>IP</a:t>
              </a:r>
              <a:r>
                <a:rPr lang="zh-CN" altLang="en-US" sz="1400" b="1">
                  <a:solidFill>
                    <a:srgbClr val="FF0000"/>
                  </a:solidFill>
                  <a:latin typeface="微软雅黑" panose="020B0503020204020204" pitchFamily="34" charset="-122"/>
                  <a:ea typeface="微软雅黑" panose="020B0503020204020204" pitchFamily="34" charset="-122"/>
                </a:rPr>
                <a:t>地址</a:t>
              </a:r>
              <a:endParaRPr lang="zh-CN" altLang="en-US" sz="1400" b="1">
                <a:solidFill>
                  <a:srgbClr val="FF0000"/>
                </a:solidFill>
                <a:latin typeface="微软雅黑" panose="020B0503020204020204" pitchFamily="34" charset="-122"/>
                <a:ea typeface="微软雅黑" panose="020B0503020204020204" pitchFamily="34" charset="-122"/>
              </a:endParaRPr>
            </a:p>
          </p:txBody>
        </p:sp>
        <p:sp>
          <p:nvSpPr>
            <p:cNvPr id="56" name="Rectangle 25"/>
            <p:cNvSpPr>
              <a:spLocks noChangeArrowheads="1"/>
            </p:cNvSpPr>
            <p:nvPr/>
          </p:nvSpPr>
          <p:spPr bwMode="auto">
            <a:xfrm>
              <a:off x="3600000" y="2448000"/>
              <a:ext cx="5760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nchorCtr="1">
              <a:noAutofit/>
            </a:bodyPr>
            <a:lstStyle>
              <a:lvl1pPr defTabSz="762000"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defTabSz="762000" latinLnBrk="1">
                <a:spcBef>
                  <a:spcPct val="20000"/>
                </a:spcBef>
                <a:buClr>
                  <a:srgbClr val="6699FF"/>
                </a:buClr>
                <a:buFont typeface="Wingdings 2" panose="05020102010507070707" pitchFamily="18" charset="2"/>
                <a:buBlip>
                  <a:blip r:embed="rId1"/>
                </a:buBlip>
                <a:defRPr kumimoji="1"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defTabSz="7620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defTabSz="7620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defTabSz="7620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9pPr>
            </a:lstStyle>
            <a:p>
              <a:pPr latinLnBrk="0">
                <a:spcBef>
                  <a:spcPct val="0"/>
                </a:spcBef>
                <a:buClrTx/>
                <a:buFontTx/>
                <a:buNone/>
              </a:pPr>
              <a:r>
                <a:rPr lang="zh-CN" altLang="en-US" sz="1400" b="1">
                  <a:solidFill>
                    <a:srgbClr val="FF0000"/>
                  </a:solidFill>
                  <a:latin typeface="微软雅黑" panose="020B0503020204020204" pitchFamily="34" charset="-122"/>
                  <a:ea typeface="微软雅黑" panose="020B0503020204020204" pitchFamily="34" charset="-122"/>
                </a:rPr>
                <a:t>目的</a:t>
              </a:r>
              <a:r>
                <a:rPr lang="en-US" altLang="zh-CN" sz="1400" b="1">
                  <a:solidFill>
                    <a:srgbClr val="FF0000"/>
                  </a:solidFill>
                  <a:latin typeface="微软雅黑" panose="020B0503020204020204" pitchFamily="34" charset="-122"/>
                  <a:ea typeface="微软雅黑" panose="020B0503020204020204" pitchFamily="34" charset="-122"/>
                </a:rPr>
                <a:t>IP</a:t>
              </a:r>
              <a:r>
                <a:rPr lang="zh-CN" altLang="en-US" sz="1400" b="1">
                  <a:solidFill>
                    <a:srgbClr val="FF0000"/>
                  </a:solidFill>
                  <a:latin typeface="微软雅黑" panose="020B0503020204020204" pitchFamily="34" charset="-122"/>
                  <a:ea typeface="微软雅黑" panose="020B0503020204020204" pitchFamily="34" charset="-122"/>
                </a:rPr>
                <a:t>地址</a:t>
              </a:r>
              <a:endParaRPr lang="zh-CN" altLang="en-US" sz="1400" b="1">
                <a:solidFill>
                  <a:srgbClr val="FF0000"/>
                </a:solidFill>
                <a:latin typeface="微软雅黑" panose="020B0503020204020204" pitchFamily="34" charset="-122"/>
                <a:ea typeface="微软雅黑" panose="020B0503020204020204" pitchFamily="34" charset="-122"/>
              </a:endParaRPr>
            </a:p>
          </p:txBody>
        </p:sp>
        <p:sp>
          <p:nvSpPr>
            <p:cNvPr id="57" name="Rectangle 25"/>
            <p:cNvSpPr>
              <a:spLocks noChangeArrowheads="1"/>
            </p:cNvSpPr>
            <p:nvPr/>
          </p:nvSpPr>
          <p:spPr bwMode="auto">
            <a:xfrm>
              <a:off x="3600000" y="2880000"/>
              <a:ext cx="5760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nchorCtr="1">
              <a:noAutofit/>
            </a:bodyPr>
            <a:lstStyle>
              <a:lvl1pPr defTabSz="762000"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defTabSz="762000" latinLnBrk="1">
                <a:spcBef>
                  <a:spcPct val="20000"/>
                </a:spcBef>
                <a:buClr>
                  <a:srgbClr val="6699FF"/>
                </a:buClr>
                <a:buFont typeface="Wingdings 2" panose="05020102010507070707" pitchFamily="18" charset="2"/>
                <a:buBlip>
                  <a:blip r:embed="rId1"/>
                </a:buBlip>
                <a:defRPr kumimoji="1"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defTabSz="7620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defTabSz="7620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defTabSz="7620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defTabSz="7620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9pPr>
            </a:lstStyle>
            <a:p>
              <a:pPr latinLnBrk="0">
                <a:spcBef>
                  <a:spcPct val="0"/>
                </a:spcBef>
                <a:buClrTx/>
                <a:buFontTx/>
                <a:buNone/>
              </a:pPr>
              <a:r>
                <a:rPr lang="en-US" altLang="zh-CN" sz="1400">
                  <a:latin typeface="微软雅黑" panose="020B0503020204020204" pitchFamily="34" charset="-122"/>
                  <a:ea typeface="微软雅黑" panose="020B0503020204020204" pitchFamily="34" charset="-122"/>
                </a:rPr>
                <a:t>IP</a:t>
              </a:r>
              <a:r>
                <a:rPr lang="zh-CN" altLang="en-US" sz="1400">
                  <a:latin typeface="微软雅黑" panose="020B0503020204020204" pitchFamily="34" charset="-122"/>
                  <a:ea typeface="微软雅黑" panose="020B0503020204020204" pitchFamily="34" charset="-122"/>
                </a:rPr>
                <a:t>选项</a:t>
              </a:r>
              <a:endParaRPr lang="zh-CN" altLang="en-US" sz="1400">
                <a:latin typeface="微软雅黑" panose="020B0503020204020204" pitchFamily="34" charset="-122"/>
                <a:ea typeface="微软雅黑" panose="020B0503020204020204" pitchFamily="34" charset="-122"/>
              </a:endParaRPr>
            </a:p>
          </p:txBody>
        </p:sp>
      </p:grpSp>
      <p:sp>
        <p:nvSpPr>
          <p:cNvPr id="4" name="文本框 3"/>
          <p:cNvSpPr txBox="1"/>
          <p:nvPr/>
        </p:nvSpPr>
        <p:spPr>
          <a:xfrm>
            <a:off x="590550" y="5170805"/>
            <a:ext cx="5888990" cy="1367790"/>
          </a:xfrm>
          <a:prstGeom prst="rect">
            <a:avLst/>
          </a:prstGeom>
          <a:noFill/>
        </p:spPr>
        <p:txBody>
          <a:bodyPr wrap="square" rtlCol="0">
            <a:noAutofit/>
          </a:bodyPr>
          <a:p>
            <a:r>
              <a:rPr lang="zh-CN" altLang="en-US" dirty="0">
                <a:sym typeface="+mn-ea"/>
              </a:rPr>
              <a:t>需要注意的是，我们知道</a:t>
            </a:r>
            <a:r>
              <a:rPr lang="en-US" altLang="zh-CN" dirty="0">
                <a:sym typeface="+mn-ea"/>
              </a:rPr>
              <a:t>IP</a:t>
            </a:r>
            <a:r>
              <a:rPr lang="zh-CN" altLang="en-US" dirty="0">
                <a:sym typeface="+mn-ea"/>
              </a:rPr>
              <a:t>是有可能分片的，分片是独立传输的，但除了第一个分片外，后续的分片中是没有传输层信息的，这样包过滤就无法进行规则匹配了，所以分片在防火墙上需要先重组再检查，转发时再重新分片。</a:t>
            </a:r>
            <a:endParaRPr lang="zh-CN" altLang="en-US" dirty="0"/>
          </a:p>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 </a:t>
            </a:r>
            <a:r>
              <a:rPr lang="zh-CN" altLang="en-US" dirty="0"/>
              <a:t>包过滤规则</a:t>
            </a:r>
            <a:endParaRPr lang="zh-CN" altLang="en-US" dirty="0"/>
          </a:p>
        </p:txBody>
      </p:sp>
      <p:sp>
        <p:nvSpPr>
          <p:cNvPr id="3" name="内容占位符 2"/>
          <p:cNvSpPr>
            <a:spLocks noGrp="1"/>
          </p:cNvSpPr>
          <p:nvPr>
            <p:ph sz="half" idx="1"/>
          </p:nvPr>
        </p:nvSpPr>
        <p:spPr/>
        <p:txBody>
          <a:bodyPr>
            <a:normAutofit/>
          </a:bodyPr>
          <a:lstStyle/>
          <a:p>
            <a:r>
              <a:rPr lang="en-US" altLang="zh-CN"/>
              <a:t>TCP ACK</a:t>
            </a:r>
            <a:r>
              <a:rPr lang="zh-CN" altLang="en-US"/>
              <a:t>控制连接方向</a:t>
            </a:r>
            <a:endParaRPr lang="en-US" altLang="zh-CN"/>
          </a:p>
          <a:p>
            <a:pPr lvl="1"/>
            <a:r>
              <a:rPr lang="zh-CN" altLang="en-US"/>
              <a:t>外网</a:t>
            </a:r>
            <a:r>
              <a:rPr lang="zh-CN" altLang="en-US">
                <a:sym typeface="Wingdings" panose="05000000000000000000" pitchFamily="2" charset="2"/>
              </a:rPr>
              <a:t>内网</a:t>
            </a:r>
            <a:endParaRPr lang="en-US" altLang="zh-CN">
              <a:sym typeface="Wingdings" panose="05000000000000000000" pitchFamily="2" charset="2"/>
            </a:endParaRPr>
          </a:p>
          <a:p>
            <a:pPr lvl="2"/>
            <a:r>
              <a:rPr lang="en-US" altLang="zh-CN">
                <a:sym typeface="Wingdings" panose="05000000000000000000" pitchFamily="2" charset="2"/>
              </a:rPr>
              <a:t>ACK=0</a:t>
            </a:r>
            <a:r>
              <a:rPr lang="zh-CN" altLang="en-US">
                <a:sym typeface="Wingdings" panose="05000000000000000000" pitchFamily="2" charset="2"/>
              </a:rPr>
              <a:t>，禁止</a:t>
            </a:r>
            <a:endParaRPr lang="en-US" altLang="zh-CN">
              <a:sym typeface="Wingdings" panose="05000000000000000000" pitchFamily="2" charset="2"/>
            </a:endParaRPr>
          </a:p>
          <a:p>
            <a:pPr lvl="2"/>
            <a:r>
              <a:rPr lang="en-US" altLang="zh-CN">
                <a:sym typeface="Wingdings" panose="05000000000000000000" pitchFamily="2" charset="2"/>
              </a:rPr>
              <a:t>ACK=1</a:t>
            </a:r>
            <a:r>
              <a:rPr lang="zh-CN" altLang="en-US">
                <a:sym typeface="Wingdings" panose="05000000000000000000" pitchFamily="2" charset="2"/>
              </a:rPr>
              <a:t>，允许</a:t>
            </a:r>
            <a:endParaRPr lang="en-US" altLang="zh-CN">
              <a:sym typeface="Wingdings" panose="05000000000000000000" pitchFamily="2" charset="2"/>
            </a:endParaRPr>
          </a:p>
          <a:p>
            <a:pPr lvl="1"/>
            <a:r>
              <a:rPr lang="zh-CN" altLang="en-US"/>
              <a:t>内网</a:t>
            </a:r>
            <a:r>
              <a:rPr lang="en-US" altLang="zh-CN">
                <a:sym typeface="Wingdings" panose="05000000000000000000" pitchFamily="2" charset="2"/>
              </a:rPr>
              <a:t></a:t>
            </a:r>
            <a:r>
              <a:rPr lang="zh-CN" altLang="en-US">
                <a:sym typeface="Wingdings" panose="05000000000000000000" pitchFamily="2" charset="2"/>
              </a:rPr>
              <a:t>外网</a:t>
            </a:r>
            <a:endParaRPr lang="en-US" altLang="zh-CN">
              <a:sym typeface="Wingdings" panose="05000000000000000000" pitchFamily="2" charset="2"/>
            </a:endParaRPr>
          </a:p>
          <a:p>
            <a:pPr lvl="2"/>
            <a:r>
              <a:rPr lang="en-US" altLang="zh-CN">
                <a:sym typeface="Wingdings" panose="05000000000000000000" pitchFamily="2" charset="2"/>
              </a:rPr>
              <a:t>ACK=0</a:t>
            </a:r>
            <a:r>
              <a:rPr lang="zh-CN" altLang="en-US">
                <a:sym typeface="Wingdings" panose="05000000000000000000" pitchFamily="2" charset="2"/>
              </a:rPr>
              <a:t>或</a:t>
            </a:r>
            <a:r>
              <a:rPr lang="en-US" altLang="zh-CN">
                <a:sym typeface="Wingdings" panose="05000000000000000000" pitchFamily="2" charset="2"/>
              </a:rPr>
              <a:t>1</a:t>
            </a:r>
            <a:r>
              <a:rPr lang="zh-CN" altLang="en-US">
                <a:sym typeface="Wingdings" panose="05000000000000000000" pitchFamily="2" charset="2"/>
              </a:rPr>
              <a:t>，允许</a:t>
            </a:r>
            <a:endParaRPr lang="en-US" altLang="zh-CN">
              <a:sym typeface="Wingdings" panose="05000000000000000000" pitchFamily="2" charset="2"/>
            </a:endParaRPr>
          </a:p>
          <a:p>
            <a:pPr lvl="1"/>
            <a:r>
              <a:rPr lang="zh-CN" altLang="en-US">
                <a:sym typeface="Wingdings" panose="05000000000000000000" pitchFamily="2" charset="2"/>
              </a:rPr>
              <a:t>效果：外网向内网的连接企图被阻止</a:t>
            </a:r>
            <a:endParaRPr lang="zh-CN" altLang="en-US"/>
          </a:p>
        </p:txBody>
      </p:sp>
      <p:grpSp>
        <p:nvGrpSpPr>
          <p:cNvPr id="22" name="组合 21"/>
          <p:cNvGrpSpPr/>
          <p:nvPr/>
        </p:nvGrpSpPr>
        <p:grpSpPr>
          <a:xfrm>
            <a:off x="6387667" y="1440000"/>
            <a:ext cx="5076000" cy="3960000"/>
            <a:chOff x="6387667" y="1440000"/>
            <a:chExt cx="5076000" cy="3960000"/>
          </a:xfrm>
        </p:grpSpPr>
        <p:cxnSp>
          <p:nvCxnSpPr>
            <p:cNvPr id="40" name="直接连接符 39"/>
            <p:cNvCxnSpPr/>
            <p:nvPr/>
          </p:nvCxnSpPr>
          <p:spPr>
            <a:xfrm>
              <a:off x="8978400" y="2520000"/>
              <a:ext cx="0" cy="288000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pic>
          <p:nvPicPr>
            <p:cNvPr id="5" name="Picture 5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656867" y="1440000"/>
              <a:ext cx="648000" cy="10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Object 6"/>
            <p:cNvGraphicFramePr/>
            <p:nvPr/>
          </p:nvGraphicFramePr>
          <p:xfrm>
            <a:off x="6387667" y="1584000"/>
            <a:ext cx="864000" cy="720000"/>
          </p:xfrm>
          <a:graphic>
            <a:graphicData uri="http://schemas.openxmlformats.org/presentationml/2006/ole">
              <mc:AlternateContent xmlns:mc="http://schemas.openxmlformats.org/markup-compatibility/2006">
                <mc:Choice xmlns:v="urn:schemas-microsoft-com:vml" Requires="v">
                  <p:oleObj spid="_x0000_s5144" name="剪辑" r:id="rId2" imgW="1012825" imgH="809625" progId="MS_ClipArt_Gallery.2">
                    <p:embed/>
                  </p:oleObj>
                </mc:Choice>
                <mc:Fallback>
                  <p:oleObj name="剪辑" r:id="rId2" imgW="1012825" imgH="809625" progId="MS_ClipArt_Gallery.2">
                    <p:embed/>
                    <p:pic>
                      <p:nvPicPr>
                        <p:cNvPr id="0" name="Object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7667" y="1584000"/>
                          <a:ext cx="864000" cy="7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7" name="Group 22"/>
            <p:cNvGrpSpPr/>
            <p:nvPr/>
          </p:nvGrpSpPr>
          <p:grpSpPr bwMode="auto">
            <a:xfrm>
              <a:off x="10815667" y="1440000"/>
              <a:ext cx="648000" cy="1008000"/>
              <a:chOff x="2579" y="2574"/>
              <a:chExt cx="220" cy="401"/>
            </a:xfrm>
          </p:grpSpPr>
          <p:sp>
            <p:nvSpPr>
              <p:cNvPr id="8" name="Line 23"/>
              <p:cNvSpPr>
                <a:spLocks noChangeShapeType="1"/>
              </p:cNvSpPr>
              <p:nvPr/>
            </p:nvSpPr>
            <p:spPr bwMode="auto">
              <a:xfrm flipV="1">
                <a:off x="2705" y="2698"/>
                <a:ext cx="68" cy="6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none" w="sm" len="sm"/>
                    <a:tailEnd type="none" w="sm" len="sm"/>
                  </a14:hiddenLine>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9" name="Freeform 24"/>
              <p:cNvSpPr/>
              <p:nvPr/>
            </p:nvSpPr>
            <p:spPr bwMode="auto">
              <a:xfrm>
                <a:off x="2707" y="2574"/>
                <a:ext cx="68" cy="392"/>
              </a:xfrm>
              <a:custGeom>
                <a:avLst/>
                <a:gdLst>
                  <a:gd name="T0" fmla="*/ 0 w 68"/>
                  <a:gd name="T1" fmla="*/ 68 h 392"/>
                  <a:gd name="T2" fmla="*/ 67 w 68"/>
                  <a:gd name="T3" fmla="*/ 0 h 392"/>
                  <a:gd name="T4" fmla="*/ 67 w 68"/>
                  <a:gd name="T5" fmla="*/ 321 h 392"/>
                  <a:gd name="T6" fmla="*/ 0 w 68"/>
                  <a:gd name="T7" fmla="*/ 391 h 392"/>
                  <a:gd name="T8" fmla="*/ 0 w 68"/>
                  <a:gd name="T9" fmla="*/ 68 h 392"/>
                  <a:gd name="T10" fmla="*/ 0 60000 65536"/>
                  <a:gd name="T11" fmla="*/ 0 60000 65536"/>
                  <a:gd name="T12" fmla="*/ 0 60000 65536"/>
                  <a:gd name="T13" fmla="*/ 0 60000 65536"/>
                  <a:gd name="T14" fmla="*/ 0 60000 65536"/>
                  <a:gd name="T15" fmla="*/ 0 w 68"/>
                  <a:gd name="T16" fmla="*/ 0 h 392"/>
                  <a:gd name="T17" fmla="*/ 68 w 68"/>
                  <a:gd name="T18" fmla="*/ 392 h 392"/>
                </a:gdLst>
                <a:ahLst/>
                <a:cxnLst>
                  <a:cxn ang="T10">
                    <a:pos x="T0" y="T1"/>
                  </a:cxn>
                  <a:cxn ang="T11">
                    <a:pos x="T2" y="T3"/>
                  </a:cxn>
                  <a:cxn ang="T12">
                    <a:pos x="T4" y="T5"/>
                  </a:cxn>
                  <a:cxn ang="T13">
                    <a:pos x="T6" y="T7"/>
                  </a:cxn>
                  <a:cxn ang="T14">
                    <a:pos x="T8" y="T9"/>
                  </a:cxn>
                </a:cxnLst>
                <a:rect l="T15" t="T16" r="T17" b="T18"/>
                <a:pathLst>
                  <a:path w="68" h="392">
                    <a:moveTo>
                      <a:pt x="0" y="68"/>
                    </a:moveTo>
                    <a:lnTo>
                      <a:pt x="67" y="0"/>
                    </a:lnTo>
                    <a:lnTo>
                      <a:pt x="67" y="321"/>
                    </a:lnTo>
                    <a:lnTo>
                      <a:pt x="0" y="391"/>
                    </a:lnTo>
                    <a:lnTo>
                      <a:pt x="0" y="68"/>
                    </a:lnTo>
                  </a:path>
                </a:pathLst>
              </a:custGeom>
              <a:solidFill>
                <a:srgbClr val="04268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10" name="Freeform 25"/>
              <p:cNvSpPr/>
              <p:nvPr/>
            </p:nvSpPr>
            <p:spPr bwMode="auto">
              <a:xfrm>
                <a:off x="2605" y="2575"/>
                <a:ext cx="121" cy="69"/>
              </a:xfrm>
              <a:custGeom>
                <a:avLst/>
                <a:gdLst>
                  <a:gd name="T0" fmla="*/ 0 w 121"/>
                  <a:gd name="T1" fmla="*/ 68 h 69"/>
                  <a:gd name="T2" fmla="*/ 50 w 121"/>
                  <a:gd name="T3" fmla="*/ 68 h 69"/>
                  <a:gd name="T4" fmla="*/ 120 w 121"/>
                  <a:gd name="T5" fmla="*/ 0 h 69"/>
                  <a:gd name="T6" fmla="*/ 69 w 121"/>
                  <a:gd name="T7" fmla="*/ 0 h 69"/>
                  <a:gd name="T8" fmla="*/ 0 w 121"/>
                  <a:gd name="T9" fmla="*/ 68 h 69"/>
                  <a:gd name="T10" fmla="*/ 0 60000 65536"/>
                  <a:gd name="T11" fmla="*/ 0 60000 65536"/>
                  <a:gd name="T12" fmla="*/ 0 60000 65536"/>
                  <a:gd name="T13" fmla="*/ 0 60000 65536"/>
                  <a:gd name="T14" fmla="*/ 0 60000 65536"/>
                  <a:gd name="T15" fmla="*/ 0 w 121"/>
                  <a:gd name="T16" fmla="*/ 0 h 69"/>
                  <a:gd name="T17" fmla="*/ 121 w 121"/>
                  <a:gd name="T18" fmla="*/ 69 h 69"/>
                </a:gdLst>
                <a:ahLst/>
                <a:cxnLst>
                  <a:cxn ang="T10">
                    <a:pos x="T0" y="T1"/>
                  </a:cxn>
                  <a:cxn ang="T11">
                    <a:pos x="T2" y="T3"/>
                  </a:cxn>
                  <a:cxn ang="T12">
                    <a:pos x="T4" y="T5"/>
                  </a:cxn>
                  <a:cxn ang="T13">
                    <a:pos x="T6" y="T7"/>
                  </a:cxn>
                  <a:cxn ang="T14">
                    <a:pos x="T8" y="T9"/>
                  </a:cxn>
                </a:cxnLst>
                <a:rect l="T15" t="T16" r="T17" b="T18"/>
                <a:pathLst>
                  <a:path w="121" h="69">
                    <a:moveTo>
                      <a:pt x="0" y="68"/>
                    </a:moveTo>
                    <a:lnTo>
                      <a:pt x="50" y="68"/>
                    </a:lnTo>
                    <a:lnTo>
                      <a:pt x="120" y="0"/>
                    </a:lnTo>
                    <a:lnTo>
                      <a:pt x="69" y="0"/>
                    </a:lnTo>
                    <a:lnTo>
                      <a:pt x="0" y="68"/>
                    </a:lnTo>
                  </a:path>
                </a:pathLst>
              </a:custGeom>
              <a:solidFill>
                <a:srgbClr val="38D8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11" name="Freeform 26"/>
              <p:cNvSpPr/>
              <p:nvPr/>
            </p:nvSpPr>
            <p:spPr bwMode="auto">
              <a:xfrm>
                <a:off x="2654" y="2575"/>
                <a:ext cx="121" cy="69"/>
              </a:xfrm>
              <a:custGeom>
                <a:avLst/>
                <a:gdLst>
                  <a:gd name="T0" fmla="*/ 0 w 121"/>
                  <a:gd name="T1" fmla="*/ 68 h 69"/>
                  <a:gd name="T2" fmla="*/ 50 w 121"/>
                  <a:gd name="T3" fmla="*/ 68 h 69"/>
                  <a:gd name="T4" fmla="*/ 120 w 121"/>
                  <a:gd name="T5" fmla="*/ 0 h 69"/>
                  <a:gd name="T6" fmla="*/ 69 w 121"/>
                  <a:gd name="T7" fmla="*/ 0 h 69"/>
                  <a:gd name="T8" fmla="*/ 0 w 121"/>
                  <a:gd name="T9" fmla="*/ 68 h 69"/>
                  <a:gd name="T10" fmla="*/ 0 60000 65536"/>
                  <a:gd name="T11" fmla="*/ 0 60000 65536"/>
                  <a:gd name="T12" fmla="*/ 0 60000 65536"/>
                  <a:gd name="T13" fmla="*/ 0 60000 65536"/>
                  <a:gd name="T14" fmla="*/ 0 60000 65536"/>
                  <a:gd name="T15" fmla="*/ 0 w 121"/>
                  <a:gd name="T16" fmla="*/ 0 h 69"/>
                  <a:gd name="T17" fmla="*/ 121 w 121"/>
                  <a:gd name="T18" fmla="*/ 69 h 69"/>
                </a:gdLst>
                <a:ahLst/>
                <a:cxnLst>
                  <a:cxn ang="T10">
                    <a:pos x="T0" y="T1"/>
                  </a:cxn>
                  <a:cxn ang="T11">
                    <a:pos x="T2" y="T3"/>
                  </a:cxn>
                  <a:cxn ang="T12">
                    <a:pos x="T4" y="T5"/>
                  </a:cxn>
                  <a:cxn ang="T13">
                    <a:pos x="T6" y="T7"/>
                  </a:cxn>
                  <a:cxn ang="T14">
                    <a:pos x="T8" y="T9"/>
                  </a:cxn>
                </a:cxnLst>
                <a:rect l="T15" t="T16" r="T17" b="T18"/>
                <a:pathLst>
                  <a:path w="121" h="69">
                    <a:moveTo>
                      <a:pt x="0" y="68"/>
                    </a:moveTo>
                    <a:lnTo>
                      <a:pt x="50" y="68"/>
                    </a:lnTo>
                    <a:lnTo>
                      <a:pt x="120" y="0"/>
                    </a:lnTo>
                    <a:lnTo>
                      <a:pt x="69" y="0"/>
                    </a:lnTo>
                    <a:lnTo>
                      <a:pt x="0" y="68"/>
                    </a:lnTo>
                  </a:path>
                </a:pathLst>
              </a:custGeom>
              <a:solidFill>
                <a:srgbClr val="0099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12" name="Rectangle 27"/>
              <p:cNvSpPr>
                <a:spLocks noChangeArrowheads="1"/>
              </p:cNvSpPr>
              <p:nvPr/>
            </p:nvSpPr>
            <p:spPr bwMode="auto">
              <a:xfrm>
                <a:off x="2654" y="2643"/>
                <a:ext cx="51" cy="309"/>
              </a:xfrm>
              <a:prstGeom prst="rect">
                <a:avLst/>
              </a:prstGeom>
              <a:solidFill>
                <a:srgbClr val="063DE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4"/>
                  </a:buBlip>
                  <a:defRPr kumimoji="1"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9pPr>
              </a:lstStyle>
              <a:p>
                <a:pPr eaLnBrk="1" latinLnBrk="0" hangingPunct="1">
                  <a:spcBef>
                    <a:spcPct val="0"/>
                  </a:spcBef>
                  <a:buClrTx/>
                  <a:buFontTx/>
                  <a:buNone/>
                </a:pPr>
                <a:endParaRPr kumimoji="0" lang="zh-CN" altLang="en-US" sz="2000">
                  <a:solidFill>
                    <a:schemeClr val="tx1"/>
                  </a:solidFill>
                  <a:latin typeface="微软雅黑" panose="020B0503020204020204" pitchFamily="34" charset="-122"/>
                  <a:ea typeface="微软雅黑" panose="020B0503020204020204" pitchFamily="34" charset="-122"/>
                </a:endParaRPr>
              </a:p>
            </p:txBody>
          </p:sp>
          <p:sp>
            <p:nvSpPr>
              <p:cNvPr id="13" name="Freeform 28"/>
              <p:cNvSpPr/>
              <p:nvPr/>
            </p:nvSpPr>
            <p:spPr bwMode="auto">
              <a:xfrm>
                <a:off x="2654" y="2954"/>
                <a:ext cx="77" cy="21"/>
              </a:xfrm>
              <a:custGeom>
                <a:avLst/>
                <a:gdLst>
                  <a:gd name="T0" fmla="*/ 0 w 77"/>
                  <a:gd name="T1" fmla="*/ 0 h 21"/>
                  <a:gd name="T2" fmla="*/ 0 w 77"/>
                  <a:gd name="T3" fmla="*/ 20 h 21"/>
                  <a:gd name="T4" fmla="*/ 76 w 77"/>
                  <a:gd name="T5" fmla="*/ 20 h 21"/>
                  <a:gd name="T6" fmla="*/ 55 w 77"/>
                  <a:gd name="T7" fmla="*/ 0 h 21"/>
                  <a:gd name="T8" fmla="*/ 0 w 77"/>
                  <a:gd name="T9" fmla="*/ 0 h 21"/>
                  <a:gd name="T10" fmla="*/ 0 60000 65536"/>
                  <a:gd name="T11" fmla="*/ 0 60000 65536"/>
                  <a:gd name="T12" fmla="*/ 0 60000 65536"/>
                  <a:gd name="T13" fmla="*/ 0 60000 65536"/>
                  <a:gd name="T14" fmla="*/ 0 60000 65536"/>
                  <a:gd name="T15" fmla="*/ 0 w 77"/>
                  <a:gd name="T16" fmla="*/ 0 h 21"/>
                  <a:gd name="T17" fmla="*/ 77 w 77"/>
                  <a:gd name="T18" fmla="*/ 21 h 21"/>
                </a:gdLst>
                <a:ahLst/>
                <a:cxnLst>
                  <a:cxn ang="T10">
                    <a:pos x="T0" y="T1"/>
                  </a:cxn>
                  <a:cxn ang="T11">
                    <a:pos x="T2" y="T3"/>
                  </a:cxn>
                  <a:cxn ang="T12">
                    <a:pos x="T4" y="T5"/>
                  </a:cxn>
                  <a:cxn ang="T13">
                    <a:pos x="T6" y="T7"/>
                  </a:cxn>
                  <a:cxn ang="T14">
                    <a:pos x="T8" y="T9"/>
                  </a:cxn>
                </a:cxnLst>
                <a:rect l="T15" t="T16" r="T17" b="T18"/>
                <a:pathLst>
                  <a:path w="77" h="21">
                    <a:moveTo>
                      <a:pt x="0" y="0"/>
                    </a:moveTo>
                    <a:lnTo>
                      <a:pt x="0" y="20"/>
                    </a:lnTo>
                    <a:lnTo>
                      <a:pt x="76" y="20"/>
                    </a:lnTo>
                    <a:lnTo>
                      <a:pt x="55" y="0"/>
                    </a:lnTo>
                    <a:lnTo>
                      <a:pt x="0" y="0"/>
                    </a:lnTo>
                  </a:path>
                </a:pathLst>
              </a:custGeom>
              <a:solidFill>
                <a:srgbClr val="063DE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14" name="Rectangle 29"/>
              <p:cNvSpPr>
                <a:spLocks noChangeArrowheads="1"/>
              </p:cNvSpPr>
              <p:nvPr/>
            </p:nvSpPr>
            <p:spPr bwMode="auto">
              <a:xfrm>
                <a:off x="2604" y="2643"/>
                <a:ext cx="50" cy="309"/>
              </a:xfrm>
              <a:prstGeom prst="rect">
                <a:avLst/>
              </a:prstGeom>
              <a:solidFill>
                <a:srgbClr val="00807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4"/>
                  </a:buBlip>
                  <a:defRPr kumimoji="1"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9pPr>
              </a:lstStyle>
              <a:p>
                <a:pPr eaLnBrk="1" latinLnBrk="0" hangingPunct="1">
                  <a:spcBef>
                    <a:spcPct val="0"/>
                  </a:spcBef>
                  <a:buClrTx/>
                  <a:buFontTx/>
                  <a:buNone/>
                </a:pPr>
                <a:endParaRPr kumimoji="0" lang="zh-CN" altLang="en-US" sz="2000">
                  <a:solidFill>
                    <a:schemeClr val="tx1"/>
                  </a:solidFill>
                  <a:latin typeface="微软雅黑" panose="020B0503020204020204" pitchFamily="34" charset="-122"/>
                  <a:ea typeface="微软雅黑" panose="020B0503020204020204" pitchFamily="34" charset="-122"/>
                </a:endParaRPr>
              </a:p>
            </p:txBody>
          </p:sp>
          <p:sp>
            <p:nvSpPr>
              <p:cNvPr id="15" name="Rectangle 30"/>
              <p:cNvSpPr>
                <a:spLocks noChangeArrowheads="1"/>
              </p:cNvSpPr>
              <p:nvPr/>
            </p:nvSpPr>
            <p:spPr bwMode="auto">
              <a:xfrm>
                <a:off x="2617" y="2661"/>
                <a:ext cx="31" cy="67"/>
              </a:xfrm>
              <a:prstGeom prst="rect">
                <a:avLst/>
              </a:prstGeom>
              <a:solidFill>
                <a:srgbClr val="2C292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4"/>
                  </a:buBlip>
                  <a:defRPr kumimoji="1"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9pPr>
              </a:lstStyle>
              <a:p>
                <a:pPr eaLnBrk="1" latinLnBrk="0" hangingPunct="1">
                  <a:spcBef>
                    <a:spcPct val="0"/>
                  </a:spcBef>
                  <a:buClrTx/>
                  <a:buFontTx/>
                  <a:buNone/>
                </a:pPr>
                <a:endParaRPr kumimoji="0" lang="zh-CN" altLang="en-US" sz="2000">
                  <a:solidFill>
                    <a:schemeClr val="tx1"/>
                  </a:solidFill>
                  <a:latin typeface="微软雅黑" panose="020B0503020204020204" pitchFamily="34" charset="-122"/>
                  <a:ea typeface="微软雅黑" panose="020B0503020204020204" pitchFamily="34" charset="-122"/>
                </a:endParaRPr>
              </a:p>
            </p:txBody>
          </p:sp>
          <p:sp>
            <p:nvSpPr>
              <p:cNvPr id="16" name="Line 31"/>
              <p:cNvSpPr>
                <a:spLocks noChangeShapeType="1"/>
              </p:cNvSpPr>
              <p:nvPr/>
            </p:nvSpPr>
            <p:spPr bwMode="auto">
              <a:xfrm>
                <a:off x="2621" y="2743"/>
                <a:ext cx="30" cy="0"/>
              </a:xfrm>
              <a:prstGeom prst="line">
                <a:avLst/>
              </a:prstGeom>
              <a:noFill/>
              <a:ln w="12700">
                <a:solidFill>
                  <a:srgbClr val="2C2927"/>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17" name="Freeform 32"/>
              <p:cNvSpPr/>
              <p:nvPr/>
            </p:nvSpPr>
            <p:spPr bwMode="auto">
              <a:xfrm>
                <a:off x="2579" y="2949"/>
                <a:ext cx="76" cy="26"/>
              </a:xfrm>
              <a:custGeom>
                <a:avLst/>
                <a:gdLst>
                  <a:gd name="T0" fmla="*/ 75 w 76"/>
                  <a:gd name="T1" fmla="*/ 0 h 26"/>
                  <a:gd name="T2" fmla="*/ 75 w 76"/>
                  <a:gd name="T3" fmla="*/ 25 h 26"/>
                  <a:gd name="T4" fmla="*/ 0 w 76"/>
                  <a:gd name="T5" fmla="*/ 25 h 26"/>
                  <a:gd name="T6" fmla="*/ 25 w 76"/>
                  <a:gd name="T7" fmla="*/ 0 h 26"/>
                  <a:gd name="T8" fmla="*/ 75 w 76"/>
                  <a:gd name="T9" fmla="*/ 0 h 26"/>
                  <a:gd name="T10" fmla="*/ 0 60000 65536"/>
                  <a:gd name="T11" fmla="*/ 0 60000 65536"/>
                  <a:gd name="T12" fmla="*/ 0 60000 65536"/>
                  <a:gd name="T13" fmla="*/ 0 60000 65536"/>
                  <a:gd name="T14" fmla="*/ 0 60000 65536"/>
                  <a:gd name="T15" fmla="*/ 0 w 76"/>
                  <a:gd name="T16" fmla="*/ 0 h 26"/>
                  <a:gd name="T17" fmla="*/ 76 w 76"/>
                  <a:gd name="T18" fmla="*/ 26 h 26"/>
                </a:gdLst>
                <a:ahLst/>
                <a:cxnLst>
                  <a:cxn ang="T10">
                    <a:pos x="T0" y="T1"/>
                  </a:cxn>
                  <a:cxn ang="T11">
                    <a:pos x="T2" y="T3"/>
                  </a:cxn>
                  <a:cxn ang="T12">
                    <a:pos x="T4" y="T5"/>
                  </a:cxn>
                  <a:cxn ang="T13">
                    <a:pos x="T6" y="T7"/>
                  </a:cxn>
                  <a:cxn ang="T14">
                    <a:pos x="T8" y="T9"/>
                  </a:cxn>
                </a:cxnLst>
                <a:rect l="T15" t="T16" r="T17" b="T18"/>
                <a:pathLst>
                  <a:path w="76" h="26">
                    <a:moveTo>
                      <a:pt x="75" y="0"/>
                    </a:moveTo>
                    <a:lnTo>
                      <a:pt x="75" y="25"/>
                    </a:lnTo>
                    <a:lnTo>
                      <a:pt x="0" y="25"/>
                    </a:lnTo>
                    <a:lnTo>
                      <a:pt x="25" y="0"/>
                    </a:lnTo>
                    <a:lnTo>
                      <a:pt x="75" y="0"/>
                    </a:lnTo>
                  </a:path>
                </a:pathLst>
              </a:custGeom>
              <a:solidFill>
                <a:srgbClr val="00807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18" name="Line 33"/>
              <p:cNvSpPr>
                <a:spLocks noChangeShapeType="1"/>
              </p:cNvSpPr>
              <p:nvPr/>
            </p:nvSpPr>
            <p:spPr bwMode="auto">
              <a:xfrm>
                <a:off x="2604" y="2766"/>
                <a:ext cx="101" cy="0"/>
              </a:xfrm>
              <a:prstGeom prst="line">
                <a:avLst/>
              </a:prstGeom>
              <a:noFill/>
              <a:ln w="12700">
                <a:solidFill>
                  <a:srgbClr val="2C2927"/>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19" name="Line 34"/>
              <p:cNvSpPr>
                <a:spLocks noChangeShapeType="1"/>
              </p:cNvSpPr>
              <p:nvPr/>
            </p:nvSpPr>
            <p:spPr bwMode="auto">
              <a:xfrm>
                <a:off x="2604" y="2923"/>
                <a:ext cx="101" cy="0"/>
              </a:xfrm>
              <a:prstGeom prst="line">
                <a:avLst/>
              </a:prstGeom>
              <a:noFill/>
              <a:ln w="12700">
                <a:solidFill>
                  <a:srgbClr val="2C2927"/>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20" name="Line 35"/>
              <p:cNvSpPr>
                <a:spLocks noChangeShapeType="1"/>
              </p:cNvSpPr>
              <p:nvPr/>
            </p:nvSpPr>
            <p:spPr bwMode="auto">
              <a:xfrm>
                <a:off x="2604" y="2952"/>
                <a:ext cx="101" cy="0"/>
              </a:xfrm>
              <a:prstGeom prst="line">
                <a:avLst/>
              </a:prstGeom>
              <a:noFill/>
              <a:ln w="12700">
                <a:solidFill>
                  <a:srgbClr val="2C2927"/>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21" name="Freeform 36"/>
              <p:cNvSpPr/>
              <p:nvPr/>
            </p:nvSpPr>
            <p:spPr bwMode="auto">
              <a:xfrm>
                <a:off x="2707" y="2882"/>
                <a:ext cx="92" cy="93"/>
              </a:xfrm>
              <a:custGeom>
                <a:avLst/>
                <a:gdLst>
                  <a:gd name="T0" fmla="*/ 0 w 92"/>
                  <a:gd name="T1" fmla="*/ 69 h 93"/>
                  <a:gd name="T2" fmla="*/ 23 w 92"/>
                  <a:gd name="T3" fmla="*/ 92 h 93"/>
                  <a:gd name="T4" fmla="*/ 91 w 92"/>
                  <a:gd name="T5" fmla="*/ 23 h 93"/>
                  <a:gd name="T6" fmla="*/ 68 w 92"/>
                  <a:gd name="T7" fmla="*/ 0 h 93"/>
                  <a:gd name="T8" fmla="*/ 0 w 92"/>
                  <a:gd name="T9" fmla="*/ 69 h 93"/>
                  <a:gd name="T10" fmla="*/ 0 60000 65536"/>
                  <a:gd name="T11" fmla="*/ 0 60000 65536"/>
                  <a:gd name="T12" fmla="*/ 0 60000 65536"/>
                  <a:gd name="T13" fmla="*/ 0 60000 65536"/>
                  <a:gd name="T14" fmla="*/ 0 60000 65536"/>
                  <a:gd name="T15" fmla="*/ 0 w 92"/>
                  <a:gd name="T16" fmla="*/ 0 h 93"/>
                  <a:gd name="T17" fmla="*/ 92 w 92"/>
                  <a:gd name="T18" fmla="*/ 93 h 93"/>
                </a:gdLst>
                <a:ahLst/>
                <a:cxnLst>
                  <a:cxn ang="T10">
                    <a:pos x="T0" y="T1"/>
                  </a:cxn>
                  <a:cxn ang="T11">
                    <a:pos x="T2" y="T3"/>
                  </a:cxn>
                  <a:cxn ang="T12">
                    <a:pos x="T4" y="T5"/>
                  </a:cxn>
                  <a:cxn ang="T13">
                    <a:pos x="T6" y="T7"/>
                  </a:cxn>
                  <a:cxn ang="T14">
                    <a:pos x="T8" y="T9"/>
                  </a:cxn>
                </a:cxnLst>
                <a:rect l="T15" t="T16" r="T17" b="T18"/>
                <a:pathLst>
                  <a:path w="92" h="93">
                    <a:moveTo>
                      <a:pt x="0" y="69"/>
                    </a:moveTo>
                    <a:lnTo>
                      <a:pt x="23" y="92"/>
                    </a:lnTo>
                    <a:lnTo>
                      <a:pt x="91" y="23"/>
                    </a:lnTo>
                    <a:lnTo>
                      <a:pt x="68" y="0"/>
                    </a:lnTo>
                    <a:lnTo>
                      <a:pt x="0" y="69"/>
                    </a:lnTo>
                  </a:path>
                </a:pathLst>
              </a:custGeom>
              <a:solidFill>
                <a:srgbClr val="04268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latin typeface="微软雅黑" panose="020B0503020204020204" pitchFamily="34" charset="-122"/>
                  <a:ea typeface="微软雅黑" panose="020B0503020204020204" pitchFamily="34" charset="-122"/>
                </a:endParaRPr>
              </a:p>
            </p:txBody>
          </p:sp>
        </p:grpSp>
        <p:cxnSp>
          <p:nvCxnSpPr>
            <p:cNvPr id="31" name="直接连接符 30"/>
            <p:cNvCxnSpPr>
              <a:stCxn id="6" idx="3"/>
              <a:endCxn id="5" idx="1"/>
            </p:cNvCxnSpPr>
            <p:nvPr/>
          </p:nvCxnSpPr>
          <p:spPr>
            <a:xfrm>
              <a:off x="7251667" y="1944000"/>
              <a:ext cx="140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5" idx="3"/>
            </p:cNvCxnSpPr>
            <p:nvPr/>
          </p:nvCxnSpPr>
          <p:spPr>
            <a:xfrm>
              <a:off x="9304866" y="1944000"/>
              <a:ext cx="1512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7566544" y="1951200"/>
              <a:ext cx="1107996" cy="369332"/>
            </a:xfrm>
            <a:prstGeom prst="rect">
              <a:avLst/>
            </a:prstGeom>
            <a:noFill/>
          </p:spPr>
          <p:txBody>
            <a:bodyPr wrap="none" rtlCol="0">
              <a:spAutoFit/>
            </a:bodyPr>
            <a:lstStyle/>
            <a:p>
              <a:r>
                <a:rPr lang="zh-CN" altLang="en-US">
                  <a:latin typeface="微软雅黑" panose="020B0503020204020204" pitchFamily="34" charset="-122"/>
                  <a:ea typeface="微软雅黑" panose="020B0503020204020204" pitchFamily="34" charset="-122"/>
                </a:rPr>
                <a:t>内网接口</a:t>
              </a:r>
              <a:endParaRPr lang="zh-CN" altLang="en-US">
                <a:latin typeface="微软雅黑" panose="020B0503020204020204" pitchFamily="34" charset="-122"/>
                <a:ea typeface="微软雅黑" panose="020B0503020204020204" pitchFamily="34" charset="-122"/>
              </a:endParaRPr>
            </a:p>
          </p:txBody>
        </p:sp>
        <p:sp>
          <p:nvSpPr>
            <p:cNvPr id="34" name="文本框 33"/>
            <p:cNvSpPr txBox="1"/>
            <p:nvPr/>
          </p:nvSpPr>
          <p:spPr>
            <a:xfrm>
              <a:off x="9290530" y="1951200"/>
              <a:ext cx="1107996" cy="369332"/>
            </a:xfrm>
            <a:prstGeom prst="rect">
              <a:avLst/>
            </a:prstGeom>
            <a:noFill/>
          </p:spPr>
          <p:txBody>
            <a:bodyPr wrap="none" rtlCol="0">
              <a:spAutoFit/>
            </a:bodyPr>
            <a:lstStyle/>
            <a:p>
              <a:r>
                <a:rPr lang="zh-CN" altLang="en-US">
                  <a:latin typeface="微软雅黑" panose="020B0503020204020204" pitchFamily="34" charset="-122"/>
                  <a:ea typeface="微软雅黑" panose="020B0503020204020204" pitchFamily="34" charset="-122"/>
                </a:rPr>
                <a:t>外网接口</a:t>
              </a:r>
              <a:endParaRPr lang="zh-CN" altLang="en-US">
                <a:latin typeface="微软雅黑" panose="020B0503020204020204" pitchFamily="34" charset="-122"/>
                <a:ea typeface="微软雅黑" panose="020B0503020204020204" pitchFamily="34" charset="-122"/>
              </a:endParaRPr>
            </a:p>
          </p:txBody>
        </p:sp>
        <p:cxnSp>
          <p:nvCxnSpPr>
            <p:cNvPr id="36" name="直接连接符 35"/>
            <p:cNvCxnSpPr/>
            <p:nvPr/>
          </p:nvCxnSpPr>
          <p:spPr>
            <a:xfrm>
              <a:off x="6819667" y="2520000"/>
              <a:ext cx="0" cy="2880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1139667" y="2520000"/>
              <a:ext cx="0" cy="288000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5" name="流程图: 汇总连接 44"/>
          <p:cNvSpPr/>
          <p:nvPr/>
        </p:nvSpPr>
        <p:spPr>
          <a:xfrm>
            <a:off x="8764867" y="2741616"/>
            <a:ext cx="432000" cy="432000"/>
          </a:xfrm>
          <a:prstGeom prst="flowChartSummingJunction">
            <a:avLst/>
          </a:prstGeom>
          <a:solidFill>
            <a:srgbClr val="FFFF00"/>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箭头连接符 38"/>
          <p:cNvCxnSpPr/>
          <p:nvPr/>
        </p:nvCxnSpPr>
        <p:spPr>
          <a:xfrm flipH="1">
            <a:off x="8966825" y="2700038"/>
            <a:ext cx="2158800" cy="257578"/>
          </a:xfrm>
          <a:prstGeom prst="straightConnector1">
            <a:avLst/>
          </a:prstGeom>
          <a:ln w="25400">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9392842" y="2506538"/>
            <a:ext cx="1449756"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rPr>
              <a:t>SYN=1,</a:t>
            </a:r>
            <a:r>
              <a:rPr lang="en-US" altLang="zh-CN" sz="1400" b="1" dirty="0">
                <a:solidFill>
                  <a:srgbClr val="FF0000"/>
                </a:solidFill>
                <a:latin typeface="微软雅黑" panose="020B0503020204020204" pitchFamily="34" charset="-122"/>
                <a:ea typeface="微软雅黑" panose="020B0503020204020204" pitchFamily="34" charset="-122"/>
              </a:rPr>
              <a:t>ACK=0</a:t>
            </a:r>
            <a:endParaRPr lang="zh-CN" altLang="en-US" sz="1400" b="1" dirty="0">
              <a:solidFill>
                <a:srgbClr val="FF0000"/>
              </a:solidFill>
              <a:latin typeface="微软雅黑" panose="020B0503020204020204" pitchFamily="34" charset="-122"/>
              <a:ea typeface="微软雅黑" panose="020B0503020204020204" pitchFamily="34" charset="-122"/>
            </a:endParaRPr>
          </a:p>
        </p:txBody>
      </p:sp>
      <p:cxnSp>
        <p:nvCxnSpPr>
          <p:cNvPr id="47" name="直接箭头连接符 46"/>
          <p:cNvCxnSpPr/>
          <p:nvPr/>
        </p:nvCxnSpPr>
        <p:spPr>
          <a:xfrm>
            <a:off x="6820867" y="3416596"/>
            <a:ext cx="2160000" cy="259200"/>
          </a:xfrm>
          <a:prstGeom prst="straightConnector1">
            <a:avLst/>
          </a:prstGeom>
          <a:ln w="25400">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7251715" y="3252819"/>
            <a:ext cx="1449756"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rPr>
              <a:t>SYN=1,</a:t>
            </a:r>
            <a:r>
              <a:rPr lang="en-US" altLang="zh-CN" sz="1400" b="1" dirty="0">
                <a:solidFill>
                  <a:srgbClr val="0000FF"/>
                </a:solidFill>
                <a:latin typeface="微软雅黑" panose="020B0503020204020204" pitchFamily="34" charset="-122"/>
                <a:ea typeface="微软雅黑" panose="020B0503020204020204" pitchFamily="34" charset="-122"/>
              </a:rPr>
              <a:t>ACK=0</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cxnSp>
        <p:nvCxnSpPr>
          <p:cNvPr id="54" name="直接箭头连接符 53"/>
          <p:cNvCxnSpPr/>
          <p:nvPr/>
        </p:nvCxnSpPr>
        <p:spPr>
          <a:xfrm>
            <a:off x="8980867" y="3679557"/>
            <a:ext cx="2160000" cy="259200"/>
          </a:xfrm>
          <a:prstGeom prst="straightConnector1">
            <a:avLst/>
          </a:prstGeom>
          <a:ln w="25400">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flipH="1">
            <a:off x="8981466" y="4081893"/>
            <a:ext cx="2158800" cy="257578"/>
          </a:xfrm>
          <a:prstGeom prst="straightConnector1">
            <a:avLst/>
          </a:prstGeom>
          <a:ln w="25400">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H="1">
            <a:off x="6833710" y="4343845"/>
            <a:ext cx="2158800" cy="257578"/>
          </a:xfrm>
          <a:prstGeom prst="straightConnector1">
            <a:avLst/>
          </a:prstGeom>
          <a:ln w="25400">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a:off x="6820867" y="4747311"/>
            <a:ext cx="2160000" cy="259200"/>
          </a:xfrm>
          <a:prstGeom prst="straightConnector1">
            <a:avLst/>
          </a:prstGeom>
          <a:ln w="25400">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a:off x="8980867" y="5011034"/>
            <a:ext cx="2160000" cy="259200"/>
          </a:xfrm>
          <a:prstGeom prst="straightConnector1">
            <a:avLst/>
          </a:prstGeom>
          <a:ln w="25400">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9392842" y="3923630"/>
            <a:ext cx="1449756"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rPr>
              <a:t>SYN=1,</a:t>
            </a:r>
            <a:r>
              <a:rPr lang="en-US" altLang="zh-CN" sz="1400" b="1" dirty="0">
                <a:solidFill>
                  <a:srgbClr val="0000FF"/>
                </a:solidFill>
                <a:latin typeface="微软雅黑" panose="020B0503020204020204" pitchFamily="34" charset="-122"/>
                <a:ea typeface="微软雅黑" panose="020B0503020204020204" pitchFamily="34" charset="-122"/>
              </a:rPr>
              <a:t>ACK=1</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62" name="文本框 61"/>
          <p:cNvSpPr txBox="1"/>
          <p:nvPr/>
        </p:nvSpPr>
        <p:spPr>
          <a:xfrm>
            <a:off x="7251715" y="4579131"/>
            <a:ext cx="1449756"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rPr>
              <a:t>SYN=0,</a:t>
            </a:r>
            <a:r>
              <a:rPr lang="en-US" altLang="zh-CN" sz="1400" b="1" dirty="0">
                <a:solidFill>
                  <a:srgbClr val="0000FF"/>
                </a:solidFill>
                <a:latin typeface="微软雅黑" panose="020B0503020204020204" pitchFamily="34" charset="-122"/>
                <a:ea typeface="微软雅黑" panose="020B0503020204020204" pitchFamily="34" charset="-122"/>
              </a:rPr>
              <a:t>ACK=1</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829945" y="5377815"/>
            <a:ext cx="10633710" cy="1476375"/>
          </a:xfrm>
          <a:prstGeom prst="rect">
            <a:avLst/>
          </a:prstGeom>
          <a:noFill/>
        </p:spPr>
        <p:txBody>
          <a:bodyPr wrap="square" rtlCol="0">
            <a:spAutoFit/>
          </a:bodyPr>
          <a:p>
            <a:r>
              <a:rPr lang="zh-CN" altLang="en-US" dirty="0">
                <a:sym typeface="+mn-ea"/>
              </a:rPr>
              <a:t>发起连接是有方向的，由客户端向服务器发出第一个连接建立请求消息，这个消息的特点是</a:t>
            </a:r>
            <a:r>
              <a:rPr lang="en-US" altLang="zh-CN" dirty="0">
                <a:sym typeface="+mn-ea"/>
              </a:rPr>
              <a:t>SYN</a:t>
            </a:r>
            <a:r>
              <a:rPr lang="zh-CN" altLang="en-US" dirty="0">
                <a:sym typeface="+mn-ea"/>
              </a:rPr>
              <a:t>标志为</a:t>
            </a:r>
            <a:r>
              <a:rPr lang="en-US" altLang="zh-CN" dirty="0">
                <a:sym typeface="+mn-ea"/>
              </a:rPr>
              <a:t>1</a:t>
            </a:r>
            <a:r>
              <a:rPr lang="zh-CN" altLang="en-US" dirty="0">
                <a:sym typeface="+mn-ea"/>
              </a:rPr>
              <a:t>、</a:t>
            </a:r>
            <a:r>
              <a:rPr lang="en-US" altLang="zh-CN" dirty="0">
                <a:sym typeface="+mn-ea"/>
              </a:rPr>
              <a:t>ACK</a:t>
            </a:r>
            <a:r>
              <a:rPr lang="zh-CN" altLang="en-US" dirty="0">
                <a:sym typeface="+mn-ea"/>
              </a:rPr>
              <a:t>标志为</a:t>
            </a:r>
            <a:r>
              <a:rPr lang="en-US" altLang="zh-CN" dirty="0">
                <a:sym typeface="+mn-ea"/>
              </a:rPr>
              <a:t>0</a:t>
            </a:r>
            <a:r>
              <a:rPr lang="zh-CN" altLang="en-US" dirty="0">
                <a:sym typeface="+mn-ea"/>
              </a:rPr>
              <a:t>，之后整个</a:t>
            </a:r>
            <a:r>
              <a:rPr lang="en-US" altLang="zh-CN" dirty="0">
                <a:sym typeface="+mn-ea"/>
              </a:rPr>
              <a:t>TCP</a:t>
            </a:r>
            <a:r>
              <a:rPr lang="zh-CN" altLang="en-US" dirty="0">
                <a:sym typeface="+mn-ea"/>
              </a:rPr>
              <a:t>会话的所有消息</a:t>
            </a:r>
            <a:r>
              <a:rPr lang="en-US" altLang="zh-CN" dirty="0">
                <a:sym typeface="+mn-ea"/>
              </a:rPr>
              <a:t>ACK</a:t>
            </a:r>
            <a:r>
              <a:rPr lang="zh-CN" altLang="en-US" dirty="0">
                <a:sym typeface="+mn-ea"/>
              </a:rPr>
              <a:t>标志都是为</a:t>
            </a:r>
            <a:r>
              <a:rPr lang="en-US" altLang="zh-CN" dirty="0">
                <a:sym typeface="+mn-ea"/>
              </a:rPr>
              <a:t>1</a:t>
            </a:r>
            <a:r>
              <a:rPr lang="zh-CN" altLang="en-US" dirty="0">
                <a:sym typeface="+mn-ea"/>
              </a:rPr>
              <a:t>的。</a:t>
            </a:r>
            <a:endParaRPr lang="en-US" altLang="zh-CN" dirty="0"/>
          </a:p>
          <a:p>
            <a:r>
              <a:rPr lang="en-US" altLang="zh-CN" dirty="0">
                <a:sym typeface="+mn-ea"/>
              </a:rPr>
              <a:t>【</a:t>
            </a:r>
            <a:r>
              <a:rPr lang="zh-CN" altLang="en-US" dirty="0">
                <a:sym typeface="+mn-ea"/>
              </a:rPr>
              <a:t>指图</a:t>
            </a:r>
            <a:r>
              <a:rPr lang="en-US" altLang="zh-CN" dirty="0">
                <a:sym typeface="+mn-ea"/>
              </a:rPr>
              <a:t>】</a:t>
            </a:r>
            <a:r>
              <a:rPr lang="zh-CN" altLang="en-US" dirty="0">
                <a:sym typeface="+mn-ea"/>
              </a:rPr>
              <a:t>所以这个</a:t>
            </a:r>
            <a:r>
              <a:rPr lang="en-US" altLang="zh-CN" dirty="0">
                <a:sym typeface="+mn-ea"/>
              </a:rPr>
              <a:t>ACK</a:t>
            </a:r>
            <a:r>
              <a:rPr lang="zh-CN" altLang="en-US" dirty="0">
                <a:sym typeface="+mn-ea"/>
              </a:rPr>
              <a:t>就可以起到控制</a:t>
            </a:r>
            <a:r>
              <a:rPr lang="en-US" altLang="zh-CN" dirty="0">
                <a:sym typeface="+mn-ea"/>
              </a:rPr>
              <a:t>TCP</a:t>
            </a:r>
            <a:r>
              <a:rPr lang="zh-CN" altLang="en-US" dirty="0">
                <a:sym typeface="+mn-ea"/>
              </a:rPr>
              <a:t>连接方向的作用，禁止一个方向上（比如外网到内网）的</a:t>
            </a:r>
            <a:r>
              <a:rPr lang="en-US" altLang="zh-CN" dirty="0">
                <a:sym typeface="+mn-ea"/>
              </a:rPr>
              <a:t>ACK</a:t>
            </a:r>
            <a:r>
              <a:rPr lang="zh-CN" altLang="en-US" dirty="0">
                <a:sym typeface="+mn-ea"/>
              </a:rPr>
              <a:t>标志为</a:t>
            </a:r>
            <a:r>
              <a:rPr lang="en-US" altLang="zh-CN" dirty="0">
                <a:sym typeface="+mn-ea"/>
              </a:rPr>
              <a:t>0</a:t>
            </a:r>
            <a:r>
              <a:rPr lang="zh-CN" altLang="en-US" dirty="0">
                <a:sym typeface="+mn-ea"/>
              </a:rPr>
              <a:t>的消息，就可以阻止这个方向客户端连接服务器。</a:t>
            </a:r>
            <a:endParaRPr lang="zh-CN" altLang="en-US" dirty="0"/>
          </a:p>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right)">
                                      <p:cBhvr>
                                        <p:cTn id="7" dur="500"/>
                                        <p:tgtEl>
                                          <p:spTgt spid="39"/>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par>
                          <p:cTn id="15" fill="hold">
                            <p:stCondLst>
                              <p:cond delay="0"/>
                            </p:stCondLst>
                            <p:childTnLst>
                              <p:par>
                                <p:cTn id="16" presetID="35" presetClass="emph" presetSubtype="0" fill="hold" grpId="1" nodeType="afterEffect">
                                  <p:stCondLst>
                                    <p:cond delay="0"/>
                                  </p:stCondLst>
                                  <p:childTnLst>
                                    <p:anim calcmode="discrete" valueType="str">
                                      <p:cBhvr>
                                        <p:cTn id="17" dur="500" fill="hold"/>
                                        <p:tgtEl>
                                          <p:spTgt spid="45"/>
                                        </p:tgtEl>
                                        <p:attrNameLst>
                                          <p:attrName>style.visibility</p:attrName>
                                        </p:attrNameLst>
                                      </p:cBhvr>
                                      <p:tavLst>
                                        <p:tav tm="0">
                                          <p:val>
                                            <p:strVal val="hidden"/>
                                          </p:val>
                                        </p:tav>
                                        <p:tav tm="50000">
                                          <p:val>
                                            <p:strVal val="visible"/>
                                          </p:val>
                                        </p:tav>
                                      </p:tavLst>
                                    </p:anim>
                                  </p:childTnLst>
                                </p:cTn>
                              </p:par>
                            </p:childTnLst>
                          </p:cTn>
                        </p:par>
                        <p:par>
                          <p:cTn id="18" fill="hold">
                            <p:stCondLst>
                              <p:cond delay="500"/>
                            </p:stCondLst>
                            <p:childTnLst>
                              <p:par>
                                <p:cTn id="19" presetID="35" presetClass="emph" presetSubtype="0" fill="hold" grpId="2" nodeType="afterEffect">
                                  <p:stCondLst>
                                    <p:cond delay="0"/>
                                  </p:stCondLst>
                                  <p:childTnLst>
                                    <p:anim calcmode="discrete" valueType="str">
                                      <p:cBhvr>
                                        <p:cTn id="20" dur="500" fill="hold"/>
                                        <p:tgtEl>
                                          <p:spTgt spid="45"/>
                                        </p:tgtEl>
                                        <p:attrNameLst>
                                          <p:attrName>style.visibility</p:attrName>
                                        </p:attrNameLst>
                                      </p:cBhvr>
                                      <p:tavLst>
                                        <p:tav tm="0">
                                          <p:val>
                                            <p:strVal val="hidden"/>
                                          </p:val>
                                        </p:tav>
                                        <p:tav tm="50000">
                                          <p:val>
                                            <p:strVal val="visible"/>
                                          </p:val>
                                        </p:tav>
                                      </p:tavLst>
                                    </p:anim>
                                  </p:childTnLst>
                                </p:cTn>
                              </p:par>
                            </p:childTnLst>
                          </p:cTn>
                        </p:par>
                        <p:par>
                          <p:cTn id="21" fill="hold">
                            <p:stCondLst>
                              <p:cond delay="1000"/>
                            </p:stCondLst>
                            <p:childTnLst>
                              <p:par>
                                <p:cTn id="22" presetID="35" presetClass="emph" presetSubtype="0" fill="hold" grpId="3" nodeType="afterEffect">
                                  <p:stCondLst>
                                    <p:cond delay="0"/>
                                  </p:stCondLst>
                                  <p:childTnLst>
                                    <p:anim calcmode="discrete" valueType="str">
                                      <p:cBhvr>
                                        <p:cTn id="23" dur="500" fill="hold"/>
                                        <p:tgtEl>
                                          <p:spTgt spid="45"/>
                                        </p:tgtEl>
                                        <p:attrNameLst>
                                          <p:attrName>style.visibility</p:attrName>
                                        </p:attrNameLst>
                                      </p:cBhvr>
                                      <p:tavLst>
                                        <p:tav tm="0">
                                          <p:val>
                                            <p:strVal val="hidden"/>
                                          </p:val>
                                        </p:tav>
                                        <p:tav tm="50000">
                                          <p:val>
                                            <p:strVal val="visible"/>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wipe(left)">
                                      <p:cBhvr>
                                        <p:cTn id="28" dur="500"/>
                                        <p:tgtEl>
                                          <p:spTgt spid="47"/>
                                        </p:tgtEl>
                                      </p:cBhvr>
                                    </p:animEffect>
                                  </p:childTnLst>
                                </p:cTn>
                              </p:par>
                            </p:childTnLst>
                          </p:cTn>
                        </p:par>
                        <p:par>
                          <p:cTn id="29" fill="hold">
                            <p:stCondLst>
                              <p:cond delay="500"/>
                            </p:stCondLst>
                            <p:childTnLst>
                              <p:par>
                                <p:cTn id="30" presetID="1" presetClass="entr" presetSubtype="0" fill="hold" grpId="0" nodeType="afterEffect">
                                  <p:stCondLst>
                                    <p:cond delay="0"/>
                                  </p:stCondLst>
                                  <p:childTnLst>
                                    <p:set>
                                      <p:cBhvr>
                                        <p:cTn id="31" dur="1" fill="hold">
                                          <p:stCondLst>
                                            <p:cond delay="0"/>
                                          </p:stCondLst>
                                        </p:cTn>
                                        <p:tgtEl>
                                          <p:spTgt spid="5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wipe(left)">
                                      <p:cBhvr>
                                        <p:cTn id="36" dur="500"/>
                                        <p:tgtEl>
                                          <p:spTgt spid="5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wipe(right)">
                                      <p:cBhvr>
                                        <p:cTn id="41" dur="500"/>
                                        <p:tgtEl>
                                          <p:spTgt spid="55"/>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6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58"/>
                                        </p:tgtEl>
                                        <p:attrNameLst>
                                          <p:attrName>style.visibility</p:attrName>
                                        </p:attrNameLst>
                                      </p:cBhvr>
                                      <p:to>
                                        <p:strVal val="visible"/>
                                      </p:to>
                                    </p:set>
                                    <p:animEffect transition="in" filter="wipe(right)">
                                      <p:cBhvr>
                                        <p:cTn id="49" dur="500"/>
                                        <p:tgtEl>
                                          <p:spTgt spid="5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59"/>
                                        </p:tgtEl>
                                        <p:attrNameLst>
                                          <p:attrName>style.visibility</p:attrName>
                                        </p:attrNameLst>
                                      </p:cBhvr>
                                      <p:to>
                                        <p:strVal val="visible"/>
                                      </p:to>
                                    </p:set>
                                    <p:animEffect transition="in" filter="wipe(left)">
                                      <p:cBhvr>
                                        <p:cTn id="54" dur="500"/>
                                        <p:tgtEl>
                                          <p:spTgt spid="59"/>
                                        </p:tgtEl>
                                      </p:cBhvr>
                                    </p:animEffect>
                                  </p:childTnLst>
                                </p:cTn>
                              </p:par>
                            </p:childTnLst>
                          </p:cTn>
                        </p:par>
                        <p:par>
                          <p:cTn id="55" fill="hold">
                            <p:stCondLst>
                              <p:cond delay="500"/>
                            </p:stCondLst>
                            <p:childTnLst>
                              <p:par>
                                <p:cTn id="56" presetID="1" presetClass="entr" presetSubtype="0" fill="hold" grpId="0" nodeType="afterEffect">
                                  <p:stCondLst>
                                    <p:cond delay="0"/>
                                  </p:stCondLst>
                                  <p:childTnLst>
                                    <p:set>
                                      <p:cBhvr>
                                        <p:cTn id="57" dur="1" fill="hold">
                                          <p:stCondLst>
                                            <p:cond delay="0"/>
                                          </p:stCondLst>
                                        </p:cTn>
                                        <p:tgtEl>
                                          <p:spTgt spid="62"/>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60"/>
                                        </p:tgtEl>
                                        <p:attrNameLst>
                                          <p:attrName>style.visibility</p:attrName>
                                        </p:attrNameLst>
                                      </p:cBhvr>
                                      <p:to>
                                        <p:strVal val="visible"/>
                                      </p:to>
                                    </p:set>
                                    <p:animEffect transition="in" filter="wipe(left)">
                                      <p:cBhvr>
                                        <p:cTn id="6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5" grpId="1" animBg="1"/>
      <p:bldP spid="45" grpId="2" animBg="1"/>
      <p:bldP spid="45" grpId="3" animBg="1"/>
      <p:bldP spid="46" grpId="0"/>
      <p:bldP spid="53" grpId="0"/>
      <p:bldP spid="61" grpId="0"/>
      <p:bldP spid="6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 </a:t>
            </a:r>
            <a:r>
              <a:rPr lang="zh-CN" altLang="en-US" dirty="0"/>
              <a:t>包过滤规则</a:t>
            </a:r>
            <a:endParaRPr lang="zh-CN" altLang="en-US" dirty="0"/>
          </a:p>
        </p:txBody>
      </p:sp>
      <p:sp>
        <p:nvSpPr>
          <p:cNvPr id="3" name="内容占位符 2"/>
          <p:cNvSpPr>
            <a:spLocks noGrp="1"/>
          </p:cNvSpPr>
          <p:nvPr>
            <p:ph idx="1"/>
          </p:nvPr>
        </p:nvSpPr>
        <p:spPr/>
        <p:txBody>
          <a:bodyPr>
            <a:normAutofit/>
          </a:bodyPr>
          <a:lstStyle/>
          <a:p>
            <a:r>
              <a:rPr lang="zh-CN" altLang="en-US" dirty="0"/>
              <a:t>规则制定的策略</a:t>
            </a:r>
            <a:endParaRPr lang="en-US" altLang="zh-CN" dirty="0"/>
          </a:p>
          <a:p>
            <a:pPr lvl="1"/>
            <a:r>
              <a:rPr lang="zh-CN" altLang="en-US" dirty="0"/>
              <a:t>按地址过滤：源</a:t>
            </a:r>
            <a:r>
              <a:rPr lang="en-US" altLang="zh-CN" dirty="0"/>
              <a:t>IP</a:t>
            </a:r>
            <a:r>
              <a:rPr lang="zh-CN" altLang="en-US" dirty="0"/>
              <a:t>、目的</a:t>
            </a:r>
            <a:r>
              <a:rPr lang="en-US" altLang="zh-CN" dirty="0"/>
              <a:t>IP</a:t>
            </a:r>
            <a:endParaRPr lang="en-US" altLang="zh-CN" dirty="0"/>
          </a:p>
          <a:p>
            <a:pPr lvl="1"/>
            <a:r>
              <a:rPr lang="zh-CN" altLang="en-US" dirty="0"/>
              <a:t>按服务过滤：协议、源端口、目的端口</a:t>
            </a:r>
            <a:endParaRPr lang="zh-CN" altLang="en-US" dirty="0"/>
          </a:p>
          <a:p>
            <a:pPr lvl="1"/>
            <a:r>
              <a:rPr lang="zh-CN" altLang="en-US" dirty="0"/>
              <a:t>按连接方向过滤：</a:t>
            </a:r>
            <a:r>
              <a:rPr lang="en-US" altLang="zh-CN" dirty="0"/>
              <a:t>ACK</a:t>
            </a:r>
            <a:r>
              <a:rPr lang="zh-CN" altLang="en-US" dirty="0"/>
              <a:t>位</a:t>
            </a:r>
            <a:endParaRPr lang="zh-CN" altLang="en-US" dirty="0"/>
          </a:p>
          <a:p>
            <a:pPr lvl="1"/>
            <a:r>
              <a:rPr lang="zh-CN" altLang="en-US" dirty="0"/>
              <a:t>按时间、用户等过滤</a:t>
            </a:r>
            <a:endParaRPr lang="zh-CN" altLang="en-US" dirty="0"/>
          </a:p>
          <a:p>
            <a:pPr lvl="1"/>
            <a:r>
              <a:rPr lang="zh-CN" altLang="en-US" dirty="0"/>
              <a:t>对数据包做日志记录</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a:t>
            </a:r>
            <a:r>
              <a:rPr lang="zh-CN" altLang="en-US" dirty="0"/>
              <a:t>防火墙的基本要求</a:t>
            </a:r>
            <a:endParaRPr lang="zh-CN" altLang="en-US" dirty="0"/>
          </a:p>
        </p:txBody>
      </p:sp>
      <p:sp>
        <p:nvSpPr>
          <p:cNvPr id="3" name="内容占位符 2"/>
          <p:cNvSpPr>
            <a:spLocks noGrp="1"/>
          </p:cNvSpPr>
          <p:nvPr>
            <p:ph idx="1"/>
          </p:nvPr>
        </p:nvSpPr>
        <p:spPr/>
        <p:txBody>
          <a:bodyPr>
            <a:normAutofit lnSpcReduction="20000"/>
          </a:bodyPr>
          <a:lstStyle/>
          <a:p>
            <a:r>
              <a:rPr lang="zh-CN" altLang="en-US"/>
              <a:t>必经之路</a:t>
            </a:r>
            <a:endParaRPr lang="en-US" altLang="zh-CN"/>
          </a:p>
          <a:p>
            <a:r>
              <a:rPr lang="zh-CN" altLang="en-US"/>
              <a:t>授权放行</a:t>
            </a:r>
            <a:endParaRPr lang="en-US" altLang="zh-CN"/>
          </a:p>
          <a:p>
            <a:r>
              <a:rPr lang="zh-CN" altLang="en-US"/>
              <a:t>入侵免疫</a:t>
            </a:r>
            <a:endParaRPr lang="zh-CN" altLang="en-US"/>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FF0000"/>
                </a:solidFill>
                <a:sym typeface="+mn-ea"/>
              </a:rPr>
              <a:t>第一个是必经之路，就是内部</a:t>
            </a:r>
            <a:r>
              <a:rPr lang="zh-CN" altLang="en-US" dirty="0">
                <a:solidFill>
                  <a:srgbClr val="FF0000"/>
                </a:solidFill>
                <a:latin typeface="Times New Roman" panose="02020603050405020304" pitchFamily="18" charset="0"/>
                <a:sym typeface="+mn-ea"/>
              </a:rPr>
              <a:t>网络和外部网络之间的所有数据流都必须经过防火墙；</a:t>
            </a:r>
            <a:endParaRPr kumimoji="0" lang="en-US" altLang="zh-CN" dirty="0">
              <a:solidFill>
                <a:srgbClr val="FF0000"/>
              </a:solidFill>
              <a:latin typeface="Times New Roman" panose="02020603050405020304" pitchFamily="18" charset="0"/>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FF0000"/>
                </a:solidFill>
                <a:latin typeface="Times New Roman" panose="02020603050405020304" pitchFamily="18" charset="0"/>
                <a:sym typeface="+mn-ea"/>
              </a:rPr>
              <a:t>第二个是授权放行，即只有访问控制规则允许的数据流才能通过防火墙；</a:t>
            </a:r>
            <a:endParaRPr kumimoji="0" lang="en-US" altLang="zh-CN" dirty="0">
              <a:solidFill>
                <a:srgbClr val="FF0000"/>
              </a:solidFill>
              <a:latin typeface="Times New Roman" panose="02020603050405020304" pitchFamily="18" charset="0"/>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FF0000"/>
                </a:solidFill>
                <a:latin typeface="Times New Roman" panose="02020603050405020304" pitchFamily="18" charset="0"/>
                <a:sym typeface="+mn-ea"/>
              </a:rPr>
              <a:t>第三个是入侵免疫，即防火墙自身要足够安全，能防止攻击入侵。</a:t>
            </a:r>
            <a:endParaRPr lang="zh-CN" altLang="en-US" dirty="0">
              <a:solidFill>
                <a:srgbClr val="FF0000"/>
              </a:solidFill>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FF0000"/>
                </a:solidFill>
                <a:latin typeface="Times New Roman" panose="02020603050405020304" pitchFamily="18" charset="0"/>
                <a:sym typeface="+mn-ea"/>
              </a:rPr>
              <a:t>网</a:t>
            </a:r>
            <a:r>
              <a:rPr lang="zh-CN" altLang="en-US" dirty="0">
                <a:solidFill>
                  <a:schemeClr val="bg1"/>
                </a:solidFill>
                <a:latin typeface="Times New Roman" panose="02020603050405020304" pitchFamily="18" charset="0"/>
                <a:sym typeface="+mn-ea"/>
              </a:rPr>
              <a:t>络和外部网络之间的所有数据流都必须经过防火墙；</a:t>
            </a:r>
            <a:endParaRPr kumimoji="0" lang="en-US" altLang="zh-CN" dirty="0">
              <a:solidFill>
                <a:schemeClr val="bg1"/>
              </a:solidFill>
              <a:latin typeface="Times New Roman" panose="02020603050405020304" pitchFamily="18" charset="0"/>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solidFill>
                  <a:schemeClr val="bg1"/>
                </a:solidFill>
                <a:latin typeface="Times New Roman" panose="02020603050405020304" pitchFamily="18" charset="0"/>
                <a:sym typeface="+mn-ea"/>
              </a:rPr>
              <a:t>第二个是授权放行，即只有访问控制规则允许的数据流才能通过防火墙；</a:t>
            </a:r>
            <a:endParaRPr kumimoji="0" lang="en-US" altLang="zh-CN" dirty="0">
              <a:solidFill>
                <a:schemeClr val="bg1"/>
              </a:solidFill>
              <a:latin typeface="Times New Roman" panose="02020603050405020304" pitchFamily="18" charset="0"/>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solidFill>
                  <a:schemeClr val="bg1"/>
                </a:solidFill>
                <a:latin typeface="Times New Roman" panose="02020603050405020304" pitchFamily="18" charset="0"/>
                <a:sym typeface="+mn-ea"/>
              </a:rPr>
              <a:t>第三个是入侵免疫，即防火墙自身要足够安全，能防止攻击入侵。</a:t>
            </a:r>
            <a:endParaRPr lang="zh-CN" altLang="en-US" dirty="0"/>
          </a:p>
          <a:p>
            <a:pPr marL="0" indent="0">
              <a:buNone/>
            </a:pP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 </a:t>
            </a:r>
            <a:r>
              <a:rPr lang="zh-CN" altLang="en-US" dirty="0"/>
              <a:t>包过滤规则</a:t>
            </a:r>
            <a:endParaRPr lang="zh-CN" altLang="en-US" dirty="0"/>
          </a:p>
        </p:txBody>
      </p:sp>
      <p:sp>
        <p:nvSpPr>
          <p:cNvPr id="3" name="内容占位符 2"/>
          <p:cNvSpPr>
            <a:spLocks noGrp="1"/>
          </p:cNvSpPr>
          <p:nvPr>
            <p:ph idx="1"/>
          </p:nvPr>
        </p:nvSpPr>
        <p:spPr/>
        <p:txBody>
          <a:bodyPr>
            <a:normAutofit/>
          </a:bodyPr>
          <a:lstStyle/>
          <a:p>
            <a:r>
              <a:rPr lang="zh-CN" altLang="en-US" dirty="0"/>
              <a:t>设置规则的步骤</a:t>
            </a:r>
            <a:endParaRPr lang="en-US" altLang="zh-CN" dirty="0"/>
          </a:p>
          <a:p>
            <a:pPr lvl="1"/>
            <a:r>
              <a:rPr lang="zh-CN" altLang="en-US" dirty="0"/>
              <a:t>建立安全策略（分析并列出所有允许的和禁止的任务）。 </a:t>
            </a:r>
            <a:endParaRPr lang="zh-CN" altLang="en-US" dirty="0"/>
          </a:p>
          <a:p>
            <a:pPr lvl="1"/>
            <a:r>
              <a:rPr lang="zh-CN" altLang="en-US" dirty="0"/>
              <a:t>将安全策略转化为分组字段的逻辑表达式。</a:t>
            </a:r>
            <a:endParaRPr lang="zh-CN" altLang="en-US" dirty="0"/>
          </a:p>
          <a:p>
            <a:pPr lvl="1"/>
            <a:r>
              <a:rPr lang="zh-CN" altLang="en-US" dirty="0"/>
              <a:t>用防火墙提供的过滤规则句法重写逻辑表达式并设置。</a:t>
            </a:r>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 </a:t>
            </a:r>
            <a:r>
              <a:rPr lang="zh-CN" altLang="en-US" dirty="0"/>
              <a:t>包过滤配置实例</a:t>
            </a:r>
            <a:endParaRPr lang="zh-CN" altLang="en-US" dirty="0"/>
          </a:p>
        </p:txBody>
      </p:sp>
      <p:sp>
        <p:nvSpPr>
          <p:cNvPr id="12" name="内容占位符 11"/>
          <p:cNvSpPr>
            <a:spLocks noGrp="1"/>
          </p:cNvSpPr>
          <p:nvPr>
            <p:ph idx="1"/>
          </p:nvPr>
        </p:nvSpPr>
        <p:spPr/>
        <p:txBody>
          <a:bodyPr/>
          <a:lstStyle/>
          <a:p>
            <a:r>
              <a:rPr lang="zh-CN" altLang="en-US"/>
              <a:t>网络拓扑</a:t>
            </a:r>
            <a:endParaRPr lang="zh-CN" altLang="en-US"/>
          </a:p>
        </p:txBody>
      </p:sp>
      <p:graphicFrame>
        <p:nvGraphicFramePr>
          <p:cNvPr id="14" name="Object 2"/>
          <p:cNvGraphicFramePr>
            <a:graphicFrameLocks noChangeAspect="1"/>
          </p:cNvGraphicFramePr>
          <p:nvPr/>
        </p:nvGraphicFramePr>
        <p:xfrm>
          <a:off x="2938365" y="2236318"/>
          <a:ext cx="6315270" cy="4414547"/>
        </p:xfrm>
        <a:graphic>
          <a:graphicData uri="http://schemas.openxmlformats.org/presentationml/2006/ole">
            <mc:AlternateContent xmlns:mc="http://schemas.openxmlformats.org/markup-compatibility/2006">
              <mc:Choice xmlns:v="urn:schemas-microsoft-com:vml" Requires="v">
                <p:oleObj spid="_x0000_s6168" name="Visio" r:id="rId1" imgW="3112770" imgH="2176780" progId="Visio.Drawing.11">
                  <p:embed/>
                </p:oleObj>
              </mc:Choice>
              <mc:Fallback>
                <p:oleObj name="Visio" r:id="rId1" imgW="3112770" imgH="2176780" progId="Visio.Drawing.11">
                  <p:embed/>
                  <p:pic>
                    <p:nvPicPr>
                      <p:cNvPr id="0" name="Object 2"/>
                      <p:cNvPicPr>
                        <a:picLocks noChangeAspect="1" noChangeArrowheads="1"/>
                      </p:cNvPicPr>
                      <p:nvPr/>
                    </p:nvPicPr>
                    <p:blipFill>
                      <a:blip r:embed="rId2"/>
                      <a:srcRect/>
                      <a:stretch>
                        <a:fillRect/>
                      </a:stretch>
                    </p:blipFill>
                    <p:spPr bwMode="auto">
                      <a:xfrm>
                        <a:off x="2938365" y="2236318"/>
                        <a:ext cx="6315270" cy="4414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 </a:t>
            </a:r>
            <a:r>
              <a:rPr lang="zh-CN" altLang="en-US" dirty="0"/>
              <a:t>包过滤配置实例</a:t>
            </a:r>
            <a:endParaRPr lang="zh-CN" altLang="en-US" dirty="0"/>
          </a:p>
        </p:txBody>
      </p:sp>
      <p:sp>
        <p:nvSpPr>
          <p:cNvPr id="3" name="内容占位符 2"/>
          <p:cNvSpPr>
            <a:spLocks noGrp="1"/>
          </p:cNvSpPr>
          <p:nvPr>
            <p:ph idx="1"/>
          </p:nvPr>
        </p:nvSpPr>
        <p:spPr/>
        <p:txBody>
          <a:bodyPr>
            <a:normAutofit/>
          </a:bodyPr>
          <a:lstStyle/>
          <a:p>
            <a:r>
              <a:rPr lang="zh-CN" altLang="en-US" dirty="0"/>
              <a:t>安全策略</a:t>
            </a:r>
            <a:endParaRPr lang="en-US" altLang="zh-CN" dirty="0"/>
          </a:p>
          <a:p>
            <a:pPr lvl="1"/>
            <a:r>
              <a:rPr lang="zh-CN" altLang="en-US" dirty="0"/>
              <a:t>任何时间，内网 </a:t>
            </a:r>
            <a:r>
              <a:rPr lang="en-US" altLang="zh-CN" dirty="0">
                <a:sym typeface="Wingdings" panose="05000000000000000000" pitchFamily="2" charset="2"/>
              </a:rPr>
              <a:t> </a:t>
            </a:r>
            <a:r>
              <a:rPr lang="zh-CN" altLang="en-US" dirty="0"/>
              <a:t>邮件服务器：允许</a:t>
            </a:r>
            <a:endParaRPr lang="zh-CN" altLang="en-US" dirty="0"/>
          </a:p>
          <a:p>
            <a:pPr lvl="1"/>
            <a:r>
              <a:rPr lang="zh-CN" altLang="en-US" dirty="0"/>
              <a:t>任何时间，内网 </a:t>
            </a:r>
            <a:r>
              <a:rPr lang="en-US" altLang="zh-CN" dirty="0">
                <a:sym typeface="Wingdings" panose="05000000000000000000" pitchFamily="2" charset="2"/>
              </a:rPr>
              <a:t> </a:t>
            </a:r>
            <a:r>
              <a:rPr lang="en-US" altLang="zh-CN" dirty="0"/>
              <a:t>web</a:t>
            </a:r>
            <a:r>
              <a:rPr lang="zh-CN" altLang="en-US" dirty="0"/>
              <a:t>服务器：允许</a:t>
            </a:r>
            <a:endParaRPr lang="zh-CN" altLang="en-US" dirty="0"/>
          </a:p>
          <a:p>
            <a:pPr lvl="1"/>
            <a:r>
              <a:rPr lang="zh-CN" altLang="en-US" dirty="0"/>
              <a:t>上班时间，内网 </a:t>
            </a:r>
            <a:r>
              <a:rPr lang="en-US" altLang="zh-CN" dirty="0">
                <a:sym typeface="Wingdings" panose="05000000000000000000" pitchFamily="2" charset="2"/>
              </a:rPr>
              <a:t> </a:t>
            </a:r>
            <a:r>
              <a:rPr lang="en-US" altLang="zh-CN" dirty="0"/>
              <a:t>Internet</a:t>
            </a:r>
            <a:r>
              <a:rPr lang="zh-CN" altLang="en-US" dirty="0"/>
              <a:t>：允许</a:t>
            </a:r>
            <a:endParaRPr lang="zh-CN" altLang="en-US" dirty="0"/>
          </a:p>
          <a:p>
            <a:pPr lvl="1"/>
            <a:r>
              <a:rPr lang="zh-CN" altLang="en-US" dirty="0"/>
              <a:t>任何时间，</a:t>
            </a:r>
            <a:r>
              <a:rPr lang="en-US" altLang="zh-CN" dirty="0"/>
              <a:t>Internet </a:t>
            </a:r>
            <a:r>
              <a:rPr lang="en-US" altLang="zh-CN" dirty="0">
                <a:sym typeface="Wingdings" panose="05000000000000000000" pitchFamily="2" charset="2"/>
              </a:rPr>
              <a:t> </a:t>
            </a:r>
            <a:r>
              <a:rPr lang="zh-CN" altLang="en-US" dirty="0"/>
              <a:t>内网：禁止</a:t>
            </a:r>
            <a:endParaRPr lang="zh-CN" altLang="en-US" dirty="0"/>
          </a:p>
          <a:p>
            <a:pPr lvl="1"/>
            <a:r>
              <a:rPr lang="zh-CN" altLang="en-US" dirty="0"/>
              <a:t>任何时间，</a:t>
            </a:r>
            <a:r>
              <a:rPr lang="en-US" altLang="zh-CN" dirty="0"/>
              <a:t>Internet </a:t>
            </a:r>
            <a:r>
              <a:rPr lang="en-US" altLang="zh-CN" dirty="0">
                <a:sym typeface="Wingdings" panose="05000000000000000000" pitchFamily="2" charset="2"/>
              </a:rPr>
              <a:t> </a:t>
            </a:r>
            <a:r>
              <a:rPr lang="zh-CN" altLang="en-US" dirty="0"/>
              <a:t>邮件服务器：允许</a:t>
            </a:r>
            <a:endParaRPr lang="zh-CN" altLang="en-US" dirty="0"/>
          </a:p>
          <a:p>
            <a:pPr lvl="1"/>
            <a:r>
              <a:rPr lang="zh-CN" altLang="en-US" dirty="0"/>
              <a:t>任何时间，</a:t>
            </a:r>
            <a:r>
              <a:rPr lang="en-US" altLang="zh-CN" dirty="0"/>
              <a:t>Internet </a:t>
            </a:r>
            <a:r>
              <a:rPr lang="en-US" altLang="zh-CN" dirty="0">
                <a:sym typeface="Wingdings" panose="05000000000000000000" pitchFamily="2" charset="2"/>
              </a:rPr>
              <a:t> </a:t>
            </a:r>
            <a:r>
              <a:rPr lang="en-US" altLang="zh-CN" dirty="0"/>
              <a:t>web</a:t>
            </a:r>
            <a:r>
              <a:rPr lang="zh-CN" altLang="en-US" dirty="0"/>
              <a:t>服务器：允许</a:t>
            </a:r>
            <a:endParaRPr lang="zh-CN" altLang="en-US" dirty="0"/>
          </a:p>
          <a:p>
            <a:pPr lvl="1"/>
            <a:r>
              <a:rPr lang="zh-CN" altLang="en-US" dirty="0"/>
              <a:t>任何时间，</a:t>
            </a:r>
            <a:r>
              <a:rPr lang="en-US" altLang="zh-CN" dirty="0"/>
              <a:t>Internet </a:t>
            </a:r>
            <a:r>
              <a:rPr lang="en-US" altLang="zh-CN" dirty="0">
                <a:sym typeface="Wingdings" panose="05000000000000000000" pitchFamily="2" charset="2"/>
              </a:rPr>
              <a:t> </a:t>
            </a:r>
            <a:r>
              <a:rPr lang="zh-CN" altLang="en-US" dirty="0"/>
              <a:t>数据库服务器：禁止</a:t>
            </a:r>
            <a:endParaRPr lang="zh-CN" altLang="en-US" dirty="0"/>
          </a:p>
          <a:p>
            <a:pPr lvl="1"/>
            <a:r>
              <a:rPr lang="zh-CN" altLang="en-US" dirty="0"/>
              <a:t>其它：禁止</a:t>
            </a:r>
            <a:endParaRPr lang="zh-CN" altLang="en-US" dirty="0"/>
          </a:p>
        </p:txBody>
      </p:sp>
      <p:graphicFrame>
        <p:nvGraphicFramePr>
          <p:cNvPr id="4" name="Object 2"/>
          <p:cNvGraphicFramePr>
            <a:graphicFrameLocks noChangeAspect="1"/>
          </p:cNvGraphicFramePr>
          <p:nvPr/>
        </p:nvGraphicFramePr>
        <p:xfrm>
          <a:off x="7381157" y="1849961"/>
          <a:ext cx="4121534" cy="2881065"/>
        </p:xfrm>
        <a:graphic>
          <a:graphicData uri="http://schemas.openxmlformats.org/presentationml/2006/ole">
            <mc:AlternateContent xmlns:mc="http://schemas.openxmlformats.org/markup-compatibility/2006">
              <mc:Choice xmlns:v="urn:schemas-microsoft-com:vml" Requires="v">
                <p:oleObj spid="_x0000_s12291" name="Visio" r:id="rId1" imgW="3112770" imgH="2176780" progId="Visio.Drawing.11">
                  <p:embed/>
                </p:oleObj>
              </mc:Choice>
              <mc:Fallback>
                <p:oleObj name="Visio" r:id="rId1" imgW="3112770" imgH="2176780" progId="Visio.Drawing.11">
                  <p:embed/>
                  <p:pic>
                    <p:nvPicPr>
                      <p:cNvPr id="0" name="Object 2"/>
                      <p:cNvPicPr>
                        <a:picLocks noChangeAspect="1" noChangeArrowheads="1"/>
                      </p:cNvPicPr>
                      <p:nvPr/>
                    </p:nvPicPr>
                    <p:blipFill>
                      <a:blip r:embed="rId2"/>
                      <a:srcRect/>
                      <a:stretch>
                        <a:fillRect/>
                      </a:stretch>
                    </p:blipFill>
                    <p:spPr bwMode="auto">
                      <a:xfrm>
                        <a:off x="7381157" y="1849961"/>
                        <a:ext cx="4121534" cy="2881065"/>
                      </a:xfrm>
                      <a:prstGeom prst="rect">
                        <a:avLst/>
                      </a:prstGeom>
                      <a:noFill/>
                      <a:ln>
                        <a:noFill/>
                      </a:ln>
                      <a:effectLst/>
                    </p:spPr>
                  </p:pic>
                </p:oleObj>
              </mc:Fallback>
            </mc:AlternateContent>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 </a:t>
            </a:r>
            <a:r>
              <a:rPr lang="zh-CN" altLang="en-US" dirty="0"/>
              <a:t>包过滤配置实例</a:t>
            </a:r>
            <a:endParaRPr lang="zh-CN" altLang="en-US" dirty="0"/>
          </a:p>
        </p:txBody>
      </p:sp>
      <p:sp>
        <p:nvSpPr>
          <p:cNvPr id="3" name="内容占位符 2"/>
          <p:cNvSpPr>
            <a:spLocks noGrp="1"/>
          </p:cNvSpPr>
          <p:nvPr>
            <p:ph idx="1"/>
          </p:nvPr>
        </p:nvSpPr>
        <p:spPr>
          <a:xfrm>
            <a:off x="838200" y="1260000"/>
            <a:ext cx="7649817" cy="5040000"/>
          </a:xfrm>
        </p:spPr>
        <p:txBody>
          <a:bodyPr>
            <a:normAutofit fontScale="92500"/>
          </a:bodyPr>
          <a:lstStyle/>
          <a:p>
            <a:r>
              <a:rPr lang="zh-CN" altLang="en-US" dirty="0"/>
              <a:t>逻辑表达式</a:t>
            </a:r>
            <a:endParaRPr lang="en-US" altLang="zh-CN" dirty="0"/>
          </a:p>
          <a:p>
            <a:pPr lvl="1"/>
            <a:r>
              <a:rPr lang="en-US" altLang="zh-CN" dirty="0"/>
              <a:t>Sip=192.168.1.0/24 and dip=192.168.3.3 and ( </a:t>
            </a:r>
            <a:r>
              <a:rPr lang="en-US" altLang="zh-CN" dirty="0" err="1"/>
              <a:t>dport</a:t>
            </a:r>
            <a:r>
              <a:rPr lang="en-US" altLang="zh-CN" dirty="0"/>
              <a:t>=25 or  </a:t>
            </a:r>
            <a:r>
              <a:rPr lang="en-US" altLang="zh-CN" dirty="0" err="1"/>
              <a:t>dport</a:t>
            </a:r>
            <a:r>
              <a:rPr lang="en-US" altLang="zh-CN" dirty="0"/>
              <a:t>=110) , action=permit </a:t>
            </a:r>
            <a:endParaRPr lang="en-US" altLang="zh-CN" dirty="0"/>
          </a:p>
          <a:p>
            <a:pPr lvl="1"/>
            <a:r>
              <a:rPr lang="en-US" altLang="zh-CN" dirty="0"/>
              <a:t>Sip=any and dip=192.168.1.0/24, action=reject</a:t>
            </a:r>
            <a:endParaRPr lang="en-US" altLang="zh-CN" dirty="0"/>
          </a:p>
          <a:p>
            <a:pPr lvl="1"/>
            <a:r>
              <a:rPr lang="en-US" altLang="zh-CN" dirty="0"/>
              <a:t>Sip=any and dip=192.168.3.4 and </a:t>
            </a:r>
            <a:r>
              <a:rPr lang="en-US" altLang="zh-CN" dirty="0" err="1"/>
              <a:t>dport</a:t>
            </a:r>
            <a:r>
              <a:rPr lang="en-US" altLang="zh-CN" dirty="0"/>
              <a:t>=80, action=permit</a:t>
            </a:r>
            <a:endParaRPr lang="en-US" altLang="zh-CN" dirty="0"/>
          </a:p>
          <a:p>
            <a:pPr lvl="1"/>
            <a:r>
              <a:rPr lang="en-US" altLang="zh-CN" dirty="0"/>
              <a:t>Sip=any and dip=192.168.3.2 and </a:t>
            </a:r>
            <a:r>
              <a:rPr lang="en-US" altLang="zh-CN" dirty="0" err="1"/>
              <a:t>dport</a:t>
            </a:r>
            <a:r>
              <a:rPr lang="en-US" altLang="zh-CN" dirty="0"/>
              <a:t>=1358, action=reject</a:t>
            </a:r>
            <a:endParaRPr lang="en-US" altLang="zh-CN" dirty="0"/>
          </a:p>
          <a:p>
            <a:pPr lvl="1"/>
            <a:r>
              <a:rPr lang="en-US" altLang="zh-CN" dirty="0"/>
              <a:t>……</a:t>
            </a:r>
            <a:endParaRPr lang="en-US" altLang="zh-CN" dirty="0"/>
          </a:p>
          <a:p>
            <a:pPr lvl="1"/>
            <a:r>
              <a:rPr lang="en-US" altLang="zh-CN" dirty="0"/>
              <a:t>Default=reject </a:t>
            </a:r>
            <a:endParaRPr lang="en-US" altLang="zh-CN" dirty="0"/>
          </a:p>
        </p:txBody>
      </p:sp>
      <p:graphicFrame>
        <p:nvGraphicFramePr>
          <p:cNvPr id="4" name="Object 2"/>
          <p:cNvGraphicFramePr>
            <a:graphicFrameLocks noChangeAspect="1"/>
          </p:cNvGraphicFramePr>
          <p:nvPr/>
        </p:nvGraphicFramePr>
        <p:xfrm>
          <a:off x="7659450" y="1260000"/>
          <a:ext cx="4482077" cy="3133096"/>
        </p:xfrm>
        <a:graphic>
          <a:graphicData uri="http://schemas.openxmlformats.org/presentationml/2006/ole">
            <mc:AlternateContent xmlns:mc="http://schemas.openxmlformats.org/markup-compatibility/2006">
              <mc:Choice xmlns:v="urn:schemas-microsoft-com:vml" Requires="v">
                <p:oleObj spid="_x0000_s13315" name="Visio" r:id="rId1" imgW="3112770" imgH="2176780" progId="Visio.Drawing.11">
                  <p:embed/>
                </p:oleObj>
              </mc:Choice>
              <mc:Fallback>
                <p:oleObj name="Visio" r:id="rId1" imgW="3112770" imgH="2176780" progId="Visio.Drawing.11">
                  <p:embed/>
                  <p:pic>
                    <p:nvPicPr>
                      <p:cNvPr id="0" name="Object 2"/>
                      <p:cNvPicPr>
                        <a:picLocks noChangeAspect="1" noChangeArrowheads="1"/>
                      </p:cNvPicPr>
                      <p:nvPr/>
                    </p:nvPicPr>
                    <p:blipFill>
                      <a:blip r:embed="rId2"/>
                      <a:srcRect/>
                      <a:stretch>
                        <a:fillRect/>
                      </a:stretch>
                    </p:blipFill>
                    <p:spPr bwMode="auto">
                      <a:xfrm>
                        <a:off x="7659450" y="1260000"/>
                        <a:ext cx="4482077" cy="3133096"/>
                      </a:xfrm>
                      <a:prstGeom prst="rect">
                        <a:avLst/>
                      </a:prstGeom>
                      <a:noFill/>
                      <a:ln>
                        <a:noFill/>
                      </a:ln>
                      <a:effectLst/>
                    </p:spPr>
                  </p:pic>
                </p:oleObj>
              </mc:Fallback>
            </mc:AlternateContent>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 </a:t>
            </a:r>
            <a:r>
              <a:rPr lang="zh-CN" altLang="en-US" dirty="0"/>
              <a:t>包过滤配置实例</a:t>
            </a:r>
            <a:endParaRPr lang="zh-CN" altLang="en-US" dirty="0"/>
          </a:p>
        </p:txBody>
      </p:sp>
      <p:sp>
        <p:nvSpPr>
          <p:cNvPr id="3" name="内容占位符 2"/>
          <p:cNvSpPr>
            <a:spLocks noGrp="1"/>
          </p:cNvSpPr>
          <p:nvPr>
            <p:ph idx="1"/>
          </p:nvPr>
        </p:nvSpPr>
        <p:spPr/>
        <p:txBody>
          <a:bodyPr/>
          <a:lstStyle/>
          <a:p>
            <a:r>
              <a:rPr lang="zh-CN" altLang="en-US"/>
              <a:t>规则列表</a:t>
            </a:r>
            <a:endParaRPr lang="en-US" altLang="zh-CN"/>
          </a:p>
          <a:p>
            <a:endParaRPr lang="zh-CN" altLang="en-US"/>
          </a:p>
        </p:txBody>
      </p:sp>
      <p:graphicFrame>
        <p:nvGraphicFramePr>
          <p:cNvPr id="4" name="Group 3"/>
          <p:cNvGraphicFramePr/>
          <p:nvPr/>
        </p:nvGraphicFramePr>
        <p:xfrm>
          <a:off x="1450020" y="2174476"/>
          <a:ext cx="9272081" cy="2773722"/>
        </p:xfrm>
        <a:graphic>
          <a:graphicData uri="http://schemas.openxmlformats.org/drawingml/2006/table">
            <a:tbl>
              <a:tblPr firstRow="1">
                <a:tableStyleId>{5C22544A-7EE6-4342-B048-85BDC9FD1C3A}</a:tableStyleId>
              </a:tblPr>
              <a:tblGrid>
                <a:gridCol w="2043430"/>
                <a:gridCol w="1019493"/>
                <a:gridCol w="797243"/>
                <a:gridCol w="2043430"/>
                <a:gridCol w="1273493"/>
                <a:gridCol w="1049655"/>
                <a:gridCol w="1045337"/>
              </a:tblGrid>
              <a:tr h="296238">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000" u="none" strike="noStrike" cap="none" normalizeH="0" baseline="0" dirty="0">
                          <a:ln>
                            <a:noFill/>
                          </a:ln>
                          <a:effectLst/>
                          <a:latin typeface="微软雅黑" panose="020B0503020204020204" pitchFamily="34" charset="-122"/>
                          <a:ea typeface="微软雅黑" panose="020B0503020204020204" pitchFamily="34" charset="-122"/>
                        </a:rPr>
                        <a:t>源地址</a:t>
                      </a:r>
                      <a:endParaRPr kumimoji="0" lang="zh-CN" altLang="en-US" sz="20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000" u="none" strike="noStrike" cap="none" normalizeH="0" baseline="0">
                          <a:ln>
                            <a:noFill/>
                          </a:ln>
                          <a:effectLst/>
                          <a:latin typeface="微软雅黑" panose="020B0503020204020204" pitchFamily="34" charset="-122"/>
                          <a:ea typeface="微软雅黑" panose="020B0503020204020204" pitchFamily="34" charset="-122"/>
                        </a:rPr>
                        <a:t>源端口</a:t>
                      </a:r>
                      <a:endParaRPr kumimoji="0" lang="zh-CN" altLang="en-US"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000" u="none" strike="noStrike" cap="none" normalizeH="0" baseline="0">
                          <a:ln>
                            <a:noFill/>
                          </a:ln>
                          <a:effectLst/>
                          <a:latin typeface="微软雅黑" panose="020B0503020204020204" pitchFamily="34" charset="-122"/>
                          <a:ea typeface="微软雅黑" panose="020B0503020204020204" pitchFamily="34" charset="-122"/>
                        </a:rPr>
                        <a:t>协议</a:t>
                      </a:r>
                      <a:endParaRPr kumimoji="0" lang="zh-CN" altLang="en-US"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000" u="none" strike="noStrike" cap="none" normalizeH="0" baseline="0" dirty="0">
                          <a:ln>
                            <a:noFill/>
                          </a:ln>
                          <a:effectLst/>
                          <a:latin typeface="微软雅黑" panose="020B0503020204020204" pitchFamily="34" charset="-122"/>
                          <a:ea typeface="微软雅黑" panose="020B0503020204020204" pitchFamily="34" charset="-122"/>
                        </a:rPr>
                        <a:t>目的地址</a:t>
                      </a:r>
                      <a:endParaRPr kumimoji="0" lang="zh-CN" altLang="en-US" sz="20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000" u="none" strike="noStrike" cap="none" normalizeH="0" baseline="0">
                          <a:ln>
                            <a:noFill/>
                          </a:ln>
                          <a:effectLst/>
                          <a:latin typeface="微软雅黑" panose="020B0503020204020204" pitchFamily="34" charset="-122"/>
                          <a:ea typeface="微软雅黑" panose="020B0503020204020204" pitchFamily="34" charset="-122"/>
                        </a:rPr>
                        <a:t>目的端口</a:t>
                      </a:r>
                      <a:endParaRPr kumimoji="0" lang="zh-CN" altLang="en-US"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000" u="none" strike="noStrike" cap="none" normalizeH="0" baseline="0">
                          <a:ln>
                            <a:noFill/>
                          </a:ln>
                          <a:effectLst/>
                          <a:latin typeface="微软雅黑" panose="020B0503020204020204" pitchFamily="34" charset="-122"/>
                          <a:ea typeface="微软雅黑" panose="020B0503020204020204" pitchFamily="34" charset="-122"/>
                        </a:rPr>
                        <a:t>时间</a:t>
                      </a:r>
                      <a:endParaRPr kumimoji="0" lang="zh-CN" altLang="en-US"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000" u="none" strike="noStrike" cap="none" normalizeH="0" baseline="0">
                          <a:ln>
                            <a:noFill/>
                          </a:ln>
                          <a:effectLst/>
                          <a:latin typeface="微软雅黑" panose="020B0503020204020204" pitchFamily="34" charset="-122"/>
                          <a:ea typeface="微软雅黑" panose="020B0503020204020204" pitchFamily="34" charset="-122"/>
                        </a:rPr>
                        <a:t>动作</a:t>
                      </a:r>
                      <a:endParaRPr kumimoji="0" lang="zh-CN" altLang="en-US"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4023">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a:ln>
                            <a:noFill/>
                          </a:ln>
                          <a:effectLst/>
                          <a:latin typeface="微软雅黑" panose="020B0503020204020204" pitchFamily="34" charset="-122"/>
                          <a:ea typeface="微软雅黑" panose="020B0503020204020204" pitchFamily="34" charset="-122"/>
                        </a:rPr>
                        <a:t>ANY</a:t>
                      </a:r>
                      <a:endParaRPr kumimoji="0" lang="en-US" altLang="zh-CN"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a:ln>
                            <a:noFill/>
                          </a:ln>
                          <a:effectLst/>
                          <a:latin typeface="微软雅黑" panose="020B0503020204020204" pitchFamily="34" charset="-122"/>
                          <a:ea typeface="微软雅黑" panose="020B0503020204020204" pitchFamily="34" charset="-122"/>
                        </a:rPr>
                        <a:t>ANY</a:t>
                      </a:r>
                      <a:endParaRPr kumimoji="0" lang="en-US" altLang="zh-CN"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a:ln>
                            <a:noFill/>
                          </a:ln>
                          <a:effectLst/>
                          <a:latin typeface="微软雅黑" panose="020B0503020204020204" pitchFamily="34" charset="-122"/>
                          <a:ea typeface="微软雅黑" panose="020B0503020204020204" pitchFamily="34" charset="-122"/>
                        </a:rPr>
                        <a:t>TCP</a:t>
                      </a:r>
                      <a:endParaRPr kumimoji="0" lang="en-US" altLang="zh-CN"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a:ln>
                            <a:noFill/>
                          </a:ln>
                          <a:effectLst/>
                          <a:latin typeface="微软雅黑" panose="020B0503020204020204" pitchFamily="34" charset="-122"/>
                          <a:ea typeface="微软雅黑" panose="020B0503020204020204" pitchFamily="34" charset="-122"/>
                        </a:rPr>
                        <a:t>192.168.3.3</a:t>
                      </a:r>
                      <a:endParaRPr kumimoji="0" lang="en-US" altLang="zh-CN"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a:ln>
                            <a:noFill/>
                          </a:ln>
                          <a:effectLst/>
                          <a:latin typeface="微软雅黑" panose="020B0503020204020204" pitchFamily="34" charset="-122"/>
                          <a:ea typeface="微软雅黑" panose="020B0503020204020204" pitchFamily="34" charset="-122"/>
                        </a:rPr>
                        <a:t>25,110</a:t>
                      </a:r>
                      <a:endParaRPr kumimoji="0" lang="en-US" altLang="zh-CN"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a:ln>
                            <a:noFill/>
                          </a:ln>
                          <a:effectLst/>
                          <a:latin typeface="微软雅黑" panose="020B0503020204020204" pitchFamily="34" charset="-122"/>
                          <a:ea typeface="微软雅黑" panose="020B0503020204020204" pitchFamily="34" charset="-122"/>
                        </a:rPr>
                        <a:t>ANY</a:t>
                      </a:r>
                      <a:endParaRPr kumimoji="0" lang="en-US" altLang="zh-CN"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a:ln>
                            <a:noFill/>
                          </a:ln>
                          <a:effectLst/>
                          <a:latin typeface="微软雅黑" panose="020B0503020204020204" pitchFamily="34" charset="-122"/>
                          <a:ea typeface="微软雅黑" panose="020B0503020204020204" pitchFamily="34" charset="-122"/>
                        </a:rPr>
                        <a:t>Permit</a:t>
                      </a:r>
                      <a:endParaRPr kumimoji="0" lang="en-US" altLang="zh-CN"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8123">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dirty="0">
                          <a:ln>
                            <a:noFill/>
                          </a:ln>
                          <a:effectLst/>
                          <a:latin typeface="微软雅黑" panose="020B0503020204020204" pitchFamily="34" charset="-122"/>
                          <a:ea typeface="微软雅黑" panose="020B0503020204020204" pitchFamily="34" charset="-122"/>
                        </a:rPr>
                        <a:t>ANY</a:t>
                      </a:r>
                      <a:endParaRPr kumimoji="0" lang="en-US" altLang="zh-CN" sz="20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a:ln>
                            <a:noFill/>
                          </a:ln>
                          <a:effectLst/>
                          <a:latin typeface="微软雅黑" panose="020B0503020204020204" pitchFamily="34" charset="-122"/>
                          <a:ea typeface="微软雅黑" panose="020B0503020204020204" pitchFamily="34" charset="-122"/>
                        </a:rPr>
                        <a:t>ANY</a:t>
                      </a:r>
                      <a:endParaRPr kumimoji="0" lang="en-US" altLang="zh-CN"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a:ln>
                            <a:noFill/>
                          </a:ln>
                          <a:effectLst/>
                          <a:latin typeface="微软雅黑" panose="020B0503020204020204" pitchFamily="34" charset="-122"/>
                          <a:ea typeface="微软雅黑" panose="020B0503020204020204" pitchFamily="34" charset="-122"/>
                        </a:rPr>
                        <a:t>ANY</a:t>
                      </a:r>
                      <a:endParaRPr kumimoji="0" lang="en-US" altLang="zh-CN"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a:ln>
                            <a:noFill/>
                          </a:ln>
                          <a:effectLst/>
                          <a:latin typeface="微软雅黑" panose="020B0503020204020204" pitchFamily="34" charset="-122"/>
                          <a:ea typeface="微软雅黑" panose="020B0503020204020204" pitchFamily="34" charset="-122"/>
                        </a:rPr>
                        <a:t>192.168.1.0/24</a:t>
                      </a:r>
                      <a:endParaRPr kumimoji="0" lang="en-US" altLang="zh-CN"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a:ln>
                            <a:noFill/>
                          </a:ln>
                          <a:effectLst/>
                          <a:latin typeface="微软雅黑" panose="020B0503020204020204" pitchFamily="34" charset="-122"/>
                          <a:ea typeface="微软雅黑" panose="020B0503020204020204" pitchFamily="34" charset="-122"/>
                        </a:rPr>
                        <a:t>ANY</a:t>
                      </a:r>
                      <a:endParaRPr kumimoji="0" lang="en-US" altLang="zh-CN"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a:ln>
                            <a:noFill/>
                          </a:ln>
                          <a:effectLst/>
                          <a:latin typeface="微软雅黑" panose="020B0503020204020204" pitchFamily="34" charset="-122"/>
                          <a:ea typeface="微软雅黑" panose="020B0503020204020204" pitchFamily="34" charset="-122"/>
                        </a:rPr>
                        <a:t>ANY</a:t>
                      </a:r>
                      <a:endParaRPr kumimoji="0" lang="en-US" altLang="zh-CN"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a:ln>
                            <a:noFill/>
                          </a:ln>
                          <a:effectLst/>
                          <a:latin typeface="微软雅黑" panose="020B0503020204020204" pitchFamily="34" charset="-122"/>
                          <a:ea typeface="微软雅黑" panose="020B0503020204020204" pitchFamily="34" charset="-122"/>
                        </a:rPr>
                        <a:t>Reject</a:t>
                      </a:r>
                      <a:endParaRPr kumimoji="0" lang="en-US" altLang="zh-CN"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6742">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dirty="0">
                          <a:ln>
                            <a:noFill/>
                          </a:ln>
                          <a:effectLst/>
                          <a:latin typeface="微软雅黑" panose="020B0503020204020204" pitchFamily="34" charset="-122"/>
                          <a:ea typeface="微软雅黑" panose="020B0503020204020204" pitchFamily="34" charset="-122"/>
                        </a:rPr>
                        <a:t>ANY</a:t>
                      </a:r>
                      <a:endParaRPr kumimoji="0" lang="en-US" altLang="zh-CN" sz="20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a:ln>
                            <a:noFill/>
                          </a:ln>
                          <a:effectLst/>
                          <a:latin typeface="微软雅黑" panose="020B0503020204020204" pitchFamily="34" charset="-122"/>
                          <a:ea typeface="微软雅黑" panose="020B0503020204020204" pitchFamily="34" charset="-122"/>
                        </a:rPr>
                        <a:t>ANY</a:t>
                      </a:r>
                      <a:endParaRPr kumimoji="0" lang="en-US" altLang="zh-CN"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a:ln>
                            <a:noFill/>
                          </a:ln>
                          <a:effectLst/>
                          <a:latin typeface="微软雅黑" panose="020B0503020204020204" pitchFamily="34" charset="-122"/>
                          <a:ea typeface="微软雅黑" panose="020B0503020204020204" pitchFamily="34" charset="-122"/>
                        </a:rPr>
                        <a:t>TCP</a:t>
                      </a:r>
                      <a:endParaRPr kumimoji="0" lang="en-US" altLang="zh-CN"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a:ln>
                            <a:noFill/>
                          </a:ln>
                          <a:effectLst/>
                          <a:latin typeface="微软雅黑" panose="020B0503020204020204" pitchFamily="34" charset="-122"/>
                          <a:ea typeface="微软雅黑" panose="020B0503020204020204" pitchFamily="34" charset="-122"/>
                        </a:rPr>
                        <a:t>192.168.3.2</a:t>
                      </a:r>
                      <a:endParaRPr kumimoji="0" lang="en-US" altLang="zh-CN"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a:ln>
                            <a:noFill/>
                          </a:ln>
                          <a:effectLst/>
                          <a:latin typeface="微软雅黑" panose="020B0503020204020204" pitchFamily="34" charset="-122"/>
                          <a:ea typeface="微软雅黑" panose="020B0503020204020204" pitchFamily="34" charset="-122"/>
                        </a:rPr>
                        <a:t>1358</a:t>
                      </a:r>
                      <a:endParaRPr kumimoji="0" lang="en-US" altLang="zh-CN"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dirty="0">
                          <a:ln>
                            <a:noFill/>
                          </a:ln>
                          <a:effectLst/>
                          <a:latin typeface="微软雅黑" panose="020B0503020204020204" pitchFamily="34" charset="-122"/>
                          <a:ea typeface="微软雅黑" panose="020B0503020204020204" pitchFamily="34" charset="-122"/>
                        </a:rPr>
                        <a:t>ANY</a:t>
                      </a:r>
                      <a:endParaRPr kumimoji="0" lang="en-US" altLang="zh-CN" sz="20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dirty="0">
                          <a:ln>
                            <a:noFill/>
                          </a:ln>
                          <a:effectLst/>
                          <a:latin typeface="微软雅黑" panose="020B0503020204020204" pitchFamily="34" charset="-122"/>
                          <a:ea typeface="微软雅黑" panose="020B0503020204020204" pitchFamily="34" charset="-122"/>
                        </a:rPr>
                        <a:t>Reject</a:t>
                      </a:r>
                      <a:endParaRPr kumimoji="0" lang="en-US" altLang="zh-CN" sz="20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6742">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dirty="0">
                          <a:ln>
                            <a:noFill/>
                          </a:ln>
                          <a:effectLst/>
                          <a:latin typeface="微软雅黑" panose="020B0503020204020204" pitchFamily="34" charset="-122"/>
                          <a:ea typeface="微软雅黑" panose="020B0503020204020204" pitchFamily="34" charset="-122"/>
                        </a:rPr>
                        <a:t>ANY</a:t>
                      </a:r>
                      <a:endParaRPr kumimoji="0" lang="en-US" altLang="zh-CN" sz="20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a:ln>
                            <a:noFill/>
                          </a:ln>
                          <a:effectLst/>
                          <a:latin typeface="微软雅黑" panose="020B0503020204020204" pitchFamily="34" charset="-122"/>
                          <a:ea typeface="微软雅黑" panose="020B0503020204020204" pitchFamily="34" charset="-122"/>
                        </a:rPr>
                        <a:t>ANY</a:t>
                      </a:r>
                      <a:endParaRPr kumimoji="0" lang="en-US" altLang="zh-CN"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a:ln>
                            <a:noFill/>
                          </a:ln>
                          <a:effectLst/>
                          <a:latin typeface="微软雅黑" panose="020B0503020204020204" pitchFamily="34" charset="-122"/>
                          <a:ea typeface="微软雅黑" panose="020B0503020204020204" pitchFamily="34" charset="-122"/>
                        </a:rPr>
                        <a:t>TCP</a:t>
                      </a:r>
                      <a:endParaRPr kumimoji="0" lang="en-US" altLang="zh-CN"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dirty="0">
                          <a:ln>
                            <a:noFill/>
                          </a:ln>
                          <a:effectLst/>
                          <a:latin typeface="微软雅黑" panose="020B0503020204020204" pitchFamily="34" charset="-122"/>
                          <a:ea typeface="微软雅黑" panose="020B0503020204020204" pitchFamily="34" charset="-122"/>
                        </a:rPr>
                        <a:t>192.168.3.4</a:t>
                      </a:r>
                      <a:endParaRPr kumimoji="0" lang="en-US" altLang="zh-CN" sz="20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dirty="0">
                          <a:ln>
                            <a:noFill/>
                          </a:ln>
                          <a:effectLst/>
                          <a:latin typeface="微软雅黑" panose="020B0503020204020204" pitchFamily="34" charset="-122"/>
                          <a:ea typeface="微软雅黑" panose="020B0503020204020204" pitchFamily="34" charset="-122"/>
                        </a:rPr>
                        <a:t>80</a:t>
                      </a:r>
                      <a:endParaRPr kumimoji="0" lang="en-US" altLang="zh-CN" sz="20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dirty="0">
                          <a:ln>
                            <a:noFill/>
                          </a:ln>
                          <a:effectLst/>
                          <a:latin typeface="微软雅黑" panose="020B0503020204020204" pitchFamily="34" charset="-122"/>
                          <a:ea typeface="微软雅黑" panose="020B0503020204020204" pitchFamily="34" charset="-122"/>
                        </a:rPr>
                        <a:t>ANY</a:t>
                      </a:r>
                      <a:endParaRPr kumimoji="0" lang="en-US" altLang="zh-CN" sz="20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dirty="0">
                          <a:ln>
                            <a:noFill/>
                          </a:ln>
                          <a:effectLst/>
                          <a:latin typeface="微软雅黑" panose="020B0503020204020204" pitchFamily="34" charset="-122"/>
                          <a:ea typeface="微软雅黑" panose="020B0503020204020204" pitchFamily="34" charset="-122"/>
                        </a:rPr>
                        <a:t>Permit</a:t>
                      </a:r>
                      <a:endParaRPr kumimoji="0" lang="en-US" altLang="zh-CN" sz="20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8123">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dirty="0">
                          <a:ln>
                            <a:noFill/>
                          </a:ln>
                          <a:effectLst/>
                          <a:latin typeface="微软雅黑" panose="020B0503020204020204" pitchFamily="34" charset="-122"/>
                          <a:ea typeface="微软雅黑" panose="020B0503020204020204" pitchFamily="34" charset="-122"/>
                        </a:rPr>
                        <a:t>192.168.1.0/24</a:t>
                      </a:r>
                      <a:endParaRPr kumimoji="0" lang="en-US" altLang="zh-CN" sz="20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a:ln>
                            <a:noFill/>
                          </a:ln>
                          <a:effectLst/>
                          <a:latin typeface="微软雅黑" panose="020B0503020204020204" pitchFamily="34" charset="-122"/>
                          <a:ea typeface="微软雅黑" panose="020B0503020204020204" pitchFamily="34" charset="-122"/>
                        </a:rPr>
                        <a:t>ANY</a:t>
                      </a:r>
                      <a:endParaRPr kumimoji="0" lang="en-US" altLang="zh-CN"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a:ln>
                            <a:noFill/>
                          </a:ln>
                          <a:effectLst/>
                          <a:latin typeface="微软雅黑" panose="020B0503020204020204" pitchFamily="34" charset="-122"/>
                          <a:ea typeface="微软雅黑" panose="020B0503020204020204" pitchFamily="34" charset="-122"/>
                        </a:rPr>
                        <a:t>ANY</a:t>
                      </a:r>
                      <a:endParaRPr kumimoji="0" lang="en-US" altLang="zh-CN"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a:ln>
                            <a:noFill/>
                          </a:ln>
                          <a:effectLst/>
                          <a:latin typeface="微软雅黑" panose="020B0503020204020204" pitchFamily="34" charset="-122"/>
                          <a:ea typeface="微软雅黑" panose="020B0503020204020204" pitchFamily="34" charset="-122"/>
                        </a:rPr>
                        <a:t>ANY</a:t>
                      </a:r>
                      <a:endParaRPr kumimoji="0" lang="en-US" altLang="zh-CN"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a:ln>
                            <a:noFill/>
                          </a:ln>
                          <a:effectLst/>
                          <a:latin typeface="微软雅黑" panose="020B0503020204020204" pitchFamily="34" charset="-122"/>
                          <a:ea typeface="微软雅黑" panose="020B0503020204020204" pitchFamily="34" charset="-122"/>
                        </a:rPr>
                        <a:t>ANY</a:t>
                      </a:r>
                      <a:endParaRPr kumimoji="0" lang="en-US" altLang="zh-CN"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a:ln>
                            <a:noFill/>
                          </a:ln>
                          <a:effectLst/>
                          <a:latin typeface="微软雅黑" panose="020B0503020204020204" pitchFamily="34" charset="-122"/>
                          <a:ea typeface="微软雅黑" panose="020B0503020204020204" pitchFamily="34" charset="-122"/>
                        </a:rPr>
                        <a:t>WORK</a:t>
                      </a:r>
                      <a:endParaRPr kumimoji="0" lang="en-US" altLang="zh-CN"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a:ln>
                            <a:noFill/>
                          </a:ln>
                          <a:effectLst/>
                          <a:latin typeface="微软雅黑" panose="020B0503020204020204" pitchFamily="34" charset="-122"/>
                          <a:ea typeface="微软雅黑" panose="020B0503020204020204" pitchFamily="34" charset="-122"/>
                        </a:rPr>
                        <a:t>Permit</a:t>
                      </a:r>
                      <a:endParaRPr kumimoji="0" lang="en-US" altLang="zh-CN"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6186">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b="1" u="none" strike="noStrike" cap="none" normalizeH="0" baseline="0">
                          <a:ln>
                            <a:noFill/>
                          </a:ln>
                          <a:solidFill>
                            <a:srgbClr val="0000FF"/>
                          </a:solidFill>
                          <a:effectLst/>
                          <a:latin typeface="微软雅黑" panose="020B0503020204020204" pitchFamily="34" charset="-122"/>
                          <a:ea typeface="微软雅黑" panose="020B0503020204020204" pitchFamily="34" charset="-122"/>
                        </a:rPr>
                        <a:t>ANY</a:t>
                      </a:r>
                      <a:endParaRPr kumimoji="0" lang="en-US" altLang="zh-CN" sz="2000" b="1" i="0" u="none" strike="noStrike" cap="none" normalizeH="0" baseline="0">
                        <a:ln>
                          <a:noFill/>
                        </a:ln>
                        <a:solidFill>
                          <a:srgbClr val="0000FF"/>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b="1" u="none" strike="noStrike" cap="none" normalizeH="0" baseline="0">
                          <a:ln>
                            <a:noFill/>
                          </a:ln>
                          <a:solidFill>
                            <a:srgbClr val="0000FF"/>
                          </a:solidFill>
                          <a:effectLst/>
                          <a:latin typeface="微软雅黑" panose="020B0503020204020204" pitchFamily="34" charset="-122"/>
                          <a:ea typeface="微软雅黑" panose="020B0503020204020204" pitchFamily="34" charset="-122"/>
                        </a:rPr>
                        <a:t>ANY</a:t>
                      </a:r>
                      <a:endParaRPr kumimoji="0" lang="en-US" altLang="zh-CN" sz="2000" b="1" i="0" u="none" strike="noStrike" cap="none" normalizeH="0" baseline="0">
                        <a:ln>
                          <a:noFill/>
                        </a:ln>
                        <a:solidFill>
                          <a:srgbClr val="0000FF"/>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b="1" u="none" strike="noStrike" cap="none" normalizeH="0" baseline="0">
                          <a:ln>
                            <a:noFill/>
                          </a:ln>
                          <a:solidFill>
                            <a:srgbClr val="0000FF"/>
                          </a:solidFill>
                          <a:effectLst/>
                          <a:latin typeface="微软雅黑" panose="020B0503020204020204" pitchFamily="34" charset="-122"/>
                          <a:ea typeface="微软雅黑" panose="020B0503020204020204" pitchFamily="34" charset="-122"/>
                        </a:rPr>
                        <a:t>ANY</a:t>
                      </a:r>
                      <a:endParaRPr kumimoji="0" lang="en-US" altLang="zh-CN" sz="2000" b="1" i="0" u="none" strike="noStrike" cap="none" normalizeH="0" baseline="0">
                        <a:ln>
                          <a:noFill/>
                        </a:ln>
                        <a:solidFill>
                          <a:srgbClr val="0000FF"/>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b="1" u="none" strike="noStrike" cap="none" normalizeH="0" baseline="0">
                          <a:ln>
                            <a:noFill/>
                          </a:ln>
                          <a:solidFill>
                            <a:srgbClr val="0000FF"/>
                          </a:solidFill>
                          <a:effectLst/>
                          <a:latin typeface="微软雅黑" panose="020B0503020204020204" pitchFamily="34" charset="-122"/>
                          <a:ea typeface="微软雅黑" panose="020B0503020204020204" pitchFamily="34" charset="-122"/>
                        </a:rPr>
                        <a:t>ANY</a:t>
                      </a:r>
                      <a:endParaRPr kumimoji="0" lang="en-US" altLang="zh-CN" sz="2000" b="1" i="0" u="none" strike="noStrike" cap="none" normalizeH="0" baseline="0">
                        <a:ln>
                          <a:noFill/>
                        </a:ln>
                        <a:solidFill>
                          <a:srgbClr val="0000FF"/>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b="1" u="none" strike="noStrike" cap="none" normalizeH="0" baseline="0">
                          <a:ln>
                            <a:noFill/>
                          </a:ln>
                          <a:solidFill>
                            <a:srgbClr val="0000FF"/>
                          </a:solidFill>
                          <a:effectLst/>
                          <a:latin typeface="微软雅黑" panose="020B0503020204020204" pitchFamily="34" charset="-122"/>
                          <a:ea typeface="微软雅黑" panose="020B0503020204020204" pitchFamily="34" charset="-122"/>
                        </a:rPr>
                        <a:t>ANY</a:t>
                      </a:r>
                      <a:endParaRPr kumimoji="0" lang="en-US" altLang="zh-CN" sz="2000" b="1" i="0" u="none" strike="noStrike" cap="none" normalizeH="0" baseline="0">
                        <a:ln>
                          <a:noFill/>
                        </a:ln>
                        <a:solidFill>
                          <a:srgbClr val="0000FF"/>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b="1" i="0" u="none" strike="noStrike" cap="none" normalizeH="0" baseline="0">
                          <a:ln>
                            <a:noFill/>
                          </a:ln>
                          <a:solidFill>
                            <a:srgbClr val="0000FF"/>
                          </a:solidFill>
                          <a:effectLst/>
                          <a:latin typeface="微软雅黑" panose="020B0503020204020204" pitchFamily="34" charset="-122"/>
                          <a:ea typeface="微软雅黑" panose="020B0503020204020204" pitchFamily="34" charset="-122"/>
                        </a:rPr>
                        <a:t>ANY</a:t>
                      </a:r>
                      <a:endParaRPr kumimoji="0" lang="zh-CN" altLang="zh-CN" sz="2000" b="1" i="0" u="none" strike="noStrike" cap="none" normalizeH="0" baseline="0">
                        <a:ln>
                          <a:noFill/>
                        </a:ln>
                        <a:solidFill>
                          <a:srgbClr val="0000FF"/>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b="1" u="none" strike="noStrike" cap="none" normalizeH="0" baseline="0" dirty="0">
                          <a:ln>
                            <a:noFill/>
                          </a:ln>
                          <a:solidFill>
                            <a:srgbClr val="0000FF"/>
                          </a:solidFill>
                          <a:effectLst/>
                          <a:latin typeface="微软雅黑" panose="020B0503020204020204" pitchFamily="34" charset="-122"/>
                          <a:ea typeface="微软雅黑" panose="020B0503020204020204" pitchFamily="34" charset="-122"/>
                        </a:rPr>
                        <a:t>Reject</a:t>
                      </a:r>
                      <a:endParaRPr kumimoji="0" lang="en-US" altLang="zh-CN" sz="2000" b="1" i="0" u="none" strike="noStrike" cap="none" normalizeH="0" baseline="0" dirty="0">
                        <a:ln>
                          <a:noFill/>
                        </a:ln>
                        <a:solidFill>
                          <a:srgbClr val="0000FF"/>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a:t>新的需求</a:t>
            </a:r>
            <a:endParaRPr lang="en-US" altLang="zh-CN"/>
          </a:p>
          <a:p>
            <a:pPr lvl="1"/>
            <a:r>
              <a:rPr lang="zh-CN" altLang="en-US"/>
              <a:t>上班时间，内网 </a:t>
            </a:r>
            <a:r>
              <a:rPr lang="en-US" altLang="zh-CN">
                <a:sym typeface="Wingdings" panose="05000000000000000000" pitchFamily="2" charset="2"/>
              </a:rPr>
              <a:t> </a:t>
            </a:r>
            <a:r>
              <a:rPr lang="zh-CN" altLang="en-US"/>
              <a:t>数据库服务器：允许</a:t>
            </a:r>
            <a:endParaRPr lang="zh-CN" altLang="en-US"/>
          </a:p>
        </p:txBody>
      </p:sp>
      <p:graphicFrame>
        <p:nvGraphicFramePr>
          <p:cNvPr id="4" name="Group 3"/>
          <p:cNvGraphicFramePr/>
          <p:nvPr/>
        </p:nvGraphicFramePr>
        <p:xfrm>
          <a:off x="1459959" y="2703525"/>
          <a:ext cx="9272081" cy="2773722"/>
        </p:xfrm>
        <a:graphic>
          <a:graphicData uri="http://schemas.openxmlformats.org/drawingml/2006/table">
            <a:tbl>
              <a:tblPr firstRow="1">
                <a:tableStyleId>{5C22544A-7EE6-4342-B048-85BDC9FD1C3A}</a:tableStyleId>
              </a:tblPr>
              <a:tblGrid>
                <a:gridCol w="2043430"/>
                <a:gridCol w="1019493"/>
                <a:gridCol w="797243"/>
                <a:gridCol w="2043430"/>
                <a:gridCol w="1273493"/>
                <a:gridCol w="1049655"/>
                <a:gridCol w="1045337"/>
              </a:tblGrid>
              <a:tr h="296238">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000" u="none" strike="noStrike" cap="none" normalizeH="0" baseline="0" dirty="0">
                          <a:ln>
                            <a:noFill/>
                          </a:ln>
                          <a:effectLst/>
                          <a:latin typeface="微软雅黑" panose="020B0503020204020204" pitchFamily="34" charset="-122"/>
                          <a:ea typeface="微软雅黑" panose="020B0503020204020204" pitchFamily="34" charset="-122"/>
                        </a:rPr>
                        <a:t>源地址</a:t>
                      </a:r>
                      <a:endParaRPr kumimoji="0" lang="zh-CN" altLang="en-US" sz="20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000" u="none" strike="noStrike" cap="none" normalizeH="0" baseline="0">
                          <a:ln>
                            <a:noFill/>
                          </a:ln>
                          <a:effectLst/>
                          <a:latin typeface="微软雅黑" panose="020B0503020204020204" pitchFamily="34" charset="-122"/>
                          <a:ea typeface="微软雅黑" panose="020B0503020204020204" pitchFamily="34" charset="-122"/>
                        </a:rPr>
                        <a:t>源端口</a:t>
                      </a:r>
                      <a:endParaRPr kumimoji="0" lang="zh-CN" altLang="en-US"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000" u="none" strike="noStrike" cap="none" normalizeH="0" baseline="0">
                          <a:ln>
                            <a:noFill/>
                          </a:ln>
                          <a:effectLst/>
                          <a:latin typeface="微软雅黑" panose="020B0503020204020204" pitchFamily="34" charset="-122"/>
                          <a:ea typeface="微软雅黑" panose="020B0503020204020204" pitchFamily="34" charset="-122"/>
                        </a:rPr>
                        <a:t>协议</a:t>
                      </a:r>
                      <a:endParaRPr kumimoji="0" lang="zh-CN" altLang="en-US"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000" u="none" strike="noStrike" cap="none" normalizeH="0" baseline="0">
                          <a:ln>
                            <a:noFill/>
                          </a:ln>
                          <a:effectLst/>
                          <a:latin typeface="微软雅黑" panose="020B0503020204020204" pitchFamily="34" charset="-122"/>
                          <a:ea typeface="微软雅黑" panose="020B0503020204020204" pitchFamily="34" charset="-122"/>
                        </a:rPr>
                        <a:t>目的地址</a:t>
                      </a:r>
                      <a:endParaRPr kumimoji="0" lang="zh-CN" altLang="en-US"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000" u="none" strike="noStrike" cap="none" normalizeH="0" baseline="0">
                          <a:ln>
                            <a:noFill/>
                          </a:ln>
                          <a:effectLst/>
                          <a:latin typeface="微软雅黑" panose="020B0503020204020204" pitchFamily="34" charset="-122"/>
                          <a:ea typeface="微软雅黑" panose="020B0503020204020204" pitchFamily="34" charset="-122"/>
                        </a:rPr>
                        <a:t>目的端口</a:t>
                      </a:r>
                      <a:endParaRPr kumimoji="0" lang="zh-CN" altLang="en-US"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000" u="none" strike="noStrike" cap="none" normalizeH="0" baseline="0">
                          <a:ln>
                            <a:noFill/>
                          </a:ln>
                          <a:effectLst/>
                          <a:latin typeface="微软雅黑" panose="020B0503020204020204" pitchFamily="34" charset="-122"/>
                          <a:ea typeface="微软雅黑" panose="020B0503020204020204" pitchFamily="34" charset="-122"/>
                        </a:rPr>
                        <a:t>时间</a:t>
                      </a:r>
                      <a:endParaRPr kumimoji="0" lang="zh-CN" altLang="en-US"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000" u="none" strike="noStrike" cap="none" normalizeH="0" baseline="0">
                          <a:ln>
                            <a:noFill/>
                          </a:ln>
                          <a:effectLst/>
                          <a:latin typeface="微软雅黑" panose="020B0503020204020204" pitchFamily="34" charset="-122"/>
                          <a:ea typeface="微软雅黑" panose="020B0503020204020204" pitchFamily="34" charset="-122"/>
                        </a:rPr>
                        <a:t>动作</a:t>
                      </a:r>
                      <a:endParaRPr kumimoji="0" lang="zh-CN" altLang="en-US"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4023">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a:ln>
                            <a:noFill/>
                          </a:ln>
                          <a:effectLst/>
                          <a:latin typeface="微软雅黑" panose="020B0503020204020204" pitchFamily="34" charset="-122"/>
                          <a:ea typeface="微软雅黑" panose="020B0503020204020204" pitchFamily="34" charset="-122"/>
                        </a:rPr>
                        <a:t>ANY</a:t>
                      </a:r>
                      <a:endParaRPr kumimoji="0" lang="en-US" altLang="zh-CN"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a:ln>
                            <a:noFill/>
                          </a:ln>
                          <a:effectLst/>
                          <a:latin typeface="微软雅黑" panose="020B0503020204020204" pitchFamily="34" charset="-122"/>
                          <a:ea typeface="微软雅黑" panose="020B0503020204020204" pitchFamily="34" charset="-122"/>
                        </a:rPr>
                        <a:t>ANY</a:t>
                      </a:r>
                      <a:endParaRPr kumimoji="0" lang="en-US" altLang="zh-CN"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a:ln>
                            <a:noFill/>
                          </a:ln>
                          <a:effectLst/>
                          <a:latin typeface="微软雅黑" panose="020B0503020204020204" pitchFamily="34" charset="-122"/>
                          <a:ea typeface="微软雅黑" panose="020B0503020204020204" pitchFamily="34" charset="-122"/>
                        </a:rPr>
                        <a:t>TCP</a:t>
                      </a:r>
                      <a:endParaRPr kumimoji="0" lang="en-US" altLang="zh-CN"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a:ln>
                            <a:noFill/>
                          </a:ln>
                          <a:effectLst/>
                          <a:latin typeface="微软雅黑" panose="020B0503020204020204" pitchFamily="34" charset="-122"/>
                          <a:ea typeface="微软雅黑" panose="020B0503020204020204" pitchFamily="34" charset="-122"/>
                        </a:rPr>
                        <a:t>192.168.3.3</a:t>
                      </a:r>
                      <a:endParaRPr kumimoji="0" lang="en-US" altLang="zh-CN"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a:ln>
                            <a:noFill/>
                          </a:ln>
                          <a:effectLst/>
                          <a:latin typeface="微软雅黑" panose="020B0503020204020204" pitchFamily="34" charset="-122"/>
                          <a:ea typeface="微软雅黑" panose="020B0503020204020204" pitchFamily="34" charset="-122"/>
                        </a:rPr>
                        <a:t>25,110</a:t>
                      </a:r>
                      <a:endParaRPr kumimoji="0" lang="en-US" altLang="zh-CN"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a:ln>
                            <a:noFill/>
                          </a:ln>
                          <a:effectLst/>
                          <a:latin typeface="微软雅黑" panose="020B0503020204020204" pitchFamily="34" charset="-122"/>
                          <a:ea typeface="微软雅黑" panose="020B0503020204020204" pitchFamily="34" charset="-122"/>
                        </a:rPr>
                        <a:t>ANY</a:t>
                      </a:r>
                      <a:endParaRPr kumimoji="0" lang="en-US" altLang="zh-CN"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a:ln>
                            <a:noFill/>
                          </a:ln>
                          <a:effectLst/>
                          <a:latin typeface="微软雅黑" panose="020B0503020204020204" pitchFamily="34" charset="-122"/>
                          <a:ea typeface="微软雅黑" panose="020B0503020204020204" pitchFamily="34" charset="-122"/>
                        </a:rPr>
                        <a:t>Permit</a:t>
                      </a:r>
                      <a:endParaRPr kumimoji="0" lang="en-US" altLang="zh-CN"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8123">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dirty="0">
                          <a:ln>
                            <a:noFill/>
                          </a:ln>
                          <a:effectLst/>
                          <a:latin typeface="微软雅黑" panose="020B0503020204020204" pitchFamily="34" charset="-122"/>
                          <a:ea typeface="微软雅黑" panose="020B0503020204020204" pitchFamily="34" charset="-122"/>
                        </a:rPr>
                        <a:t>ANY</a:t>
                      </a:r>
                      <a:endParaRPr kumimoji="0" lang="en-US" altLang="zh-CN" sz="20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a:ln>
                            <a:noFill/>
                          </a:ln>
                          <a:effectLst/>
                          <a:latin typeface="微软雅黑" panose="020B0503020204020204" pitchFamily="34" charset="-122"/>
                          <a:ea typeface="微软雅黑" panose="020B0503020204020204" pitchFamily="34" charset="-122"/>
                        </a:rPr>
                        <a:t>ANY</a:t>
                      </a:r>
                      <a:endParaRPr kumimoji="0" lang="en-US" altLang="zh-CN"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a:ln>
                            <a:noFill/>
                          </a:ln>
                          <a:effectLst/>
                          <a:latin typeface="微软雅黑" panose="020B0503020204020204" pitchFamily="34" charset="-122"/>
                          <a:ea typeface="微软雅黑" panose="020B0503020204020204" pitchFamily="34" charset="-122"/>
                        </a:rPr>
                        <a:t>ANY</a:t>
                      </a:r>
                      <a:endParaRPr kumimoji="0" lang="en-US" altLang="zh-CN"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a:ln>
                            <a:noFill/>
                          </a:ln>
                          <a:effectLst/>
                          <a:latin typeface="微软雅黑" panose="020B0503020204020204" pitchFamily="34" charset="-122"/>
                          <a:ea typeface="微软雅黑" panose="020B0503020204020204" pitchFamily="34" charset="-122"/>
                        </a:rPr>
                        <a:t>192.168.1.0/24</a:t>
                      </a:r>
                      <a:endParaRPr kumimoji="0" lang="en-US" altLang="zh-CN"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a:ln>
                            <a:noFill/>
                          </a:ln>
                          <a:effectLst/>
                          <a:latin typeface="微软雅黑" panose="020B0503020204020204" pitchFamily="34" charset="-122"/>
                          <a:ea typeface="微软雅黑" panose="020B0503020204020204" pitchFamily="34" charset="-122"/>
                        </a:rPr>
                        <a:t>ANY</a:t>
                      </a:r>
                      <a:endParaRPr kumimoji="0" lang="en-US" altLang="zh-CN"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a:ln>
                            <a:noFill/>
                          </a:ln>
                          <a:effectLst/>
                          <a:latin typeface="微软雅黑" panose="020B0503020204020204" pitchFamily="34" charset="-122"/>
                          <a:ea typeface="微软雅黑" panose="020B0503020204020204" pitchFamily="34" charset="-122"/>
                        </a:rPr>
                        <a:t>ANY</a:t>
                      </a:r>
                      <a:endParaRPr kumimoji="0" lang="en-US" altLang="zh-CN"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a:ln>
                            <a:noFill/>
                          </a:ln>
                          <a:effectLst/>
                          <a:latin typeface="微软雅黑" panose="020B0503020204020204" pitchFamily="34" charset="-122"/>
                          <a:ea typeface="微软雅黑" panose="020B0503020204020204" pitchFamily="34" charset="-122"/>
                        </a:rPr>
                        <a:t>Reject</a:t>
                      </a:r>
                      <a:endParaRPr kumimoji="0" lang="en-US" altLang="zh-CN"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6742">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dirty="0">
                          <a:ln>
                            <a:noFill/>
                          </a:ln>
                          <a:effectLst/>
                          <a:latin typeface="微软雅黑" panose="020B0503020204020204" pitchFamily="34" charset="-122"/>
                          <a:ea typeface="微软雅黑" panose="020B0503020204020204" pitchFamily="34" charset="-122"/>
                        </a:rPr>
                        <a:t>ANY</a:t>
                      </a:r>
                      <a:endParaRPr kumimoji="0" lang="en-US" altLang="zh-CN" sz="20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a:ln>
                            <a:noFill/>
                          </a:ln>
                          <a:effectLst/>
                          <a:latin typeface="微软雅黑" panose="020B0503020204020204" pitchFamily="34" charset="-122"/>
                          <a:ea typeface="微软雅黑" panose="020B0503020204020204" pitchFamily="34" charset="-122"/>
                        </a:rPr>
                        <a:t>ANY</a:t>
                      </a:r>
                      <a:endParaRPr kumimoji="0" lang="en-US" altLang="zh-CN"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a:ln>
                            <a:noFill/>
                          </a:ln>
                          <a:effectLst/>
                          <a:latin typeface="微软雅黑" panose="020B0503020204020204" pitchFamily="34" charset="-122"/>
                          <a:ea typeface="微软雅黑" panose="020B0503020204020204" pitchFamily="34" charset="-122"/>
                        </a:rPr>
                        <a:t>TCP</a:t>
                      </a:r>
                      <a:endParaRPr kumimoji="0" lang="en-US" altLang="zh-CN"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a:ln>
                            <a:noFill/>
                          </a:ln>
                          <a:effectLst/>
                          <a:latin typeface="微软雅黑" panose="020B0503020204020204" pitchFamily="34" charset="-122"/>
                          <a:ea typeface="微软雅黑" panose="020B0503020204020204" pitchFamily="34" charset="-122"/>
                        </a:rPr>
                        <a:t>192.168.3.2</a:t>
                      </a:r>
                      <a:endParaRPr kumimoji="0" lang="en-US" altLang="zh-CN"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a:ln>
                            <a:noFill/>
                          </a:ln>
                          <a:effectLst/>
                          <a:latin typeface="微软雅黑" panose="020B0503020204020204" pitchFamily="34" charset="-122"/>
                          <a:ea typeface="微软雅黑" panose="020B0503020204020204" pitchFamily="34" charset="-122"/>
                        </a:rPr>
                        <a:t>1358</a:t>
                      </a:r>
                      <a:endParaRPr kumimoji="0" lang="en-US" altLang="zh-CN"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dirty="0">
                          <a:ln>
                            <a:noFill/>
                          </a:ln>
                          <a:effectLst/>
                          <a:latin typeface="微软雅黑" panose="020B0503020204020204" pitchFamily="34" charset="-122"/>
                          <a:ea typeface="微软雅黑" panose="020B0503020204020204" pitchFamily="34" charset="-122"/>
                        </a:rPr>
                        <a:t>ANY</a:t>
                      </a:r>
                      <a:endParaRPr kumimoji="0" lang="en-US" altLang="zh-CN" sz="20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dirty="0">
                          <a:ln>
                            <a:noFill/>
                          </a:ln>
                          <a:effectLst/>
                          <a:latin typeface="微软雅黑" panose="020B0503020204020204" pitchFamily="34" charset="-122"/>
                          <a:ea typeface="微软雅黑" panose="020B0503020204020204" pitchFamily="34" charset="-122"/>
                        </a:rPr>
                        <a:t>Reject</a:t>
                      </a:r>
                      <a:endParaRPr kumimoji="0" lang="en-US" altLang="zh-CN" sz="20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6742">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dirty="0">
                          <a:ln>
                            <a:noFill/>
                          </a:ln>
                          <a:effectLst/>
                          <a:latin typeface="微软雅黑" panose="020B0503020204020204" pitchFamily="34" charset="-122"/>
                          <a:ea typeface="微软雅黑" panose="020B0503020204020204" pitchFamily="34" charset="-122"/>
                        </a:rPr>
                        <a:t>ANY</a:t>
                      </a:r>
                      <a:endParaRPr kumimoji="0" lang="en-US" altLang="zh-CN" sz="20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a:ln>
                            <a:noFill/>
                          </a:ln>
                          <a:effectLst/>
                          <a:latin typeface="微软雅黑" panose="020B0503020204020204" pitchFamily="34" charset="-122"/>
                          <a:ea typeface="微软雅黑" panose="020B0503020204020204" pitchFamily="34" charset="-122"/>
                        </a:rPr>
                        <a:t>ANY</a:t>
                      </a:r>
                      <a:endParaRPr kumimoji="0" lang="en-US" altLang="zh-CN"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a:ln>
                            <a:noFill/>
                          </a:ln>
                          <a:effectLst/>
                          <a:latin typeface="微软雅黑" panose="020B0503020204020204" pitchFamily="34" charset="-122"/>
                          <a:ea typeface="微软雅黑" panose="020B0503020204020204" pitchFamily="34" charset="-122"/>
                        </a:rPr>
                        <a:t>TCP</a:t>
                      </a:r>
                      <a:endParaRPr kumimoji="0" lang="en-US" altLang="zh-CN"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dirty="0">
                          <a:ln>
                            <a:noFill/>
                          </a:ln>
                          <a:effectLst/>
                          <a:latin typeface="微软雅黑" panose="020B0503020204020204" pitchFamily="34" charset="-122"/>
                          <a:ea typeface="微软雅黑" panose="020B0503020204020204" pitchFamily="34" charset="-122"/>
                        </a:rPr>
                        <a:t>192.168.3.4</a:t>
                      </a:r>
                      <a:endParaRPr kumimoji="0" lang="en-US" altLang="zh-CN" sz="20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dirty="0">
                          <a:ln>
                            <a:noFill/>
                          </a:ln>
                          <a:effectLst/>
                          <a:latin typeface="微软雅黑" panose="020B0503020204020204" pitchFamily="34" charset="-122"/>
                          <a:ea typeface="微软雅黑" panose="020B0503020204020204" pitchFamily="34" charset="-122"/>
                        </a:rPr>
                        <a:t>80</a:t>
                      </a:r>
                      <a:endParaRPr kumimoji="0" lang="en-US" altLang="zh-CN" sz="20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dirty="0">
                          <a:ln>
                            <a:noFill/>
                          </a:ln>
                          <a:effectLst/>
                          <a:latin typeface="微软雅黑" panose="020B0503020204020204" pitchFamily="34" charset="-122"/>
                          <a:ea typeface="微软雅黑" panose="020B0503020204020204" pitchFamily="34" charset="-122"/>
                        </a:rPr>
                        <a:t>ANY</a:t>
                      </a:r>
                      <a:endParaRPr kumimoji="0" lang="en-US" altLang="zh-CN" sz="20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dirty="0">
                          <a:ln>
                            <a:noFill/>
                          </a:ln>
                          <a:effectLst/>
                          <a:latin typeface="微软雅黑" panose="020B0503020204020204" pitchFamily="34" charset="-122"/>
                          <a:ea typeface="微软雅黑" panose="020B0503020204020204" pitchFamily="34" charset="-122"/>
                        </a:rPr>
                        <a:t>Permit</a:t>
                      </a:r>
                      <a:endParaRPr kumimoji="0" lang="en-US" altLang="zh-CN" sz="20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8123">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dirty="0">
                          <a:ln>
                            <a:noFill/>
                          </a:ln>
                          <a:effectLst/>
                          <a:latin typeface="微软雅黑" panose="020B0503020204020204" pitchFamily="34" charset="-122"/>
                          <a:ea typeface="微软雅黑" panose="020B0503020204020204" pitchFamily="34" charset="-122"/>
                        </a:rPr>
                        <a:t>192.168.1.0/24</a:t>
                      </a:r>
                      <a:endParaRPr kumimoji="0" lang="en-US" altLang="zh-CN" sz="20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a:ln>
                            <a:noFill/>
                          </a:ln>
                          <a:effectLst/>
                          <a:latin typeface="微软雅黑" panose="020B0503020204020204" pitchFamily="34" charset="-122"/>
                          <a:ea typeface="微软雅黑" panose="020B0503020204020204" pitchFamily="34" charset="-122"/>
                        </a:rPr>
                        <a:t>ANY</a:t>
                      </a:r>
                      <a:endParaRPr kumimoji="0" lang="en-US" altLang="zh-CN"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a:ln>
                            <a:noFill/>
                          </a:ln>
                          <a:effectLst/>
                          <a:latin typeface="微软雅黑" panose="020B0503020204020204" pitchFamily="34" charset="-122"/>
                          <a:ea typeface="微软雅黑" panose="020B0503020204020204" pitchFamily="34" charset="-122"/>
                        </a:rPr>
                        <a:t>ANY</a:t>
                      </a:r>
                      <a:endParaRPr kumimoji="0" lang="en-US" altLang="zh-CN"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a:ln>
                            <a:noFill/>
                          </a:ln>
                          <a:effectLst/>
                          <a:latin typeface="微软雅黑" panose="020B0503020204020204" pitchFamily="34" charset="-122"/>
                          <a:ea typeface="微软雅黑" panose="020B0503020204020204" pitchFamily="34" charset="-122"/>
                        </a:rPr>
                        <a:t>ANY</a:t>
                      </a:r>
                      <a:endParaRPr kumimoji="0" lang="en-US" altLang="zh-CN"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a:ln>
                            <a:noFill/>
                          </a:ln>
                          <a:effectLst/>
                          <a:latin typeface="微软雅黑" panose="020B0503020204020204" pitchFamily="34" charset="-122"/>
                          <a:ea typeface="微软雅黑" panose="020B0503020204020204" pitchFamily="34" charset="-122"/>
                        </a:rPr>
                        <a:t>ANY</a:t>
                      </a:r>
                      <a:endParaRPr kumimoji="0" lang="en-US" altLang="zh-CN"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a:ln>
                            <a:noFill/>
                          </a:ln>
                          <a:effectLst/>
                          <a:latin typeface="微软雅黑" panose="020B0503020204020204" pitchFamily="34" charset="-122"/>
                          <a:ea typeface="微软雅黑" panose="020B0503020204020204" pitchFamily="34" charset="-122"/>
                        </a:rPr>
                        <a:t>WORK</a:t>
                      </a:r>
                      <a:endParaRPr kumimoji="0" lang="en-US" altLang="zh-CN"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a:ln>
                            <a:noFill/>
                          </a:ln>
                          <a:effectLst/>
                          <a:latin typeface="微软雅黑" panose="020B0503020204020204" pitchFamily="34" charset="-122"/>
                          <a:ea typeface="微软雅黑" panose="020B0503020204020204" pitchFamily="34" charset="-122"/>
                        </a:rPr>
                        <a:t>Permit</a:t>
                      </a:r>
                      <a:endParaRPr kumimoji="0" lang="en-US" altLang="zh-CN"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6186">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b="1" u="none" strike="noStrike" cap="none" normalizeH="0" baseline="0">
                          <a:ln>
                            <a:noFill/>
                          </a:ln>
                          <a:solidFill>
                            <a:srgbClr val="0000FF"/>
                          </a:solidFill>
                          <a:effectLst/>
                          <a:latin typeface="微软雅黑" panose="020B0503020204020204" pitchFamily="34" charset="-122"/>
                          <a:ea typeface="微软雅黑" panose="020B0503020204020204" pitchFamily="34" charset="-122"/>
                        </a:rPr>
                        <a:t>ANY</a:t>
                      </a:r>
                      <a:endParaRPr kumimoji="0" lang="en-US" altLang="zh-CN" sz="2000" b="1" i="0" u="none" strike="noStrike" cap="none" normalizeH="0" baseline="0">
                        <a:ln>
                          <a:noFill/>
                        </a:ln>
                        <a:solidFill>
                          <a:srgbClr val="0000FF"/>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b="1" u="none" strike="noStrike" cap="none" normalizeH="0" baseline="0">
                          <a:ln>
                            <a:noFill/>
                          </a:ln>
                          <a:solidFill>
                            <a:srgbClr val="0000FF"/>
                          </a:solidFill>
                          <a:effectLst/>
                          <a:latin typeface="微软雅黑" panose="020B0503020204020204" pitchFamily="34" charset="-122"/>
                          <a:ea typeface="微软雅黑" panose="020B0503020204020204" pitchFamily="34" charset="-122"/>
                        </a:rPr>
                        <a:t>ANY</a:t>
                      </a:r>
                      <a:endParaRPr kumimoji="0" lang="en-US" altLang="zh-CN" sz="2000" b="1" i="0" u="none" strike="noStrike" cap="none" normalizeH="0" baseline="0">
                        <a:ln>
                          <a:noFill/>
                        </a:ln>
                        <a:solidFill>
                          <a:srgbClr val="0000FF"/>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b="1" u="none" strike="noStrike" cap="none" normalizeH="0" baseline="0">
                          <a:ln>
                            <a:noFill/>
                          </a:ln>
                          <a:solidFill>
                            <a:srgbClr val="0000FF"/>
                          </a:solidFill>
                          <a:effectLst/>
                          <a:latin typeface="微软雅黑" panose="020B0503020204020204" pitchFamily="34" charset="-122"/>
                          <a:ea typeface="微软雅黑" panose="020B0503020204020204" pitchFamily="34" charset="-122"/>
                        </a:rPr>
                        <a:t>ANY</a:t>
                      </a:r>
                      <a:endParaRPr kumimoji="0" lang="en-US" altLang="zh-CN" sz="2000" b="1" i="0" u="none" strike="noStrike" cap="none" normalizeH="0" baseline="0">
                        <a:ln>
                          <a:noFill/>
                        </a:ln>
                        <a:solidFill>
                          <a:srgbClr val="0000FF"/>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b="1" u="none" strike="noStrike" cap="none" normalizeH="0" baseline="0">
                          <a:ln>
                            <a:noFill/>
                          </a:ln>
                          <a:solidFill>
                            <a:srgbClr val="0000FF"/>
                          </a:solidFill>
                          <a:effectLst/>
                          <a:latin typeface="微软雅黑" panose="020B0503020204020204" pitchFamily="34" charset="-122"/>
                          <a:ea typeface="微软雅黑" panose="020B0503020204020204" pitchFamily="34" charset="-122"/>
                        </a:rPr>
                        <a:t>ANY</a:t>
                      </a:r>
                      <a:endParaRPr kumimoji="0" lang="en-US" altLang="zh-CN" sz="2000" b="1" i="0" u="none" strike="noStrike" cap="none" normalizeH="0" baseline="0">
                        <a:ln>
                          <a:noFill/>
                        </a:ln>
                        <a:solidFill>
                          <a:srgbClr val="0000FF"/>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b="1" u="none" strike="noStrike" cap="none" normalizeH="0" baseline="0">
                          <a:ln>
                            <a:noFill/>
                          </a:ln>
                          <a:solidFill>
                            <a:srgbClr val="0000FF"/>
                          </a:solidFill>
                          <a:effectLst/>
                          <a:latin typeface="微软雅黑" panose="020B0503020204020204" pitchFamily="34" charset="-122"/>
                          <a:ea typeface="微软雅黑" panose="020B0503020204020204" pitchFamily="34" charset="-122"/>
                        </a:rPr>
                        <a:t>ANY</a:t>
                      </a:r>
                      <a:endParaRPr kumimoji="0" lang="en-US" altLang="zh-CN" sz="2000" b="1" i="0" u="none" strike="noStrike" cap="none" normalizeH="0" baseline="0">
                        <a:ln>
                          <a:noFill/>
                        </a:ln>
                        <a:solidFill>
                          <a:srgbClr val="0000FF"/>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b="1" i="0" u="none" strike="noStrike" cap="none" normalizeH="0" baseline="0">
                          <a:ln>
                            <a:noFill/>
                          </a:ln>
                          <a:solidFill>
                            <a:srgbClr val="0000FF"/>
                          </a:solidFill>
                          <a:effectLst/>
                          <a:latin typeface="微软雅黑" panose="020B0503020204020204" pitchFamily="34" charset="-122"/>
                          <a:ea typeface="微软雅黑" panose="020B0503020204020204" pitchFamily="34" charset="-122"/>
                        </a:rPr>
                        <a:t>ANY</a:t>
                      </a:r>
                      <a:endParaRPr kumimoji="0" lang="zh-CN" altLang="zh-CN" sz="2000" b="1" i="0" u="none" strike="noStrike" cap="none" normalizeH="0" baseline="0">
                        <a:ln>
                          <a:noFill/>
                        </a:ln>
                        <a:solidFill>
                          <a:srgbClr val="0000FF"/>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b="1" u="none" strike="noStrike" cap="none" normalizeH="0" baseline="0" dirty="0">
                          <a:ln>
                            <a:noFill/>
                          </a:ln>
                          <a:solidFill>
                            <a:srgbClr val="0000FF"/>
                          </a:solidFill>
                          <a:effectLst/>
                          <a:latin typeface="微软雅黑" panose="020B0503020204020204" pitchFamily="34" charset="-122"/>
                          <a:ea typeface="微软雅黑" panose="020B0503020204020204" pitchFamily="34" charset="-122"/>
                        </a:rPr>
                        <a:t>Reject</a:t>
                      </a:r>
                      <a:endParaRPr kumimoji="0" lang="en-US" altLang="zh-CN" sz="2000" b="1" i="0" u="none" strike="noStrike" cap="none" normalizeH="0" baseline="0" dirty="0">
                        <a:ln>
                          <a:noFill/>
                        </a:ln>
                        <a:solidFill>
                          <a:srgbClr val="0000FF"/>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r>
            </a:tbl>
          </a:graphicData>
        </a:graphic>
      </p:graphicFrame>
      <p:graphicFrame>
        <p:nvGraphicFramePr>
          <p:cNvPr id="7" name="Group 3"/>
          <p:cNvGraphicFramePr/>
          <p:nvPr/>
        </p:nvGraphicFramePr>
        <p:xfrm>
          <a:off x="1459959" y="5691525"/>
          <a:ext cx="9272081" cy="396246"/>
        </p:xfrm>
        <a:graphic>
          <a:graphicData uri="http://schemas.openxmlformats.org/drawingml/2006/table">
            <a:tbl>
              <a:tblPr>
                <a:tableStyleId>{5C22544A-7EE6-4342-B048-85BDC9FD1C3A}</a:tableStyleId>
              </a:tblPr>
              <a:tblGrid>
                <a:gridCol w="2043430"/>
                <a:gridCol w="1019493"/>
                <a:gridCol w="797243"/>
                <a:gridCol w="2043430"/>
                <a:gridCol w="1273493"/>
                <a:gridCol w="1049655"/>
                <a:gridCol w="1045337"/>
              </a:tblGrid>
              <a:tr h="288123">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dirty="0">
                          <a:ln>
                            <a:noFill/>
                          </a:ln>
                          <a:effectLst/>
                          <a:latin typeface="微软雅黑" panose="020B0503020204020204" pitchFamily="34" charset="-122"/>
                          <a:ea typeface="微软雅黑" panose="020B0503020204020204" pitchFamily="34" charset="-122"/>
                        </a:rPr>
                        <a:t>192.168.1.0/24</a:t>
                      </a:r>
                      <a:endParaRPr kumimoji="0" lang="en-US" altLang="zh-CN" sz="20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a:ln>
                            <a:noFill/>
                          </a:ln>
                          <a:effectLst/>
                          <a:latin typeface="微软雅黑" panose="020B0503020204020204" pitchFamily="34" charset="-122"/>
                          <a:ea typeface="微软雅黑" panose="020B0503020204020204" pitchFamily="34" charset="-122"/>
                        </a:rPr>
                        <a:t>ANY</a:t>
                      </a:r>
                      <a:endParaRPr kumimoji="0" lang="en-US" altLang="zh-CN"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a:ln>
                            <a:noFill/>
                          </a:ln>
                          <a:effectLst/>
                          <a:latin typeface="微软雅黑" panose="020B0503020204020204" pitchFamily="34" charset="-122"/>
                          <a:ea typeface="微软雅黑" panose="020B0503020204020204" pitchFamily="34" charset="-122"/>
                        </a:rPr>
                        <a:t>TCP</a:t>
                      </a:r>
                      <a:endParaRPr kumimoji="0" lang="en-US" altLang="zh-CN" sz="2000" u="none" strike="noStrike" cap="none" normalizeH="0" baseline="0">
                        <a:ln>
                          <a:noFill/>
                        </a:ln>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b="0" i="0" u="none" strike="noStrike" cap="none" normalizeH="0" baseline="0">
                          <a:ln>
                            <a:noFill/>
                          </a:ln>
                          <a:solidFill>
                            <a:schemeClr val="dk1"/>
                          </a:solidFill>
                          <a:effectLst/>
                          <a:latin typeface="微软雅黑" panose="020B0503020204020204" pitchFamily="34" charset="-122"/>
                          <a:ea typeface="微软雅黑" panose="020B0503020204020204" pitchFamily="34" charset="-122"/>
                        </a:rPr>
                        <a:t>192.168.3.2</a:t>
                      </a:r>
                      <a:endParaRPr kumimoji="0" lang="en-US" altLang="zh-CN"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b="0" i="0" u="none" strike="noStrike" cap="none" normalizeH="0" baseline="0">
                          <a:ln>
                            <a:noFill/>
                          </a:ln>
                          <a:solidFill>
                            <a:schemeClr val="dk1"/>
                          </a:solidFill>
                          <a:effectLst/>
                          <a:latin typeface="微软雅黑" panose="020B0503020204020204" pitchFamily="34" charset="-122"/>
                          <a:ea typeface="微软雅黑" panose="020B0503020204020204" pitchFamily="34" charset="-122"/>
                        </a:rPr>
                        <a:t>1358</a:t>
                      </a:r>
                      <a:endParaRPr kumimoji="0" lang="en-US" altLang="zh-CN"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a:ln>
                            <a:noFill/>
                          </a:ln>
                          <a:effectLst/>
                          <a:latin typeface="微软雅黑" panose="020B0503020204020204" pitchFamily="34" charset="-122"/>
                          <a:ea typeface="微软雅黑" panose="020B0503020204020204" pitchFamily="34" charset="-122"/>
                        </a:rPr>
                        <a:t>WORK</a:t>
                      </a:r>
                      <a:endParaRPr kumimoji="0" lang="en-US" altLang="zh-CN"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u="none" strike="noStrike" cap="none" normalizeH="0" baseline="0">
                          <a:ln>
                            <a:noFill/>
                          </a:ln>
                          <a:effectLst/>
                          <a:latin typeface="微软雅黑" panose="020B0503020204020204" pitchFamily="34" charset="-122"/>
                          <a:ea typeface="微软雅黑" panose="020B0503020204020204" pitchFamily="34" charset="-122"/>
                        </a:rPr>
                        <a:t>Permit</a:t>
                      </a:r>
                      <a:endParaRPr kumimoji="0" lang="en-US" altLang="zh-CN" sz="2000" b="0"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8" name="上箭头 7"/>
          <p:cNvSpPr/>
          <p:nvPr/>
        </p:nvSpPr>
        <p:spPr>
          <a:xfrm>
            <a:off x="2125014" y="5076939"/>
            <a:ext cx="379927" cy="614586"/>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459959" y="3885643"/>
            <a:ext cx="9272081" cy="40568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上箭头 9"/>
          <p:cNvSpPr/>
          <p:nvPr/>
        </p:nvSpPr>
        <p:spPr>
          <a:xfrm>
            <a:off x="2689538" y="3885643"/>
            <a:ext cx="379927" cy="1805882"/>
          </a:xfrm>
          <a:prstGeom prst="up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899410" y="351155"/>
            <a:ext cx="8968105" cy="1753235"/>
          </a:xfrm>
          <a:prstGeom prst="rect">
            <a:avLst/>
          </a:prstGeom>
          <a:noFill/>
        </p:spPr>
        <p:txBody>
          <a:bodyPr wrap="square" rtlCol="0">
            <a:spAutoFit/>
          </a:bodyPr>
          <a:p>
            <a:pPr marL="0" marR="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一般来说新增的规则，就放在默认策略之前、列表的最后。</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不过这个实例中我们会发现一个问题，第</a:t>
            </a:r>
            <a:r>
              <a:rPr lang="en-US" altLang="zh-CN" dirty="0">
                <a:sym typeface="+mn-ea"/>
              </a:rPr>
              <a:t>3</a:t>
            </a:r>
            <a:r>
              <a:rPr lang="zh-CN" altLang="en-US" dirty="0">
                <a:sym typeface="+mn-ea"/>
              </a:rPr>
              <a:t>条规则比新加的规则的覆盖范围要大一些，由于规则是顺序匹配的，这样内网访问数据库服务器的数据包，在第</a:t>
            </a:r>
            <a:r>
              <a:rPr lang="en-US" altLang="zh-CN" dirty="0">
                <a:sym typeface="+mn-ea"/>
              </a:rPr>
              <a:t>3</a:t>
            </a:r>
            <a:r>
              <a:rPr lang="zh-CN" altLang="en-US" dirty="0">
                <a:sym typeface="+mn-ea"/>
              </a:rPr>
              <a:t>条这里就被拒绝了，无法被新加的规则允许。我们需要将这条规则加到原来的第</a:t>
            </a:r>
            <a:r>
              <a:rPr lang="en-US" altLang="zh-CN" dirty="0">
                <a:sym typeface="+mn-ea"/>
              </a:rPr>
              <a:t>3</a:t>
            </a:r>
            <a:r>
              <a:rPr lang="zh-CN" altLang="en-US" dirty="0">
                <a:sym typeface="+mn-ea"/>
              </a:rPr>
              <a:t>条规则前面，才能起作用。</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所以包过滤规则的配置一致性是很重要的，一般来说越精确的规则要放到越前面。</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100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1000"/>
                                        <p:tgtEl>
                                          <p:spTgt spid="8"/>
                                        </p:tgtEl>
                                      </p:cBhvr>
                                    </p:animEffect>
                                  </p:childTnLst>
                                </p:cTn>
                              </p:par>
                            </p:childTnLst>
                          </p:cTn>
                        </p:par>
                        <p:par>
                          <p:cTn id="13" fill="hold">
                            <p:stCondLst>
                              <p:cond delay="2500"/>
                            </p:stCondLst>
                            <p:childTnLst>
                              <p:par>
                                <p:cTn id="14" presetID="1" presetClass="entr" presetSubtype="0" fill="hold" grpId="0" nodeType="afterEffect">
                                  <p:stCondLst>
                                    <p:cond delay="100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3500"/>
                            </p:stCondLst>
                            <p:childTnLst>
                              <p:par>
                                <p:cTn id="17" presetID="35" presetClass="emph" presetSubtype="0" fill="hold" grpId="1" nodeType="afterEffect">
                                  <p:stCondLst>
                                    <p:cond delay="0"/>
                                  </p:stCondLst>
                                  <p:childTnLst>
                                    <p:anim calcmode="discrete" valueType="str">
                                      <p:cBhvr>
                                        <p:cTn id="18" dur="750" fill="hold"/>
                                        <p:tgtEl>
                                          <p:spTgt spid="9"/>
                                        </p:tgtEl>
                                        <p:attrNameLst>
                                          <p:attrName>style.visibility</p:attrName>
                                        </p:attrNameLst>
                                      </p:cBhvr>
                                      <p:tavLst>
                                        <p:tav tm="0">
                                          <p:val>
                                            <p:strVal val="hidden"/>
                                          </p:val>
                                        </p:tav>
                                        <p:tav tm="50000">
                                          <p:val>
                                            <p:strVal val="visible"/>
                                          </p:val>
                                        </p:tav>
                                      </p:tavLst>
                                    </p:anim>
                                  </p:childTnLst>
                                </p:cTn>
                              </p:par>
                            </p:childTnLst>
                          </p:cTn>
                        </p:par>
                        <p:par>
                          <p:cTn id="19" fill="hold">
                            <p:stCondLst>
                              <p:cond delay="4500"/>
                            </p:stCondLst>
                            <p:childTnLst>
                              <p:par>
                                <p:cTn id="20" presetID="35" presetClass="emph" presetSubtype="0" fill="hold" grpId="2" nodeType="afterEffect">
                                  <p:stCondLst>
                                    <p:cond delay="0"/>
                                  </p:stCondLst>
                                  <p:childTnLst>
                                    <p:anim calcmode="discrete" valueType="str">
                                      <p:cBhvr>
                                        <p:cTn id="21" dur="750" fill="hold"/>
                                        <p:tgtEl>
                                          <p:spTgt spid="9"/>
                                        </p:tgtEl>
                                        <p:attrNameLst>
                                          <p:attrName>style.visibility</p:attrName>
                                        </p:attrNameLst>
                                      </p:cBhvr>
                                      <p:tavLst>
                                        <p:tav tm="0">
                                          <p:val>
                                            <p:strVal val="hidden"/>
                                          </p:val>
                                        </p:tav>
                                        <p:tav tm="50000">
                                          <p:val>
                                            <p:strVal val="visible"/>
                                          </p:val>
                                        </p:tav>
                                      </p:tavLst>
                                    </p:anim>
                                  </p:childTnLst>
                                </p:cTn>
                              </p:par>
                            </p:childTnLst>
                          </p:cTn>
                        </p:par>
                        <p:par>
                          <p:cTn id="22" fill="hold">
                            <p:stCondLst>
                              <p:cond delay="5500"/>
                            </p:stCondLst>
                            <p:childTnLst>
                              <p:par>
                                <p:cTn id="23" presetID="35" presetClass="emph" presetSubtype="0" fill="hold" grpId="3" nodeType="afterEffect">
                                  <p:stCondLst>
                                    <p:cond delay="0"/>
                                  </p:stCondLst>
                                  <p:childTnLst>
                                    <p:anim calcmode="discrete" valueType="str">
                                      <p:cBhvr>
                                        <p:cTn id="24" dur="750" fill="hold"/>
                                        <p:tgtEl>
                                          <p:spTgt spid="9"/>
                                        </p:tgtEl>
                                        <p:attrNameLst>
                                          <p:attrName>style.visibility</p:attrName>
                                        </p:attrNameLst>
                                      </p:cBhvr>
                                      <p:tavLst>
                                        <p:tav tm="0">
                                          <p:val>
                                            <p:strVal val="hidden"/>
                                          </p:val>
                                        </p:tav>
                                        <p:tav tm="50000">
                                          <p:val>
                                            <p:strVal val="visible"/>
                                          </p:val>
                                        </p:tav>
                                      </p:tavLst>
                                    </p:anim>
                                  </p:childTnLst>
                                </p:cTn>
                              </p:par>
                            </p:childTnLst>
                          </p:cTn>
                        </p:par>
                        <p:par>
                          <p:cTn id="25" fill="hold">
                            <p:stCondLst>
                              <p:cond delay="6500"/>
                            </p:stCondLst>
                            <p:childTnLst>
                              <p:par>
                                <p:cTn id="26" presetID="1" presetClass="exit" presetSubtype="0" fill="hold" grpId="1" nodeType="afterEffect">
                                  <p:stCondLst>
                                    <p:cond delay="1000"/>
                                  </p:stCondLst>
                                  <p:childTnLst>
                                    <p:set>
                                      <p:cBhvr>
                                        <p:cTn id="27" dur="1" fill="hold">
                                          <p:stCondLst>
                                            <p:cond delay="0"/>
                                          </p:stCondLst>
                                        </p:cTn>
                                        <p:tgtEl>
                                          <p:spTgt spid="8"/>
                                        </p:tgtEl>
                                        <p:attrNameLst>
                                          <p:attrName>style.visibility</p:attrName>
                                        </p:attrNameLst>
                                      </p:cBhvr>
                                      <p:to>
                                        <p:strVal val="hidden"/>
                                      </p:to>
                                    </p:set>
                                  </p:childTnLst>
                                </p:cTn>
                              </p:par>
                            </p:childTnLst>
                          </p:cTn>
                        </p:par>
                        <p:par>
                          <p:cTn id="28" fill="hold">
                            <p:stCondLst>
                              <p:cond delay="7500"/>
                            </p:stCondLst>
                            <p:childTnLst>
                              <p:par>
                                <p:cTn id="29" presetID="22" presetClass="entr" presetSubtype="4" fill="hold" grpId="0" nodeType="afterEffect">
                                  <p:stCondLst>
                                    <p:cond delay="1000"/>
                                  </p:stCondLst>
                                  <p:childTnLst>
                                    <p:set>
                                      <p:cBhvr>
                                        <p:cTn id="30" dur="1" fill="hold">
                                          <p:stCondLst>
                                            <p:cond delay="0"/>
                                          </p:stCondLst>
                                        </p:cTn>
                                        <p:tgtEl>
                                          <p:spTgt spid="10"/>
                                        </p:tgtEl>
                                        <p:attrNameLst>
                                          <p:attrName>style.visibility</p:attrName>
                                        </p:attrNameLst>
                                      </p:cBhvr>
                                      <p:to>
                                        <p:strVal val="visible"/>
                                      </p:to>
                                    </p:set>
                                    <p:animEffect transition="in" filter="wipe(down)">
                                      <p:cBhvr>
                                        <p:cTn id="31"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9" grpId="2" animBg="1"/>
      <p:bldP spid="9" grpId="3" animBg="1"/>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2.5 </a:t>
            </a:r>
            <a:r>
              <a:rPr lang="zh-CN" altLang="en-US" dirty="0"/>
              <a:t>包过滤的优缺点</a:t>
            </a:r>
            <a:endParaRPr lang="zh-CN" altLang="en-US" dirty="0"/>
          </a:p>
        </p:txBody>
      </p:sp>
      <p:sp>
        <p:nvSpPr>
          <p:cNvPr id="5" name="内容占位符 4"/>
          <p:cNvSpPr>
            <a:spLocks noGrp="1"/>
          </p:cNvSpPr>
          <p:nvPr>
            <p:ph idx="1"/>
          </p:nvPr>
        </p:nvSpPr>
        <p:spPr/>
        <p:txBody>
          <a:bodyPr>
            <a:normAutofit/>
          </a:bodyPr>
          <a:lstStyle/>
          <a:p>
            <a:r>
              <a:rPr lang="zh-CN" altLang="en-US"/>
              <a:t>优点</a:t>
            </a:r>
            <a:endParaRPr lang="en-US" altLang="zh-CN"/>
          </a:p>
          <a:p>
            <a:pPr lvl="1"/>
            <a:r>
              <a:rPr lang="zh-CN" altLang="en-US"/>
              <a:t>对网络性能影响较小</a:t>
            </a:r>
            <a:endParaRPr lang="zh-CN" altLang="en-US"/>
          </a:p>
          <a:p>
            <a:pPr lvl="1"/>
            <a:r>
              <a:rPr lang="zh-CN" altLang="en-US"/>
              <a:t>成本较低</a:t>
            </a:r>
            <a:endParaRPr lang="en-US" altLang="zh-CN"/>
          </a:p>
          <a:p>
            <a:pPr lvl="1"/>
            <a:r>
              <a:rPr lang="zh-CN" altLang="en-US"/>
              <a:t>对用户透明</a:t>
            </a:r>
            <a:endParaRPr lang="en-US" altLang="zh-CN"/>
          </a:p>
          <a:p>
            <a:r>
              <a:rPr lang="zh-CN" altLang="en-US"/>
              <a:t>缺点</a:t>
            </a:r>
            <a:endParaRPr lang="en-US" altLang="zh-CN"/>
          </a:p>
          <a:p>
            <a:pPr lvl="1"/>
            <a:r>
              <a:rPr lang="zh-CN" altLang="en-US"/>
              <a:t>访问控制规则配置较复杂</a:t>
            </a:r>
            <a:endParaRPr lang="en-US" altLang="zh-CN"/>
          </a:p>
          <a:p>
            <a:pPr lvl="1"/>
            <a:r>
              <a:rPr lang="zh-CN" altLang="en-US"/>
              <a:t>易受</a:t>
            </a:r>
            <a:r>
              <a:rPr lang="en-US" altLang="zh-CN"/>
              <a:t>IP</a:t>
            </a:r>
            <a:r>
              <a:rPr lang="zh-CN" altLang="en-US"/>
              <a:t>欺骗攻击</a:t>
            </a:r>
            <a:endParaRPr lang="en-US" altLang="zh-CN"/>
          </a:p>
          <a:p>
            <a:pPr lvl="1"/>
            <a:r>
              <a:rPr lang="zh-CN" altLang="en-US"/>
              <a:t>缺乏状态感知能力</a:t>
            </a:r>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图片 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24000" y="2349500"/>
            <a:ext cx="9144000" cy="388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Rectangle 3"/>
          <p:cNvSpPr>
            <a:spLocks noGrp="1" noRot="1" noChangeArrowheads="1"/>
          </p:cNvSpPr>
          <p:nvPr>
            <p:ph type="title"/>
          </p:nvPr>
        </p:nvSpPr>
        <p:spPr/>
        <p:txBody>
          <a:bodyPr/>
          <a:lstStyle/>
          <a:p>
            <a:r>
              <a:rPr lang="en-US" altLang="zh-CN" dirty="0"/>
              <a:t>2.6 Linux </a:t>
            </a:r>
            <a:r>
              <a:rPr lang="en-US" altLang="zh-CN" dirty="0" err="1"/>
              <a:t>Netfilter</a:t>
            </a:r>
            <a:r>
              <a:rPr lang="zh-CN" altLang="en-US" dirty="0"/>
              <a:t>架构</a:t>
            </a:r>
            <a:endParaRPr lang="zh-CN" altLang="en-US" dirty="0"/>
          </a:p>
        </p:txBody>
      </p:sp>
      <p:sp>
        <p:nvSpPr>
          <p:cNvPr id="41988" name="矩形 12"/>
          <p:cNvSpPr>
            <a:spLocks noChangeArrowheads="1"/>
          </p:cNvSpPr>
          <p:nvPr/>
        </p:nvSpPr>
        <p:spPr bwMode="auto">
          <a:xfrm>
            <a:off x="1738313" y="1714501"/>
            <a:ext cx="735806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ea typeface="黑体" panose="02010609060101010101" charset="-122"/>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ea typeface="黑体" panose="02010609060101010101" charset="-122"/>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ea typeface="黑体" panose="02010609060101010101" charset="-122"/>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charset="-122"/>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charset="-122"/>
              </a:defRPr>
            </a:lvl9pPr>
          </a:lstStyle>
          <a:p>
            <a:pPr eaLnBrk="1" hangingPunct="1">
              <a:spcBef>
                <a:spcPct val="0"/>
              </a:spcBef>
              <a:buClrTx/>
              <a:buSzTx/>
              <a:buFont typeface="Arial" panose="020B0604020202020204" pitchFamily="34" charset="0"/>
              <a:buNone/>
            </a:pPr>
            <a:r>
              <a:rPr lang="zh-CN" altLang="en-US" sz="2400">
                <a:latin typeface="微软雅黑" panose="020B0503020204020204" pitchFamily="34" charset="-122"/>
                <a:ea typeface="微软雅黑" panose="020B0503020204020204" pitchFamily="34" charset="-122"/>
              </a:rPr>
              <a:t>包过滤模块在</a:t>
            </a:r>
            <a:r>
              <a:rPr lang="en-US" altLang="zh-CN" sz="2400">
                <a:latin typeface="微软雅黑" panose="020B0503020204020204" pitchFamily="34" charset="-122"/>
                <a:ea typeface="微软雅黑" panose="020B0503020204020204" pitchFamily="34" charset="-122"/>
              </a:rPr>
              <a:t>linux</a:t>
            </a:r>
            <a:r>
              <a:rPr lang="zh-CN" altLang="en-US" sz="2400">
                <a:latin typeface="微软雅黑" panose="020B0503020204020204" pitchFamily="34" charset="-122"/>
                <a:ea typeface="微软雅黑" panose="020B0503020204020204" pitchFamily="34" charset="-122"/>
              </a:rPr>
              <a:t>内核中的位置</a:t>
            </a:r>
            <a:br>
              <a:rPr lang="zh-CN" altLang="en-US" sz="2400">
                <a:latin typeface="微软雅黑" panose="020B0503020204020204" pitchFamily="34" charset="-122"/>
                <a:ea typeface="微软雅黑" panose="020B0503020204020204" pitchFamily="34" charset="-122"/>
              </a:rPr>
            </a:br>
            <a:r>
              <a:rPr lang="en-US" altLang="zh-CN" sz="2400">
                <a:latin typeface="微软雅黑" panose="020B0503020204020204" pitchFamily="34" charset="-122"/>
                <a:ea typeface="微软雅黑" panose="020B0503020204020204" pitchFamily="34" charset="-122"/>
              </a:rPr>
              <a:t>Netfilter</a:t>
            </a:r>
            <a:r>
              <a:rPr lang="zh-CN" altLang="en-US" sz="2400">
                <a:latin typeface="微软雅黑" panose="020B0503020204020204" pitchFamily="34" charset="-122"/>
                <a:ea typeface="微软雅黑" panose="020B0503020204020204" pitchFamily="34" charset="-122"/>
              </a:rPr>
              <a:t>框架</a:t>
            </a:r>
            <a:endParaRPr lang="zh-CN" altLang="en-US" sz="2400">
              <a:latin typeface="微软雅黑" panose="020B0503020204020204" pitchFamily="34" charset="-122"/>
              <a:ea typeface="微软雅黑" panose="020B0503020204020204" pitchFamily="34" charset="-122"/>
            </a:endParaRPr>
          </a:p>
        </p:txBody>
      </p:sp>
      <p:sp>
        <p:nvSpPr>
          <p:cNvPr id="2" name="矩形标注 1"/>
          <p:cNvSpPr/>
          <p:nvPr/>
        </p:nvSpPr>
        <p:spPr>
          <a:xfrm>
            <a:off x="2209800" y="3444876"/>
            <a:ext cx="2012950" cy="1857375"/>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buFont typeface="Arial" panose="020B0604020202020204" pitchFamily="34" charset="0"/>
              <a:buNone/>
              <a:defRPr/>
            </a:pPr>
            <a:r>
              <a:rPr lang="zh-CN" altLang="en-US" noProof="1">
                <a:solidFill>
                  <a:srgbClr val="FFFFFF"/>
                </a:solidFill>
                <a:latin typeface="微软雅黑" panose="020B0503020204020204" pitchFamily="34" charset="-122"/>
                <a:ea typeface="微软雅黑" panose="020B0503020204020204" pitchFamily="34" charset="-122"/>
                <a:sym typeface="+mn-ea"/>
              </a:rPr>
              <a:t>刚刚进入网络层的数据包通过此点（刚刚进行完版本号、校验和等检测），目的地址转换在此点进行</a:t>
            </a:r>
            <a:endParaRPr lang="zh-CN" altLang="en-US" noProof="1">
              <a:solidFill>
                <a:srgbClr val="FFFFFF"/>
              </a:solidFill>
              <a:latin typeface="微软雅黑" panose="020B0503020204020204" pitchFamily="34" charset="-122"/>
              <a:ea typeface="微软雅黑" panose="020B0503020204020204" pitchFamily="34" charset="-122"/>
              <a:sym typeface="+mn-ea"/>
            </a:endParaRPr>
          </a:p>
        </p:txBody>
      </p:sp>
      <p:sp>
        <p:nvSpPr>
          <p:cNvPr id="3" name="矩形标注 2"/>
          <p:cNvSpPr/>
          <p:nvPr/>
        </p:nvSpPr>
        <p:spPr>
          <a:xfrm>
            <a:off x="3941763" y="2349500"/>
            <a:ext cx="2589212" cy="1416050"/>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buFont typeface="Arial" panose="020B0604020202020204" pitchFamily="34" charset="0"/>
              <a:buNone/>
              <a:defRPr/>
            </a:pPr>
            <a:r>
              <a:rPr lang="zh-CN" altLang="en-US" noProof="1">
                <a:latin typeface="微软雅黑" panose="020B0503020204020204" pitchFamily="34" charset="-122"/>
                <a:ea typeface="微软雅黑" panose="020B0503020204020204" pitchFamily="34" charset="-122"/>
                <a:sym typeface="+mn-ea"/>
              </a:rPr>
              <a:t>经路由查找后，送往本机的通过此检查点，</a:t>
            </a:r>
            <a:r>
              <a:rPr lang="en-US" altLang="zh-CN" noProof="1">
                <a:latin typeface="微软雅黑" panose="020B0503020204020204" pitchFamily="34" charset="-122"/>
                <a:ea typeface="微软雅黑" panose="020B0503020204020204" pitchFamily="34" charset="-122"/>
                <a:sym typeface="+mn-ea"/>
              </a:rPr>
              <a:t>INPUT</a:t>
            </a:r>
            <a:r>
              <a:rPr lang="zh-CN" altLang="en-US" noProof="1">
                <a:latin typeface="微软雅黑" panose="020B0503020204020204" pitchFamily="34" charset="-122"/>
                <a:ea typeface="微软雅黑" panose="020B0503020204020204" pitchFamily="34" charset="-122"/>
                <a:sym typeface="+mn-ea"/>
              </a:rPr>
              <a:t>包过滤在此点进行</a:t>
            </a:r>
            <a:endParaRPr lang="zh-CN" altLang="en-US" noProof="1">
              <a:latin typeface="微软雅黑" panose="020B0503020204020204" pitchFamily="34" charset="-122"/>
              <a:ea typeface="微软雅黑" panose="020B0503020204020204" pitchFamily="34" charset="-122"/>
            </a:endParaRPr>
          </a:p>
        </p:txBody>
      </p:sp>
      <p:sp>
        <p:nvSpPr>
          <p:cNvPr id="4" name="矩形标注 3"/>
          <p:cNvSpPr/>
          <p:nvPr/>
        </p:nvSpPr>
        <p:spPr>
          <a:xfrm>
            <a:off x="5487988" y="3957638"/>
            <a:ext cx="2589212" cy="1416050"/>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buFont typeface="Arial" panose="020B0604020202020204" pitchFamily="34" charset="0"/>
              <a:buNone/>
              <a:defRPr/>
            </a:pPr>
            <a:r>
              <a:rPr lang="zh-CN" altLang="en-US" noProof="1">
                <a:latin typeface="微软雅黑" panose="020B0503020204020204" pitchFamily="34" charset="-122"/>
                <a:ea typeface="微软雅黑" panose="020B0503020204020204" pitchFamily="34" charset="-122"/>
                <a:sym typeface="+mn-ea"/>
              </a:rPr>
              <a:t>要转发的包经过此检测点，</a:t>
            </a:r>
            <a:r>
              <a:rPr lang="en-US" altLang="zh-CN" noProof="1">
                <a:latin typeface="微软雅黑" panose="020B0503020204020204" pitchFamily="34" charset="-122"/>
                <a:ea typeface="微软雅黑" panose="020B0503020204020204" pitchFamily="34" charset="-122"/>
                <a:sym typeface="+mn-ea"/>
              </a:rPr>
              <a:t>FORWARD</a:t>
            </a:r>
            <a:r>
              <a:rPr lang="zh-CN" altLang="en-US" noProof="1">
                <a:latin typeface="微软雅黑" panose="020B0503020204020204" pitchFamily="34" charset="-122"/>
                <a:ea typeface="微软雅黑" panose="020B0503020204020204" pitchFamily="34" charset="-122"/>
                <a:sym typeface="+mn-ea"/>
              </a:rPr>
              <a:t>包过滤在此点进行</a:t>
            </a:r>
            <a:endParaRPr lang="zh-CN" altLang="en-US" noProof="1">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defRPr/>
            </a:pPr>
            <a:endParaRPr lang="zh-CN" altLang="en-US" noProof="1">
              <a:latin typeface="微软雅黑" panose="020B0503020204020204" pitchFamily="34" charset="-122"/>
              <a:ea typeface="微软雅黑" panose="020B0503020204020204" pitchFamily="34" charset="-122"/>
            </a:endParaRPr>
          </a:p>
        </p:txBody>
      </p:sp>
      <p:sp>
        <p:nvSpPr>
          <p:cNvPr id="5" name="矩形标注 4"/>
          <p:cNvSpPr/>
          <p:nvPr/>
        </p:nvSpPr>
        <p:spPr>
          <a:xfrm>
            <a:off x="7416801" y="2133600"/>
            <a:ext cx="2589213" cy="1416050"/>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buFont typeface="Arial" panose="020B0604020202020204" pitchFamily="34" charset="0"/>
              <a:buNone/>
              <a:defRPr/>
            </a:pPr>
            <a:r>
              <a:rPr lang="zh-CN" altLang="en-US" noProof="1">
                <a:latin typeface="微软雅黑" panose="020B0503020204020204" pitchFamily="34" charset="-122"/>
                <a:ea typeface="微软雅黑" panose="020B0503020204020204" pitchFamily="34" charset="-122"/>
                <a:sym typeface="+mn-ea"/>
              </a:rPr>
              <a:t>本机进程发出的包通过此检测点，</a:t>
            </a:r>
            <a:r>
              <a:rPr lang="en-US" altLang="zh-CN" noProof="1">
                <a:latin typeface="微软雅黑" panose="020B0503020204020204" pitchFamily="34" charset="-122"/>
                <a:ea typeface="微软雅黑" panose="020B0503020204020204" pitchFamily="34" charset="-122"/>
                <a:sym typeface="+mn-ea"/>
              </a:rPr>
              <a:t>OUTPUT</a:t>
            </a:r>
            <a:r>
              <a:rPr lang="zh-CN" altLang="en-US" noProof="1">
                <a:latin typeface="微软雅黑" panose="020B0503020204020204" pitchFamily="34" charset="-122"/>
                <a:ea typeface="微软雅黑" panose="020B0503020204020204" pitchFamily="34" charset="-122"/>
                <a:sym typeface="+mn-ea"/>
              </a:rPr>
              <a:t>包过滤在此点进行</a:t>
            </a:r>
            <a:endParaRPr lang="zh-CN" altLang="en-US" noProof="1">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defRPr/>
            </a:pPr>
            <a:endParaRPr lang="zh-CN" altLang="en-US" noProof="1">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defRPr/>
            </a:pPr>
            <a:endParaRPr lang="zh-CN" altLang="en-US" noProof="1">
              <a:latin typeface="微软雅黑" panose="020B0503020204020204" pitchFamily="34" charset="-122"/>
              <a:ea typeface="微软雅黑" panose="020B0503020204020204" pitchFamily="34" charset="-122"/>
            </a:endParaRPr>
          </a:p>
        </p:txBody>
      </p:sp>
      <p:sp>
        <p:nvSpPr>
          <p:cNvPr id="6" name="矩形标注 5"/>
          <p:cNvSpPr/>
          <p:nvPr/>
        </p:nvSpPr>
        <p:spPr>
          <a:xfrm>
            <a:off x="8113713" y="3749676"/>
            <a:ext cx="2590800" cy="1624013"/>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buFont typeface="Arial" panose="020B0604020202020204" pitchFamily="34" charset="0"/>
              <a:buNone/>
              <a:defRPr/>
            </a:pPr>
            <a:r>
              <a:rPr lang="zh-CN" altLang="en-US" noProof="1">
                <a:latin typeface="微软雅黑" panose="020B0503020204020204" pitchFamily="34" charset="-122"/>
                <a:ea typeface="微软雅黑" panose="020B0503020204020204" pitchFamily="34" charset="-122"/>
                <a:sym typeface="+mn-ea"/>
              </a:rPr>
              <a:t>所有马上便要通过网络设备出去的包通过此检测点，内置的源地址转换功能（包括地址伪装）在此点进行</a:t>
            </a:r>
            <a:endParaRPr lang="zh-CN" altLang="en-US" noProof="1">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2" nodeType="clickEffect">
                                  <p:stCondLst>
                                    <p:cond delay="0"/>
                                  </p:stCondLst>
                                  <p:childTnLst>
                                    <p:animEffect transition="out" filter="blinds(horizontal)">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1"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2" nodeType="clickEffect">
                                  <p:stCondLst>
                                    <p:cond delay="0"/>
                                  </p:stCondLst>
                                  <p:childTnLst>
                                    <p:animEffect transition="out" filter="blinds(horizontal)">
                                      <p:cBhvr>
                                        <p:cTn id="21" dur="500"/>
                                        <p:tgtEl>
                                          <p:spTgt spid="3"/>
                                        </p:tgtEl>
                                      </p:cBhvr>
                                    </p:animEffect>
                                    <p:set>
                                      <p:cBhvr>
                                        <p:cTn id="22" dur="1" fill="hold">
                                          <p:stCondLst>
                                            <p:cond delay="499"/>
                                          </p:stCondLst>
                                        </p:cTn>
                                        <p:tgtEl>
                                          <p:spTgt spid="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1"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down)">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grpId="2" nodeType="clickEffect">
                                  <p:stCondLst>
                                    <p:cond delay="0"/>
                                  </p:stCondLst>
                                  <p:childTnLst>
                                    <p:animEffect transition="out" filter="blinds(horizontal)">
                                      <p:cBhvr>
                                        <p:cTn id="31" dur="500"/>
                                        <p:tgtEl>
                                          <p:spTgt spid="4"/>
                                        </p:tgtEl>
                                      </p:cBhvr>
                                    </p:animEffect>
                                    <p:set>
                                      <p:cBhvr>
                                        <p:cTn id="32" dur="1" fill="hold">
                                          <p:stCondLst>
                                            <p:cond delay="499"/>
                                          </p:stCondLst>
                                        </p:cTn>
                                        <p:tgtEl>
                                          <p:spTgt spid="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1"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down)">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xit" presetSubtype="10" fill="hold" grpId="2" nodeType="clickEffect">
                                  <p:stCondLst>
                                    <p:cond delay="0"/>
                                  </p:stCondLst>
                                  <p:childTnLst>
                                    <p:animEffect transition="out" filter="blinds(horizontal)">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1"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down)">
                                      <p:cBhvr>
                                        <p:cTn id="47" dur="5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xit" presetSubtype="10" fill="hold" grpId="2" nodeType="clickEffect">
                                  <p:stCondLst>
                                    <p:cond delay="0"/>
                                  </p:stCondLst>
                                  <p:childTnLst>
                                    <p:animEffect transition="out" filter="blinds(horizontal)">
                                      <p:cBhvr>
                                        <p:cTn id="51" dur="500"/>
                                        <p:tgtEl>
                                          <p:spTgt spid="6"/>
                                        </p:tgtEl>
                                      </p:cBhvr>
                                    </p:animEffect>
                                    <p:set>
                                      <p:cBhvr>
                                        <p:cTn id="5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bldLvl="0" animBg="1"/>
      <p:bldP spid="2" grpId="2" bldLvl="0" animBg="1"/>
      <p:bldP spid="3" grpId="0" animBg="1"/>
      <p:bldP spid="3" grpId="1" bldLvl="0" animBg="1"/>
      <p:bldP spid="3" grpId="2" bldLvl="0" animBg="1"/>
      <p:bldP spid="4" grpId="0" animBg="1"/>
      <p:bldP spid="4" grpId="1" bldLvl="0" animBg="1"/>
      <p:bldP spid="4" grpId="2" bldLvl="0" animBg="1"/>
      <p:bldP spid="5" grpId="0" animBg="1"/>
      <p:bldP spid="5" grpId="1" bldLvl="0" animBg="1"/>
      <p:bldP spid="5" grpId="2" bldLvl="0" animBg="1"/>
      <p:bldP spid="6" grpId="0" animBg="1"/>
      <p:bldP spid="6" grpId="1" bldLvl="0" animBg="1"/>
      <p:bldP spid="6" grpId="2"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noChangeArrowheads="1"/>
          </p:cNvSpPr>
          <p:nvPr>
            <p:ph type="title"/>
          </p:nvPr>
        </p:nvSpPr>
        <p:spPr/>
        <p:txBody>
          <a:bodyPr/>
          <a:lstStyle/>
          <a:p>
            <a:r>
              <a:rPr lang="en-US" altLang="zh-CN" dirty="0"/>
              <a:t>2.6 Linux </a:t>
            </a:r>
            <a:r>
              <a:rPr lang="en-US" altLang="zh-CN" dirty="0" err="1"/>
              <a:t>Netfilter</a:t>
            </a:r>
            <a:r>
              <a:rPr lang="zh-CN" altLang="en-US" dirty="0"/>
              <a:t>架构</a:t>
            </a:r>
            <a:endParaRPr lang="zh-CN" altLang="en-US" dirty="0"/>
          </a:p>
        </p:txBody>
      </p:sp>
      <p:sp>
        <p:nvSpPr>
          <p:cNvPr id="3" name="内容占位符 2"/>
          <p:cNvSpPr>
            <a:spLocks noGrp="1"/>
          </p:cNvSpPr>
          <p:nvPr>
            <p:ph idx="1"/>
          </p:nvPr>
        </p:nvSpPr>
        <p:spPr/>
        <p:txBody>
          <a:bodyPr/>
          <a:lstStyle/>
          <a:p>
            <a:r>
              <a:rPr lang="en-US" altLang="zh-CN"/>
              <a:t>Netfilter hook </a:t>
            </a:r>
            <a:r>
              <a:rPr lang="zh-CN" altLang="en-US"/>
              <a:t>点</a:t>
            </a:r>
            <a:endParaRPr lang="zh-CN" altLang="en-US"/>
          </a:p>
        </p:txBody>
      </p:sp>
      <p:graphicFrame>
        <p:nvGraphicFramePr>
          <p:cNvPr id="5" name="内容占位符 1"/>
          <p:cNvGraphicFramePr/>
          <p:nvPr/>
        </p:nvGraphicFramePr>
        <p:xfrm>
          <a:off x="837996" y="2576469"/>
          <a:ext cx="10515804" cy="3443588"/>
        </p:xfrm>
        <a:graphic>
          <a:graphicData uri="http://schemas.openxmlformats.org/drawingml/2006/table">
            <a:tbl>
              <a:tblPr firstRow="1" bandRow="1">
                <a:tableStyleId>{5C22544A-7EE6-4342-B048-85BDC9FD1C3A}</a:tableStyleId>
              </a:tblPr>
              <a:tblGrid>
                <a:gridCol w="3936935"/>
                <a:gridCol w="6578869"/>
              </a:tblGrid>
              <a:tr h="298740">
                <a:tc>
                  <a:txBody>
                    <a:bodyPr/>
                    <a:lstStyle/>
                    <a:p>
                      <a:pPr>
                        <a:buNone/>
                      </a:pPr>
                      <a:r>
                        <a:rPr lang="en-US" altLang="zh-CN" sz="1800">
                          <a:latin typeface="微软雅黑" panose="020B0503020204020204" pitchFamily="34" charset="-122"/>
                          <a:ea typeface="微软雅黑" panose="020B0503020204020204" pitchFamily="34" charset="-122"/>
                        </a:rPr>
                        <a:t>Hook</a:t>
                      </a:r>
                      <a:r>
                        <a:rPr lang="zh-CN" altLang="en-US" sz="1800">
                          <a:latin typeface="微软雅黑" panose="020B0503020204020204" pitchFamily="34" charset="-122"/>
                          <a:ea typeface="微软雅黑" panose="020B0503020204020204" pitchFamily="34" charset="-122"/>
                        </a:rPr>
                        <a:t>点</a:t>
                      </a:r>
                      <a:endParaRPr lang="zh-CN" altLang="en-US" sz="1800">
                        <a:latin typeface="微软雅黑" panose="020B0503020204020204" pitchFamily="34" charset="-122"/>
                        <a:ea typeface="微软雅黑" panose="020B0503020204020204" pitchFamily="34" charset="-122"/>
                      </a:endParaRPr>
                    </a:p>
                  </a:txBody>
                  <a:tcPr marL="104143" marR="104143" marT="45727" marB="45727" anchor="ctr"/>
                </a:tc>
                <a:tc>
                  <a:txBody>
                    <a:bodyPr/>
                    <a:lstStyle/>
                    <a:p>
                      <a:pPr>
                        <a:buNone/>
                      </a:pPr>
                      <a:r>
                        <a:rPr lang="zh-CN" altLang="en-US" sz="1800">
                          <a:latin typeface="微软雅黑" panose="020B0503020204020204" pitchFamily="34" charset="-122"/>
                          <a:ea typeface="微软雅黑" panose="020B0503020204020204" pitchFamily="34" charset="-122"/>
                        </a:rPr>
                        <a:t>调用的时机</a:t>
                      </a:r>
                      <a:endParaRPr lang="zh-CN" altLang="en-US" sz="1800">
                        <a:latin typeface="微软雅黑" panose="020B0503020204020204" pitchFamily="34" charset="-122"/>
                        <a:ea typeface="微软雅黑" panose="020B0503020204020204" pitchFamily="34" charset="-122"/>
                      </a:endParaRPr>
                    </a:p>
                  </a:txBody>
                  <a:tcPr marL="104143" marR="104143" marT="45727" marB="45727" anchor="ctr"/>
                </a:tc>
              </a:tr>
              <a:tr h="716977">
                <a:tc>
                  <a:txBody>
                    <a:bodyPr/>
                    <a:lstStyle/>
                    <a:p>
                      <a:pPr>
                        <a:buNone/>
                      </a:pPr>
                      <a:r>
                        <a:rPr lang="en-US" altLang="zh-CN" sz="1800" b="1" dirty="0">
                          <a:latin typeface="微软雅黑" panose="020B0503020204020204" pitchFamily="34" charset="-122"/>
                          <a:ea typeface="微软雅黑" panose="020B0503020204020204" pitchFamily="34" charset="-122"/>
                        </a:rPr>
                        <a:t>NF_INET_PRE_ROUTING</a:t>
                      </a:r>
                      <a:endParaRPr lang="en-US" altLang="zh-CN" sz="1800" b="1" dirty="0">
                        <a:latin typeface="微软雅黑" panose="020B0503020204020204" pitchFamily="34" charset="-122"/>
                        <a:ea typeface="微软雅黑" panose="020B0503020204020204" pitchFamily="34" charset="-122"/>
                      </a:endParaRPr>
                    </a:p>
                  </a:txBody>
                  <a:tcPr marL="104143" marR="104143" marT="45727" marB="45727" anchor="ctr"/>
                </a:tc>
                <a:tc>
                  <a:txBody>
                    <a:bodyPr/>
                    <a:lstStyle/>
                    <a:p>
                      <a:pPr>
                        <a:buNone/>
                      </a:pPr>
                      <a:r>
                        <a:rPr lang="zh-CN" altLang="en-US" sz="1800" dirty="0">
                          <a:latin typeface="微软雅黑" panose="020B0503020204020204" pitchFamily="34" charset="-122"/>
                          <a:ea typeface="微软雅黑" panose="020B0503020204020204" pitchFamily="34" charset="-122"/>
                        </a:rPr>
                        <a:t>刚刚进入网络层的数据包通过此点（刚刚进行完版本号、校验和等检测），目的地址转换在此点进行。</a:t>
                      </a:r>
                      <a:endParaRPr lang="zh-CN" altLang="en-US" sz="1800" dirty="0">
                        <a:latin typeface="微软雅黑" panose="020B0503020204020204" pitchFamily="34" charset="-122"/>
                        <a:ea typeface="微软雅黑" panose="020B0503020204020204" pitchFamily="34" charset="-122"/>
                      </a:endParaRPr>
                    </a:p>
                  </a:txBody>
                  <a:tcPr marL="104143" marR="104143" marT="45727" marB="45727" anchor="ctr"/>
                </a:tc>
              </a:tr>
              <a:tr h="501883">
                <a:tc>
                  <a:txBody>
                    <a:bodyPr/>
                    <a:lstStyle/>
                    <a:p>
                      <a:pPr>
                        <a:buNone/>
                      </a:pPr>
                      <a:r>
                        <a:rPr lang="en-US" altLang="zh-CN" sz="1800" b="1" dirty="0">
                          <a:latin typeface="微软雅黑" panose="020B0503020204020204" pitchFamily="34" charset="-122"/>
                          <a:ea typeface="微软雅黑" panose="020B0503020204020204" pitchFamily="34" charset="-122"/>
                        </a:rPr>
                        <a:t>NF_INET_LOCAL_IN</a:t>
                      </a:r>
                      <a:endParaRPr lang="en-US" altLang="zh-CN" sz="1800" b="1" dirty="0">
                        <a:latin typeface="微软雅黑" panose="020B0503020204020204" pitchFamily="34" charset="-122"/>
                        <a:ea typeface="微软雅黑" panose="020B0503020204020204" pitchFamily="34" charset="-122"/>
                      </a:endParaRPr>
                    </a:p>
                  </a:txBody>
                  <a:tcPr marL="104143" marR="104143" marT="45727" marB="45727" anchor="ctr"/>
                </a:tc>
                <a:tc>
                  <a:txBody>
                    <a:bodyPr/>
                    <a:lstStyle/>
                    <a:p>
                      <a:pPr>
                        <a:buNone/>
                      </a:pPr>
                      <a:r>
                        <a:rPr lang="zh-CN" altLang="en-US" sz="1800">
                          <a:latin typeface="微软雅黑" panose="020B0503020204020204" pitchFamily="34" charset="-122"/>
                          <a:ea typeface="微软雅黑" panose="020B0503020204020204" pitchFamily="34" charset="-122"/>
                        </a:rPr>
                        <a:t>经路由查找后，送往本机的通过此检查点，</a:t>
                      </a:r>
                      <a:r>
                        <a:rPr lang="en-US" altLang="zh-CN" sz="1800">
                          <a:latin typeface="微软雅黑" panose="020B0503020204020204" pitchFamily="34" charset="-122"/>
                          <a:ea typeface="微软雅黑" panose="020B0503020204020204" pitchFamily="34" charset="-122"/>
                        </a:rPr>
                        <a:t>INPUT</a:t>
                      </a:r>
                      <a:r>
                        <a:rPr lang="zh-CN" altLang="en-US" sz="1800">
                          <a:latin typeface="微软雅黑" panose="020B0503020204020204" pitchFamily="34" charset="-122"/>
                          <a:ea typeface="微软雅黑" panose="020B0503020204020204" pitchFamily="34" charset="-122"/>
                        </a:rPr>
                        <a:t>包过滤在此点进行</a:t>
                      </a:r>
                      <a:endParaRPr lang="zh-CN" altLang="en-US" sz="1800">
                        <a:latin typeface="微软雅黑" panose="020B0503020204020204" pitchFamily="34" charset="-122"/>
                        <a:ea typeface="微软雅黑" panose="020B0503020204020204" pitchFamily="34" charset="-122"/>
                      </a:endParaRPr>
                    </a:p>
                  </a:txBody>
                  <a:tcPr marL="104143" marR="104143" marT="45727" marB="45727" anchor="ctr"/>
                </a:tc>
              </a:tr>
              <a:tr h="501883">
                <a:tc>
                  <a:txBody>
                    <a:bodyPr/>
                    <a:lstStyle/>
                    <a:p>
                      <a:pPr>
                        <a:buNone/>
                      </a:pPr>
                      <a:r>
                        <a:rPr lang="en-US" altLang="zh-CN" sz="1800" b="1" dirty="0">
                          <a:latin typeface="微软雅黑" panose="020B0503020204020204" pitchFamily="34" charset="-122"/>
                          <a:ea typeface="微软雅黑" panose="020B0503020204020204" pitchFamily="34" charset="-122"/>
                        </a:rPr>
                        <a:t>NF_INET_FORWARD</a:t>
                      </a:r>
                      <a:endParaRPr lang="en-US" altLang="zh-CN" sz="1800" b="1" dirty="0">
                        <a:latin typeface="微软雅黑" panose="020B0503020204020204" pitchFamily="34" charset="-122"/>
                        <a:ea typeface="微软雅黑" panose="020B0503020204020204" pitchFamily="34" charset="-122"/>
                      </a:endParaRPr>
                    </a:p>
                  </a:txBody>
                  <a:tcPr marL="104143" marR="104143" marT="45727" marB="45727" anchor="ctr"/>
                </a:tc>
                <a:tc>
                  <a:txBody>
                    <a:bodyPr/>
                    <a:lstStyle/>
                    <a:p>
                      <a:pPr>
                        <a:buNone/>
                      </a:pPr>
                      <a:r>
                        <a:rPr lang="zh-CN" altLang="en-US" sz="1800" dirty="0">
                          <a:latin typeface="微软雅黑" panose="020B0503020204020204" pitchFamily="34" charset="-122"/>
                          <a:ea typeface="微软雅黑" panose="020B0503020204020204" pitchFamily="34" charset="-122"/>
                        </a:rPr>
                        <a:t>要转发的包经过此检测点，</a:t>
                      </a:r>
                      <a:r>
                        <a:rPr lang="en-US" altLang="zh-CN" sz="1800" dirty="0">
                          <a:latin typeface="微软雅黑" panose="020B0503020204020204" pitchFamily="34" charset="-122"/>
                          <a:ea typeface="微软雅黑" panose="020B0503020204020204" pitchFamily="34" charset="-122"/>
                        </a:rPr>
                        <a:t>FORWARD</a:t>
                      </a:r>
                      <a:r>
                        <a:rPr lang="zh-CN" altLang="en-US" sz="1800" dirty="0">
                          <a:latin typeface="微软雅黑" panose="020B0503020204020204" pitchFamily="34" charset="-122"/>
                          <a:ea typeface="微软雅黑" panose="020B0503020204020204" pitchFamily="34" charset="-122"/>
                        </a:rPr>
                        <a:t>包过滤在此点进行</a:t>
                      </a:r>
                      <a:endParaRPr lang="zh-CN" altLang="en-US" sz="1800" dirty="0">
                        <a:latin typeface="微软雅黑" panose="020B0503020204020204" pitchFamily="34" charset="-122"/>
                        <a:ea typeface="微软雅黑" panose="020B0503020204020204" pitchFamily="34" charset="-122"/>
                      </a:endParaRPr>
                    </a:p>
                  </a:txBody>
                  <a:tcPr marL="104143" marR="104143" marT="45727" marB="45727" anchor="ctr"/>
                </a:tc>
              </a:tr>
              <a:tr h="501883">
                <a:tc>
                  <a:txBody>
                    <a:bodyPr/>
                    <a:lstStyle/>
                    <a:p>
                      <a:pPr>
                        <a:buNone/>
                      </a:pPr>
                      <a:r>
                        <a:rPr lang="en-US" altLang="zh-CN" sz="1800" b="1" dirty="0">
                          <a:latin typeface="微软雅黑" panose="020B0503020204020204" pitchFamily="34" charset="-122"/>
                          <a:ea typeface="微软雅黑" panose="020B0503020204020204" pitchFamily="34" charset="-122"/>
                        </a:rPr>
                        <a:t>NF_INET_LOCAL_OUT</a:t>
                      </a:r>
                      <a:endParaRPr lang="en-US" altLang="zh-CN" sz="1800" b="1" dirty="0">
                        <a:latin typeface="微软雅黑" panose="020B0503020204020204" pitchFamily="34" charset="-122"/>
                        <a:ea typeface="微软雅黑" panose="020B0503020204020204" pitchFamily="34" charset="-122"/>
                      </a:endParaRPr>
                    </a:p>
                  </a:txBody>
                  <a:tcPr marL="104143" marR="104143" marT="45727" marB="45727" anchor="ctr"/>
                </a:tc>
                <a:tc>
                  <a:txBody>
                    <a:bodyPr/>
                    <a:lstStyle/>
                    <a:p>
                      <a:pPr>
                        <a:buNone/>
                      </a:pPr>
                      <a:r>
                        <a:rPr lang="zh-CN" altLang="en-US" sz="1800">
                          <a:latin typeface="微软雅黑" panose="020B0503020204020204" pitchFamily="34" charset="-122"/>
                          <a:ea typeface="微软雅黑" panose="020B0503020204020204" pitchFamily="34" charset="-122"/>
                        </a:rPr>
                        <a:t>本机进程发出的包通过此检测点，</a:t>
                      </a:r>
                      <a:r>
                        <a:rPr lang="en-US" altLang="zh-CN" sz="1800">
                          <a:latin typeface="微软雅黑" panose="020B0503020204020204" pitchFamily="34" charset="-122"/>
                          <a:ea typeface="微软雅黑" panose="020B0503020204020204" pitchFamily="34" charset="-122"/>
                        </a:rPr>
                        <a:t>OUTPUT</a:t>
                      </a:r>
                      <a:r>
                        <a:rPr lang="zh-CN" altLang="en-US" sz="1800">
                          <a:latin typeface="微软雅黑" panose="020B0503020204020204" pitchFamily="34" charset="-122"/>
                          <a:ea typeface="微软雅黑" panose="020B0503020204020204" pitchFamily="34" charset="-122"/>
                        </a:rPr>
                        <a:t>包过滤在此点进行</a:t>
                      </a:r>
                      <a:endParaRPr lang="zh-CN" altLang="en-US" sz="1800">
                        <a:latin typeface="微软雅黑" panose="020B0503020204020204" pitchFamily="34" charset="-122"/>
                        <a:ea typeface="微软雅黑" panose="020B0503020204020204" pitchFamily="34" charset="-122"/>
                      </a:endParaRPr>
                    </a:p>
                  </a:txBody>
                  <a:tcPr marL="104143" marR="104143" marT="45727" marB="45727" anchor="ctr"/>
                </a:tc>
              </a:tr>
              <a:tr h="716977">
                <a:tc>
                  <a:txBody>
                    <a:bodyPr/>
                    <a:lstStyle/>
                    <a:p>
                      <a:pPr>
                        <a:buNone/>
                      </a:pPr>
                      <a:r>
                        <a:rPr lang="en-US" altLang="zh-CN" sz="1800" b="1" dirty="0">
                          <a:latin typeface="微软雅黑" panose="020B0503020204020204" pitchFamily="34" charset="-122"/>
                          <a:ea typeface="微软雅黑" panose="020B0503020204020204" pitchFamily="34" charset="-122"/>
                        </a:rPr>
                        <a:t>NF_INET_POST_ROUTING</a:t>
                      </a:r>
                      <a:endParaRPr lang="en-US" altLang="zh-CN" sz="1800" b="1" dirty="0">
                        <a:latin typeface="微软雅黑" panose="020B0503020204020204" pitchFamily="34" charset="-122"/>
                        <a:ea typeface="微软雅黑" panose="020B0503020204020204" pitchFamily="34" charset="-122"/>
                      </a:endParaRPr>
                    </a:p>
                  </a:txBody>
                  <a:tcPr marL="104143" marR="104143" marT="45727" marB="45727" anchor="ctr"/>
                </a:tc>
                <a:tc>
                  <a:txBody>
                    <a:bodyPr/>
                    <a:lstStyle/>
                    <a:p>
                      <a:pPr>
                        <a:buNone/>
                      </a:pPr>
                      <a:r>
                        <a:rPr lang="zh-CN" altLang="en-US" sz="1800" dirty="0">
                          <a:latin typeface="微软雅黑" panose="020B0503020204020204" pitchFamily="34" charset="-122"/>
                          <a:ea typeface="微软雅黑" panose="020B0503020204020204" pitchFamily="34" charset="-122"/>
                        </a:rPr>
                        <a:t>所有马上便要通过网络设备出去的包通过此检测点，内置的源地址转换功能（包括地址伪装）在此点进行</a:t>
                      </a:r>
                      <a:endParaRPr lang="zh-CN" altLang="en-US" sz="1800" dirty="0">
                        <a:latin typeface="微软雅黑" panose="020B0503020204020204" pitchFamily="34" charset="-122"/>
                        <a:ea typeface="微软雅黑" panose="020B0503020204020204" pitchFamily="34" charset="-122"/>
                      </a:endParaRPr>
                    </a:p>
                  </a:txBody>
                  <a:tcPr marL="104143" marR="104143" marT="45727" marB="45727" anchor="ctr"/>
                </a:tc>
              </a:tr>
            </a:tbl>
          </a:graphicData>
        </a:graphic>
      </p:graphicFrame>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noChangeArrowheads="1"/>
          </p:cNvSpPr>
          <p:nvPr>
            <p:ph type="title"/>
          </p:nvPr>
        </p:nvSpPr>
        <p:spPr/>
        <p:txBody>
          <a:bodyPr/>
          <a:lstStyle/>
          <a:p>
            <a:r>
              <a:rPr lang="en-US" altLang="zh-CN" dirty="0"/>
              <a:t>2.6 Linux </a:t>
            </a:r>
            <a:r>
              <a:rPr lang="en-US" altLang="zh-CN" dirty="0" err="1"/>
              <a:t>Netfilter</a:t>
            </a:r>
            <a:r>
              <a:rPr lang="zh-CN" altLang="en-US" dirty="0"/>
              <a:t>架构</a:t>
            </a:r>
            <a:endParaRPr lang="zh-CN" altLang="en-US" dirty="0"/>
          </a:p>
        </p:txBody>
      </p:sp>
      <p:sp>
        <p:nvSpPr>
          <p:cNvPr id="44035" name="内容占位符 2"/>
          <p:cNvSpPr>
            <a:spLocks noGrp="1" noChangeArrowheads="1"/>
          </p:cNvSpPr>
          <p:nvPr>
            <p:ph idx="1"/>
          </p:nvPr>
        </p:nvSpPr>
        <p:spPr/>
        <p:txBody>
          <a:bodyPr/>
          <a:lstStyle/>
          <a:p>
            <a:r>
              <a:rPr lang="en-US" altLang="zh-CN"/>
              <a:t>Hook</a:t>
            </a:r>
            <a:r>
              <a:rPr lang="zh-CN" altLang="en-US"/>
              <a:t>函数返回值：在</a:t>
            </a:r>
            <a:r>
              <a:rPr lang="en-US" altLang="zh-CN"/>
              <a:t>hook</a:t>
            </a:r>
            <a:r>
              <a:rPr lang="zh-CN" altLang="en-US"/>
              <a:t>函数完成了对数据包的操作之后，必须返回一个预定义的</a:t>
            </a:r>
            <a:r>
              <a:rPr lang="en-US" altLang="zh-CN"/>
              <a:t>Netfilter</a:t>
            </a:r>
            <a:r>
              <a:rPr lang="zh-CN" altLang="en-US"/>
              <a:t>返回值</a:t>
            </a:r>
            <a:endParaRPr lang="zh-CN" altLang="en-US"/>
          </a:p>
          <a:p>
            <a:endParaRPr lang="zh-CN" altLang="en-US"/>
          </a:p>
        </p:txBody>
      </p:sp>
      <p:graphicFrame>
        <p:nvGraphicFramePr>
          <p:cNvPr id="2" name="表格 1"/>
          <p:cNvGraphicFramePr/>
          <p:nvPr/>
        </p:nvGraphicFramePr>
        <p:xfrm>
          <a:off x="2896393" y="3356992"/>
          <a:ext cx="6399214" cy="2544781"/>
        </p:xfrm>
        <a:graphic>
          <a:graphicData uri="http://schemas.openxmlformats.org/drawingml/2006/table">
            <a:tbl>
              <a:tblPr firstRow="1" bandRow="1">
                <a:tableStyleId>{5C22544A-7EE6-4342-B048-85BDC9FD1C3A}</a:tableStyleId>
              </a:tblPr>
              <a:tblGrid>
                <a:gridCol w="3199607"/>
                <a:gridCol w="3199607"/>
              </a:tblGrid>
              <a:tr h="380943">
                <a:tc>
                  <a:txBody>
                    <a:bodyPr/>
                    <a:lstStyle/>
                    <a:p>
                      <a:pPr>
                        <a:buNone/>
                      </a:pPr>
                      <a:r>
                        <a:rPr lang="zh-CN" altLang="en-US" sz="1800" dirty="0">
                          <a:latin typeface="微软雅黑" panose="020B0503020204020204" pitchFamily="34" charset="-122"/>
                          <a:ea typeface="微软雅黑" panose="020B0503020204020204" pitchFamily="34" charset="-122"/>
                        </a:rPr>
                        <a:t>返回值</a:t>
                      </a:r>
                      <a:endParaRPr lang="zh-CN" altLang="en-US" sz="1800" dirty="0">
                        <a:latin typeface="微软雅黑" panose="020B0503020204020204" pitchFamily="34" charset="-122"/>
                        <a:ea typeface="微软雅黑" panose="020B0503020204020204" pitchFamily="34" charset="-122"/>
                      </a:endParaRPr>
                    </a:p>
                  </a:txBody>
                  <a:tcPr marL="91435" marR="91435" marT="45713" marB="45713" anchor="ctr"/>
                </a:tc>
                <a:tc>
                  <a:txBody>
                    <a:bodyPr/>
                    <a:lstStyle/>
                    <a:p>
                      <a:pPr>
                        <a:buNone/>
                      </a:pPr>
                      <a:r>
                        <a:rPr lang="zh-CN" altLang="en-US" sz="1800">
                          <a:latin typeface="微软雅黑" panose="020B0503020204020204" pitchFamily="34" charset="-122"/>
                          <a:ea typeface="微软雅黑" panose="020B0503020204020204" pitchFamily="34" charset="-122"/>
                        </a:rPr>
                        <a:t>含义</a:t>
                      </a:r>
                      <a:endParaRPr lang="zh-CN" altLang="en-US" sz="1800">
                        <a:latin typeface="微软雅黑" panose="020B0503020204020204" pitchFamily="34" charset="-122"/>
                        <a:ea typeface="微软雅黑" panose="020B0503020204020204" pitchFamily="34" charset="-122"/>
                      </a:endParaRPr>
                    </a:p>
                  </a:txBody>
                  <a:tcPr marL="91435" marR="91435" marT="45713" marB="45713" anchor="ctr"/>
                </a:tc>
              </a:tr>
              <a:tr h="380943">
                <a:tc>
                  <a:txBody>
                    <a:bodyPr/>
                    <a:lstStyle/>
                    <a:p>
                      <a:pPr>
                        <a:buNone/>
                      </a:pPr>
                      <a:r>
                        <a:rPr lang="en-US" altLang="zh-CN" sz="1800" b="1">
                          <a:latin typeface="微软雅黑" panose="020B0503020204020204" pitchFamily="34" charset="-122"/>
                          <a:ea typeface="微软雅黑" panose="020B0503020204020204" pitchFamily="34" charset="-122"/>
                        </a:rPr>
                        <a:t>NF_DROP</a:t>
                      </a:r>
                      <a:endParaRPr lang="en-US" altLang="zh-CN" sz="1800" b="1">
                        <a:latin typeface="微软雅黑" panose="020B0503020204020204" pitchFamily="34" charset="-122"/>
                        <a:ea typeface="微软雅黑" panose="020B0503020204020204" pitchFamily="34" charset="-122"/>
                      </a:endParaRPr>
                    </a:p>
                  </a:txBody>
                  <a:tcPr marL="91435" marR="91435" marT="45713" marB="45713" anchor="ctr"/>
                </a:tc>
                <a:tc>
                  <a:txBody>
                    <a:bodyPr/>
                    <a:lstStyle/>
                    <a:p>
                      <a:pPr>
                        <a:buNone/>
                      </a:pPr>
                      <a:r>
                        <a:rPr lang="zh-CN" altLang="en-US" sz="1800">
                          <a:latin typeface="微软雅黑" panose="020B0503020204020204" pitchFamily="34" charset="-122"/>
                          <a:ea typeface="微软雅黑" panose="020B0503020204020204" pitchFamily="34" charset="-122"/>
                        </a:rPr>
                        <a:t>丢弃该数据包</a:t>
                      </a:r>
                      <a:endParaRPr lang="zh-CN" altLang="en-US" sz="1800">
                        <a:latin typeface="微软雅黑" panose="020B0503020204020204" pitchFamily="34" charset="-122"/>
                        <a:ea typeface="微软雅黑" panose="020B0503020204020204" pitchFamily="34" charset="-122"/>
                      </a:endParaRPr>
                    </a:p>
                  </a:txBody>
                  <a:tcPr marL="91435" marR="91435" marT="45713" marB="45713" anchor="ctr"/>
                </a:tc>
              </a:tr>
              <a:tr h="380943">
                <a:tc>
                  <a:txBody>
                    <a:bodyPr/>
                    <a:lstStyle/>
                    <a:p>
                      <a:pPr>
                        <a:buNone/>
                      </a:pPr>
                      <a:r>
                        <a:rPr lang="en-US" altLang="zh-CN" sz="1800" b="1">
                          <a:latin typeface="微软雅黑" panose="020B0503020204020204" pitchFamily="34" charset="-122"/>
                          <a:ea typeface="微软雅黑" panose="020B0503020204020204" pitchFamily="34" charset="-122"/>
                        </a:rPr>
                        <a:t>NF_ACCEPT</a:t>
                      </a:r>
                      <a:endParaRPr lang="en-US" altLang="zh-CN" sz="1800" b="1">
                        <a:latin typeface="微软雅黑" panose="020B0503020204020204" pitchFamily="34" charset="-122"/>
                        <a:ea typeface="微软雅黑" panose="020B0503020204020204" pitchFamily="34" charset="-122"/>
                      </a:endParaRPr>
                    </a:p>
                  </a:txBody>
                  <a:tcPr marL="91435" marR="91435" marT="45713" marB="45713" anchor="ctr"/>
                </a:tc>
                <a:tc>
                  <a:txBody>
                    <a:bodyPr/>
                    <a:lstStyle/>
                    <a:p>
                      <a:pPr>
                        <a:buNone/>
                      </a:pPr>
                      <a:r>
                        <a:rPr lang="zh-CN" altLang="en-US" sz="1800">
                          <a:latin typeface="微软雅黑" panose="020B0503020204020204" pitchFamily="34" charset="-122"/>
                          <a:ea typeface="微软雅黑" panose="020B0503020204020204" pitchFamily="34" charset="-122"/>
                        </a:rPr>
                        <a:t>保留该数据包</a:t>
                      </a:r>
                      <a:endParaRPr lang="zh-CN" altLang="en-US" sz="1800">
                        <a:latin typeface="微软雅黑" panose="020B0503020204020204" pitchFamily="34" charset="-122"/>
                        <a:ea typeface="微软雅黑" panose="020B0503020204020204" pitchFamily="34" charset="-122"/>
                      </a:endParaRPr>
                    </a:p>
                  </a:txBody>
                  <a:tcPr marL="91435" marR="91435" marT="45713" marB="45713" anchor="ctr"/>
                </a:tc>
              </a:tr>
              <a:tr h="380943">
                <a:tc>
                  <a:txBody>
                    <a:bodyPr/>
                    <a:lstStyle/>
                    <a:p>
                      <a:pPr>
                        <a:buNone/>
                      </a:pPr>
                      <a:r>
                        <a:rPr lang="en-US" altLang="zh-CN" sz="1800" b="1">
                          <a:latin typeface="微软雅黑" panose="020B0503020204020204" pitchFamily="34" charset="-122"/>
                          <a:ea typeface="微软雅黑" panose="020B0503020204020204" pitchFamily="34" charset="-122"/>
                        </a:rPr>
                        <a:t>NF_STOLEN</a:t>
                      </a:r>
                      <a:endParaRPr lang="en-US" altLang="zh-CN" sz="1800" b="1">
                        <a:latin typeface="微软雅黑" panose="020B0503020204020204" pitchFamily="34" charset="-122"/>
                        <a:ea typeface="微软雅黑" panose="020B0503020204020204" pitchFamily="34" charset="-122"/>
                      </a:endParaRPr>
                    </a:p>
                  </a:txBody>
                  <a:tcPr marL="91435" marR="91435" marT="45713" marB="45713" anchor="ctr"/>
                </a:tc>
                <a:tc>
                  <a:txBody>
                    <a:bodyPr/>
                    <a:lstStyle/>
                    <a:p>
                      <a:pPr>
                        <a:buNone/>
                      </a:pPr>
                      <a:r>
                        <a:rPr lang="zh-CN" altLang="en-US" sz="1800" dirty="0">
                          <a:latin typeface="微软雅黑" panose="020B0503020204020204" pitchFamily="34" charset="-122"/>
                          <a:ea typeface="微软雅黑" panose="020B0503020204020204" pitchFamily="34" charset="-122"/>
                        </a:rPr>
                        <a:t>告知</a:t>
                      </a:r>
                      <a:r>
                        <a:rPr lang="en-US" altLang="zh-CN" sz="1800" dirty="0" err="1">
                          <a:latin typeface="微软雅黑" panose="020B0503020204020204" pitchFamily="34" charset="-122"/>
                          <a:ea typeface="微软雅黑" panose="020B0503020204020204" pitchFamily="34" charset="-122"/>
                        </a:rPr>
                        <a:t>netfilter</a:t>
                      </a:r>
                      <a:r>
                        <a:rPr lang="zh-CN" altLang="en-US" sz="1800" dirty="0">
                          <a:latin typeface="微软雅黑" panose="020B0503020204020204" pitchFamily="34" charset="-122"/>
                          <a:ea typeface="微软雅黑" panose="020B0503020204020204" pitchFamily="34" charset="-122"/>
                        </a:rPr>
                        <a:t>忽略该数据包</a:t>
                      </a:r>
                      <a:endParaRPr lang="zh-CN" altLang="en-US" sz="1800" dirty="0">
                        <a:latin typeface="微软雅黑" panose="020B0503020204020204" pitchFamily="34" charset="-122"/>
                        <a:ea typeface="微软雅黑" panose="020B0503020204020204" pitchFamily="34" charset="-122"/>
                      </a:endParaRPr>
                    </a:p>
                  </a:txBody>
                  <a:tcPr marL="91435" marR="91435" marT="45713" marB="45713" anchor="ctr"/>
                </a:tc>
              </a:tr>
              <a:tr h="380943">
                <a:tc>
                  <a:txBody>
                    <a:bodyPr/>
                    <a:lstStyle/>
                    <a:p>
                      <a:pPr>
                        <a:buNone/>
                      </a:pPr>
                      <a:r>
                        <a:rPr lang="en-US" altLang="zh-CN" sz="1800" b="1">
                          <a:latin typeface="微软雅黑" panose="020B0503020204020204" pitchFamily="34" charset="-122"/>
                          <a:ea typeface="微软雅黑" panose="020B0503020204020204" pitchFamily="34" charset="-122"/>
                        </a:rPr>
                        <a:t>NF_QUEUE</a:t>
                      </a:r>
                      <a:endParaRPr lang="en-US" altLang="zh-CN" sz="1800" b="1">
                        <a:latin typeface="微软雅黑" panose="020B0503020204020204" pitchFamily="34" charset="-122"/>
                        <a:ea typeface="微软雅黑" panose="020B0503020204020204" pitchFamily="34" charset="-122"/>
                      </a:endParaRPr>
                    </a:p>
                  </a:txBody>
                  <a:tcPr marL="91435" marR="91435" marT="45713" marB="45713" anchor="ctr"/>
                </a:tc>
                <a:tc>
                  <a:txBody>
                    <a:bodyPr/>
                    <a:lstStyle/>
                    <a:p>
                      <a:pPr>
                        <a:buNone/>
                      </a:pPr>
                      <a:r>
                        <a:rPr lang="zh-CN" altLang="en-US" sz="1800" dirty="0">
                          <a:latin typeface="微软雅黑" panose="020B0503020204020204" pitchFamily="34" charset="-122"/>
                          <a:ea typeface="微软雅黑" panose="020B0503020204020204" pitchFamily="34" charset="-122"/>
                        </a:rPr>
                        <a:t>将该数据包插入到用户空间</a:t>
                      </a:r>
                      <a:endParaRPr lang="zh-CN" altLang="en-US" sz="1800" dirty="0">
                        <a:latin typeface="微软雅黑" panose="020B0503020204020204" pitchFamily="34" charset="-122"/>
                        <a:ea typeface="微软雅黑" panose="020B0503020204020204" pitchFamily="34" charset="-122"/>
                      </a:endParaRPr>
                    </a:p>
                  </a:txBody>
                  <a:tcPr marL="91435" marR="91435" marT="45713" marB="45713" anchor="ctr"/>
                </a:tc>
              </a:tr>
              <a:tr h="640050">
                <a:tc>
                  <a:txBody>
                    <a:bodyPr/>
                    <a:lstStyle/>
                    <a:p>
                      <a:pPr>
                        <a:buNone/>
                      </a:pPr>
                      <a:r>
                        <a:rPr lang="en-US" altLang="zh-CN" sz="1800" b="1">
                          <a:latin typeface="微软雅黑" panose="020B0503020204020204" pitchFamily="34" charset="-122"/>
                          <a:ea typeface="微软雅黑" panose="020B0503020204020204" pitchFamily="34" charset="-122"/>
                        </a:rPr>
                        <a:t>NF_REPEAT</a:t>
                      </a:r>
                      <a:endParaRPr lang="en-US" altLang="zh-CN" sz="1800" b="1">
                        <a:latin typeface="微软雅黑" panose="020B0503020204020204" pitchFamily="34" charset="-122"/>
                        <a:ea typeface="微软雅黑" panose="020B0503020204020204" pitchFamily="34" charset="-122"/>
                      </a:endParaRPr>
                    </a:p>
                  </a:txBody>
                  <a:tcPr marL="91435" marR="91435" marT="45713" marB="45713" anchor="ctr"/>
                </a:tc>
                <a:tc>
                  <a:txBody>
                    <a:bodyPr/>
                    <a:lstStyle/>
                    <a:p>
                      <a:pPr>
                        <a:buNone/>
                      </a:pPr>
                      <a:r>
                        <a:rPr lang="zh-CN" altLang="en-US" sz="1800" dirty="0">
                          <a:latin typeface="微软雅黑" panose="020B0503020204020204" pitchFamily="34" charset="-122"/>
                          <a:ea typeface="微软雅黑" panose="020B0503020204020204" pitchFamily="34" charset="-122"/>
                        </a:rPr>
                        <a:t>请求</a:t>
                      </a:r>
                      <a:r>
                        <a:rPr lang="en-US" altLang="zh-CN" sz="1800" dirty="0" err="1">
                          <a:latin typeface="微软雅黑" panose="020B0503020204020204" pitchFamily="34" charset="-122"/>
                          <a:ea typeface="微软雅黑" panose="020B0503020204020204" pitchFamily="34" charset="-122"/>
                        </a:rPr>
                        <a:t>netfilter</a:t>
                      </a:r>
                      <a:r>
                        <a:rPr lang="zh-CN" altLang="en-US" sz="1800" dirty="0">
                          <a:latin typeface="微软雅黑" panose="020B0503020204020204" pitchFamily="34" charset="-122"/>
                          <a:ea typeface="微软雅黑" panose="020B0503020204020204" pitchFamily="34" charset="-122"/>
                        </a:rPr>
                        <a:t>再次调用该</a:t>
                      </a:r>
                      <a:r>
                        <a:rPr lang="en-US" altLang="zh-CN" sz="1800" dirty="0">
                          <a:latin typeface="微软雅黑" panose="020B0503020204020204" pitchFamily="34" charset="-122"/>
                          <a:ea typeface="微软雅黑" panose="020B0503020204020204" pitchFamily="34" charset="-122"/>
                        </a:rPr>
                        <a:t>HOOK</a:t>
                      </a:r>
                      <a:r>
                        <a:rPr lang="zh-CN" altLang="en-US" sz="1800" dirty="0">
                          <a:latin typeface="微软雅黑" panose="020B0503020204020204" pitchFamily="34" charset="-122"/>
                          <a:ea typeface="微软雅黑" panose="020B0503020204020204" pitchFamily="34" charset="-122"/>
                        </a:rPr>
                        <a:t>函数</a:t>
                      </a:r>
                      <a:endParaRPr lang="zh-CN" altLang="en-US" sz="1800" dirty="0">
                        <a:latin typeface="微软雅黑" panose="020B0503020204020204" pitchFamily="34" charset="-122"/>
                        <a:ea typeface="微软雅黑" panose="020B0503020204020204" pitchFamily="34" charset="-122"/>
                      </a:endParaRPr>
                    </a:p>
                  </a:txBody>
                  <a:tcPr marL="91435" marR="91435" marT="45713" marB="45713" anchor="ctr"/>
                </a:tc>
              </a:tr>
            </a:tbl>
          </a:graphicData>
        </a:graphic>
      </p:graphicFrame>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 </a:t>
            </a:r>
            <a:r>
              <a:rPr lang="zh-CN" altLang="en-US" dirty="0"/>
              <a:t>防火墙的动作</a:t>
            </a:r>
            <a:endParaRPr lang="zh-CN" altLang="en-US" dirty="0"/>
          </a:p>
        </p:txBody>
      </p:sp>
      <p:sp>
        <p:nvSpPr>
          <p:cNvPr id="3" name="内容占位符 2"/>
          <p:cNvSpPr>
            <a:spLocks noGrp="1"/>
          </p:cNvSpPr>
          <p:nvPr>
            <p:ph idx="1"/>
          </p:nvPr>
        </p:nvSpPr>
        <p:spPr/>
        <p:txBody>
          <a:bodyPr/>
          <a:lstStyle/>
          <a:p>
            <a:r>
              <a:rPr lang="zh-CN" altLang="en-US" dirty="0"/>
              <a:t>允许（</a:t>
            </a:r>
            <a:r>
              <a:rPr lang="en-US" altLang="zh-CN" dirty="0"/>
              <a:t>ACCEPT</a:t>
            </a:r>
            <a:r>
              <a:rPr lang="zh-CN" altLang="en-US" dirty="0"/>
              <a:t>）</a:t>
            </a:r>
            <a:endParaRPr lang="en-US" altLang="zh-CN" dirty="0"/>
          </a:p>
          <a:p>
            <a:r>
              <a:rPr lang="zh-CN" altLang="en-US" dirty="0"/>
              <a:t>拒绝（</a:t>
            </a:r>
            <a:r>
              <a:rPr lang="en-US" altLang="zh-CN" dirty="0"/>
              <a:t>REJECT</a:t>
            </a:r>
            <a:r>
              <a:rPr lang="zh-CN" altLang="en-US" dirty="0"/>
              <a:t>）：有反馈</a:t>
            </a:r>
            <a:endParaRPr lang="en-US" altLang="zh-CN" dirty="0"/>
          </a:p>
          <a:p>
            <a:r>
              <a:rPr lang="zh-CN" altLang="en-US" dirty="0"/>
              <a:t>丢弃（</a:t>
            </a:r>
            <a:r>
              <a:rPr lang="en-US" altLang="zh-CN" dirty="0"/>
              <a:t>DROP</a:t>
            </a:r>
            <a:r>
              <a:rPr lang="zh-CN" altLang="en-US" dirty="0"/>
              <a:t>）：无反馈（发送者需等待超时）</a:t>
            </a:r>
            <a:endParaRPr lang="zh-CN" altLang="en-US"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第一种是</a:t>
            </a:r>
            <a:r>
              <a:rPr lang="en-US" altLang="zh-CN" dirty="0">
                <a:sym typeface="+mn-ea"/>
              </a:rPr>
              <a:t>ACCEPT</a:t>
            </a:r>
            <a:r>
              <a:rPr lang="zh-CN" altLang="en-US" dirty="0">
                <a:sym typeface="+mn-ea"/>
              </a:rPr>
              <a:t>，</a:t>
            </a:r>
            <a:r>
              <a:rPr lang="zh-CN" altLang="en-US" dirty="0">
                <a:solidFill>
                  <a:srgbClr val="FF0000"/>
                </a:solidFill>
                <a:sym typeface="+mn-ea"/>
              </a:rPr>
              <a:t>允许</a:t>
            </a:r>
            <a:r>
              <a:rPr lang="zh-CN" altLang="en-US" dirty="0">
                <a:solidFill>
                  <a:srgbClr val="003399"/>
                </a:solidFill>
                <a:sym typeface="+mn-ea"/>
              </a:rPr>
              <a:t>数据流通过</a:t>
            </a:r>
            <a:r>
              <a:rPr lang="zh-CN" altLang="en-US" dirty="0">
                <a:solidFill>
                  <a:schemeClr val="tx1"/>
                </a:solidFill>
                <a:latin typeface="+mn-lt"/>
                <a:ea typeface="+mn-ea"/>
                <a:sym typeface="+mn-ea"/>
              </a:rPr>
              <a:t>；</a:t>
            </a:r>
            <a:endParaRPr kumimoji="0" lang="en-US" altLang="zh-CN" dirty="0">
              <a:solidFill>
                <a:schemeClr val="tx1"/>
              </a:solidFill>
              <a:latin typeface="+mn-lt"/>
              <a:ea typeface="+mn-ea"/>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solidFill>
                  <a:schemeClr val="tx1"/>
                </a:solidFill>
                <a:latin typeface="+mn-lt"/>
                <a:ea typeface="+mn-ea"/>
                <a:sym typeface="+mn-ea"/>
              </a:rPr>
              <a:t>第二种是</a:t>
            </a:r>
            <a:r>
              <a:rPr lang="en-US" altLang="zh-CN" dirty="0">
                <a:solidFill>
                  <a:schemeClr val="tx1"/>
                </a:solidFill>
                <a:latin typeface="+mn-lt"/>
                <a:ea typeface="+mn-ea"/>
                <a:sym typeface="+mn-ea"/>
              </a:rPr>
              <a:t>REJECT</a:t>
            </a:r>
            <a:r>
              <a:rPr lang="zh-CN" altLang="en-US" dirty="0">
                <a:solidFill>
                  <a:schemeClr val="tx1"/>
                </a:solidFill>
                <a:latin typeface="+mn-lt"/>
                <a:ea typeface="+mn-ea"/>
                <a:sym typeface="+mn-ea"/>
              </a:rPr>
              <a:t>，</a:t>
            </a:r>
            <a:r>
              <a:rPr lang="zh-CN" altLang="en-US" dirty="0">
                <a:solidFill>
                  <a:srgbClr val="FF0000"/>
                </a:solidFill>
                <a:sym typeface="+mn-ea"/>
              </a:rPr>
              <a:t>拒绝</a:t>
            </a:r>
            <a:r>
              <a:rPr lang="zh-CN" altLang="en-US" dirty="0">
                <a:solidFill>
                  <a:srgbClr val="003399"/>
                </a:solidFill>
                <a:sym typeface="+mn-ea"/>
              </a:rPr>
              <a:t>数据流通过，并向发送者反馈消息告知该数据流已被拒绝，对于</a:t>
            </a:r>
            <a:r>
              <a:rPr lang="en-US" altLang="zh-CN" dirty="0">
                <a:solidFill>
                  <a:srgbClr val="003399"/>
                </a:solidFill>
                <a:sym typeface="+mn-ea"/>
              </a:rPr>
              <a:t>TCP</a:t>
            </a:r>
            <a:r>
              <a:rPr lang="zh-CN" altLang="en-US" dirty="0">
                <a:solidFill>
                  <a:srgbClr val="003399"/>
                </a:solidFill>
                <a:sym typeface="+mn-ea"/>
              </a:rPr>
              <a:t>通信来说，就是反馈一个</a:t>
            </a:r>
            <a:r>
              <a:rPr lang="en-US" altLang="zh-CN" dirty="0">
                <a:solidFill>
                  <a:srgbClr val="003399"/>
                </a:solidFill>
                <a:sym typeface="+mn-ea"/>
              </a:rPr>
              <a:t>RST</a:t>
            </a:r>
            <a:r>
              <a:rPr lang="zh-CN" altLang="en-US" dirty="0">
                <a:solidFill>
                  <a:srgbClr val="003399"/>
                </a:solidFill>
                <a:sym typeface="+mn-ea"/>
              </a:rPr>
              <a:t>报文断开连接，对于</a:t>
            </a:r>
            <a:r>
              <a:rPr lang="en-US" altLang="zh-CN" dirty="0">
                <a:solidFill>
                  <a:srgbClr val="003399"/>
                </a:solidFill>
                <a:sym typeface="+mn-ea"/>
              </a:rPr>
              <a:t>UDP</a:t>
            </a:r>
            <a:r>
              <a:rPr lang="zh-CN" altLang="en-US" dirty="0">
                <a:solidFill>
                  <a:srgbClr val="003399"/>
                </a:solidFill>
                <a:sym typeface="+mn-ea"/>
              </a:rPr>
              <a:t>通信，则是发送一个</a:t>
            </a:r>
            <a:r>
              <a:rPr lang="en-US" altLang="zh-CN" dirty="0">
                <a:solidFill>
                  <a:srgbClr val="003399"/>
                </a:solidFill>
                <a:sym typeface="+mn-ea"/>
              </a:rPr>
              <a:t>ICMP</a:t>
            </a:r>
            <a:r>
              <a:rPr lang="zh-CN" altLang="en-US" dirty="0">
                <a:solidFill>
                  <a:srgbClr val="003399"/>
                </a:solidFill>
                <a:sym typeface="+mn-ea"/>
              </a:rPr>
              <a:t>目的不可达的错误通告；</a:t>
            </a:r>
            <a:endParaRPr kumimoji="0" lang="en-US" altLang="zh-CN" dirty="0">
              <a:solidFill>
                <a:srgbClr val="003399"/>
              </a:solidFill>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003399"/>
                </a:solidFill>
                <a:sym typeface="+mn-ea"/>
              </a:rPr>
              <a:t>第三种动作是</a:t>
            </a:r>
            <a:r>
              <a:rPr lang="en-US" altLang="zh-CN" dirty="0">
                <a:solidFill>
                  <a:srgbClr val="003399"/>
                </a:solidFill>
                <a:sym typeface="+mn-ea"/>
              </a:rPr>
              <a:t>DROP</a:t>
            </a:r>
            <a:r>
              <a:rPr lang="zh-CN" altLang="en-US" dirty="0">
                <a:solidFill>
                  <a:srgbClr val="003399"/>
                </a:solidFill>
                <a:sym typeface="+mn-ea"/>
              </a:rPr>
              <a:t>，丢弃数据流，不进行任何处理，也不反馈任何消息，这种情况下发送者只有等到超时才能知道通信不成功。</a:t>
            </a:r>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 </a:t>
            </a:r>
            <a:r>
              <a:rPr lang="zh-CN" altLang="en-US" dirty="0"/>
              <a:t>包过滤的问题</a:t>
            </a:r>
            <a:endParaRPr lang="zh-CN" altLang="en-US" dirty="0"/>
          </a:p>
        </p:txBody>
      </p:sp>
      <p:sp>
        <p:nvSpPr>
          <p:cNvPr id="3" name="内容占位符 2"/>
          <p:cNvSpPr>
            <a:spLocks noGrp="1"/>
          </p:cNvSpPr>
          <p:nvPr>
            <p:ph idx="1"/>
          </p:nvPr>
        </p:nvSpPr>
        <p:spPr/>
        <p:txBody>
          <a:bodyPr>
            <a:normAutofit fontScale="92500" lnSpcReduction="20000"/>
          </a:bodyPr>
          <a:lstStyle/>
          <a:p>
            <a:r>
              <a:rPr lang="zh-CN" altLang="en-US"/>
              <a:t>效率低</a:t>
            </a:r>
            <a:endParaRPr lang="en-US" altLang="zh-CN"/>
          </a:p>
          <a:p>
            <a:pPr lvl="1"/>
            <a:r>
              <a:rPr lang="zh-CN" altLang="en-US"/>
              <a:t>规则列表顺序匹配</a:t>
            </a:r>
            <a:endParaRPr lang="en-US" altLang="zh-CN"/>
          </a:p>
          <a:p>
            <a:pPr lvl="1"/>
            <a:r>
              <a:rPr lang="zh-CN" altLang="en-US"/>
              <a:t>一个数据流的每个数据包特征相同重复检查</a:t>
            </a:r>
            <a:endParaRPr lang="en-US" altLang="zh-CN"/>
          </a:p>
          <a:p>
            <a:r>
              <a:rPr lang="zh-CN" altLang="en-US"/>
              <a:t>易用性</a:t>
            </a:r>
            <a:endParaRPr lang="en-US" altLang="zh-CN"/>
          </a:p>
          <a:p>
            <a:pPr lvl="1"/>
            <a:r>
              <a:rPr lang="zh-CN" altLang="en-US"/>
              <a:t>一个数据流的正反方向要配一对规则</a:t>
            </a:r>
            <a:endParaRPr lang="en-US" altLang="zh-CN"/>
          </a:p>
          <a:p>
            <a:pPr lvl="1"/>
            <a:r>
              <a:rPr lang="zh-CN" altLang="en-US"/>
              <a:t>协商端口的动态数据流没法预先配规则，若放开所有端口安全性下降</a:t>
            </a:r>
            <a:endParaRPr lang="en-US" altLang="zh-CN"/>
          </a:p>
          <a:p>
            <a:pPr lvl="2"/>
            <a:r>
              <a:rPr lang="en-US" altLang="zh-CN"/>
              <a:t>FTP</a:t>
            </a:r>
            <a:r>
              <a:rPr lang="zh-CN" altLang="en-US"/>
              <a:t>数据连接</a:t>
            </a:r>
            <a:endParaRPr lang="en-US" altLang="zh-CN"/>
          </a:p>
          <a:p>
            <a:pPr lvl="2"/>
            <a:r>
              <a:rPr lang="zh-CN" altLang="en-US"/>
              <a:t>流媒体协议</a:t>
            </a:r>
            <a:r>
              <a:rPr lang="en-US" altLang="zh-CN"/>
              <a:t>H.323</a:t>
            </a:r>
            <a:r>
              <a:rPr lang="zh-CN" altLang="en-US"/>
              <a:t>、</a:t>
            </a:r>
            <a:r>
              <a:rPr lang="en-US" altLang="zh-CN"/>
              <a:t>SIP</a:t>
            </a:r>
            <a:endParaRPr lang="en-US" altLang="zh-CN"/>
          </a:p>
          <a:p>
            <a:pPr lvl="2"/>
            <a:r>
              <a:rPr lang="zh-CN" altLang="en-US"/>
              <a:t>数据库协议</a:t>
            </a:r>
            <a:r>
              <a:rPr lang="en-US" altLang="zh-CN"/>
              <a:t>SQLNET</a:t>
            </a:r>
            <a:endParaRPr lang="en-US" altLang="zh-CN"/>
          </a:p>
          <a:p>
            <a:r>
              <a:rPr lang="zh-CN" altLang="en-US"/>
              <a:t>安全性低</a:t>
            </a:r>
            <a:endParaRPr lang="en-US" altLang="zh-CN"/>
          </a:p>
          <a:p>
            <a:pPr lvl="1"/>
            <a:r>
              <a:rPr lang="zh-CN" altLang="en-US"/>
              <a:t>只检查数据包首部，不检查数据</a:t>
            </a:r>
            <a:endParaRPr lang="en-US" altLang="zh-CN"/>
          </a:p>
          <a:p>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解决思路</a:t>
            </a:r>
            <a:r>
              <a:rPr lang="en-US" altLang="zh-CN" dirty="0"/>
              <a:t>——</a:t>
            </a:r>
            <a:r>
              <a:rPr lang="zh-CN" altLang="en-US" dirty="0"/>
              <a:t>状态检测</a:t>
            </a:r>
            <a:endParaRPr lang="zh-CN" altLang="en-US" dirty="0"/>
          </a:p>
        </p:txBody>
      </p:sp>
      <p:sp>
        <p:nvSpPr>
          <p:cNvPr id="3" name="内容占位符 2"/>
          <p:cNvSpPr>
            <a:spLocks noGrp="1"/>
          </p:cNvSpPr>
          <p:nvPr>
            <p:ph idx="1"/>
          </p:nvPr>
        </p:nvSpPr>
        <p:spPr/>
        <p:txBody>
          <a:bodyPr>
            <a:normAutofit lnSpcReduction="10000"/>
          </a:bodyPr>
          <a:lstStyle/>
          <a:p>
            <a:r>
              <a:rPr lang="zh-CN" altLang="en-US"/>
              <a:t>一个数据流的所有数据包有内在联系</a:t>
            </a:r>
            <a:r>
              <a:rPr lang="en-US" altLang="zh-CN">
                <a:sym typeface="Wingdings" panose="05000000000000000000" pitchFamily="2" charset="2"/>
              </a:rPr>
              <a:t></a:t>
            </a:r>
            <a:r>
              <a:rPr lang="zh-CN" altLang="en-US"/>
              <a:t>连接</a:t>
            </a:r>
            <a:r>
              <a:rPr lang="en-US" altLang="zh-CN">
                <a:sym typeface="Wingdings" panose="05000000000000000000" pitchFamily="2" charset="2"/>
              </a:rPr>
              <a:t></a:t>
            </a:r>
            <a:r>
              <a:rPr lang="zh-CN" altLang="en-US"/>
              <a:t>状态表</a:t>
            </a:r>
            <a:endParaRPr lang="en-US" altLang="zh-CN"/>
          </a:p>
          <a:p>
            <a:r>
              <a:rPr lang="zh-CN" altLang="en-US"/>
              <a:t>效率</a:t>
            </a:r>
            <a:endParaRPr lang="en-US" altLang="zh-CN"/>
          </a:p>
          <a:p>
            <a:pPr lvl="1"/>
            <a:r>
              <a:rPr lang="zh-CN" altLang="en-US"/>
              <a:t>数据流的第一个数据包，检查规则表，新建连接</a:t>
            </a:r>
            <a:endParaRPr lang="en-US" altLang="zh-CN"/>
          </a:p>
          <a:p>
            <a:pPr lvl="1"/>
            <a:r>
              <a:rPr lang="zh-CN" altLang="en-US"/>
              <a:t>后续数据包，检查状态表</a:t>
            </a:r>
            <a:endParaRPr lang="en-US" altLang="zh-CN"/>
          </a:p>
          <a:p>
            <a:r>
              <a:rPr lang="zh-CN" altLang="en-US"/>
              <a:t>易用性</a:t>
            </a:r>
            <a:endParaRPr lang="en-US" altLang="zh-CN"/>
          </a:p>
          <a:p>
            <a:pPr lvl="1"/>
            <a:r>
              <a:rPr lang="zh-CN" altLang="en-US"/>
              <a:t>单向配置规则，双向检查状态表</a:t>
            </a:r>
            <a:endParaRPr lang="en-US" altLang="zh-CN"/>
          </a:p>
          <a:p>
            <a:pPr lvl="1"/>
            <a:r>
              <a:rPr lang="zh-CN" altLang="en-US"/>
              <a:t>配置主连接规则，追踪分析数据流，为动态端口自动创建连接</a:t>
            </a:r>
            <a:endParaRPr lang="en-US" altLang="zh-CN"/>
          </a:p>
          <a:p>
            <a:r>
              <a:rPr lang="zh-CN" altLang="en-US"/>
              <a:t>安全性</a:t>
            </a:r>
            <a:endParaRPr lang="en-US" altLang="zh-CN"/>
          </a:p>
          <a:p>
            <a:pPr lvl="1"/>
            <a:r>
              <a:rPr lang="zh-CN" altLang="en-US"/>
              <a:t>追踪连接数据流，可对数据检查</a:t>
            </a:r>
            <a:endParaRPr lang="en-US" altLang="zh-CN"/>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 </a:t>
            </a:r>
            <a:r>
              <a:rPr lang="zh-CN" altLang="en-US" dirty="0"/>
              <a:t>状态检测表（连接表）</a:t>
            </a:r>
            <a:endParaRPr lang="zh-CN" altLang="en-US" dirty="0"/>
          </a:p>
        </p:txBody>
      </p:sp>
      <p:sp>
        <p:nvSpPr>
          <p:cNvPr id="3" name="内容占位符 2"/>
          <p:cNvSpPr>
            <a:spLocks noGrp="1"/>
          </p:cNvSpPr>
          <p:nvPr>
            <p:ph idx="1"/>
          </p:nvPr>
        </p:nvSpPr>
        <p:spPr/>
        <p:txBody>
          <a:bodyPr>
            <a:normAutofit/>
          </a:bodyPr>
          <a:lstStyle/>
          <a:p>
            <a:r>
              <a:rPr lang="zh-CN" altLang="en-US" b="1">
                <a:highlight>
                  <a:srgbClr val="FFFF00"/>
                </a:highlight>
              </a:rPr>
              <a:t>状态检测表</a:t>
            </a:r>
            <a:r>
              <a:rPr lang="zh-CN" altLang="en-US"/>
              <a:t>包括所有通过防火墙的连接</a:t>
            </a:r>
            <a:endParaRPr lang="en-US" altLang="zh-CN"/>
          </a:p>
          <a:p>
            <a:r>
              <a:rPr lang="zh-CN" altLang="en-US"/>
              <a:t>连接的信息（状态）</a:t>
            </a:r>
            <a:endParaRPr lang="en-US" altLang="zh-CN"/>
          </a:p>
          <a:p>
            <a:pPr lvl="1"/>
            <a:r>
              <a:rPr lang="zh-CN" altLang="en-US"/>
              <a:t>源、目的</a:t>
            </a:r>
            <a:r>
              <a:rPr lang="en-US" altLang="zh-CN"/>
              <a:t>IP</a:t>
            </a:r>
            <a:r>
              <a:rPr lang="zh-CN" altLang="en-US"/>
              <a:t>地址</a:t>
            </a:r>
            <a:endParaRPr lang="en-US" altLang="zh-CN"/>
          </a:p>
          <a:p>
            <a:pPr lvl="1"/>
            <a:r>
              <a:rPr lang="zh-CN" altLang="en-US"/>
              <a:t>协议类型</a:t>
            </a:r>
            <a:endParaRPr lang="en-US" altLang="zh-CN"/>
          </a:p>
          <a:p>
            <a:pPr lvl="1"/>
            <a:r>
              <a:rPr lang="zh-CN" altLang="en-US"/>
              <a:t>传输层信息：</a:t>
            </a:r>
            <a:r>
              <a:rPr lang="en-US" altLang="zh-CN"/>
              <a:t>TCP/UDP</a:t>
            </a:r>
            <a:r>
              <a:rPr lang="zh-CN" altLang="en-US"/>
              <a:t>端口、</a:t>
            </a:r>
            <a:r>
              <a:rPr lang="en-US" altLang="zh-CN"/>
              <a:t>ICMP ID</a:t>
            </a:r>
            <a:r>
              <a:rPr lang="zh-CN" altLang="en-US"/>
              <a:t>号</a:t>
            </a:r>
            <a:endParaRPr lang="en-US" altLang="zh-CN"/>
          </a:p>
          <a:p>
            <a:pPr lvl="1"/>
            <a:r>
              <a:rPr lang="zh-CN" altLang="en-US"/>
              <a:t>连接状态：</a:t>
            </a:r>
            <a:r>
              <a:rPr lang="en-US" altLang="zh-CN"/>
              <a:t>TCP</a:t>
            </a:r>
            <a:r>
              <a:rPr lang="zh-CN" altLang="en-US"/>
              <a:t>连接状态</a:t>
            </a:r>
            <a:endParaRPr lang="en-US" altLang="zh-CN"/>
          </a:p>
          <a:p>
            <a:pPr lvl="1"/>
            <a:r>
              <a:rPr lang="zh-CN" altLang="en-US"/>
              <a:t>超时时间</a:t>
            </a:r>
            <a:endParaRPr lang="en-US" altLang="zh-CN"/>
          </a:p>
        </p:txBody>
      </p:sp>
      <p:sp>
        <p:nvSpPr>
          <p:cNvPr id="4" name="文本框 3"/>
          <p:cNvSpPr txBox="1"/>
          <p:nvPr/>
        </p:nvSpPr>
        <p:spPr>
          <a:xfrm>
            <a:off x="1153795" y="5349875"/>
            <a:ext cx="9502775" cy="1198880"/>
          </a:xfrm>
          <a:prstGeom prst="rect">
            <a:avLst/>
          </a:prstGeom>
          <a:noFill/>
        </p:spPr>
        <p:txBody>
          <a:bodyPr wrap="square" rtlCol="0">
            <a:spAutoFit/>
          </a:bodyPr>
          <a:p>
            <a:r>
              <a:rPr lang="zh-CN" altLang="en-US" dirty="0">
                <a:sym typeface="+mn-ea"/>
              </a:rPr>
              <a:t>由于连接表在内存中消耗系统资源，不能无限制的保存，数据流传输结束，例如</a:t>
            </a:r>
            <a:r>
              <a:rPr lang="en-US" altLang="zh-CN" dirty="0">
                <a:sym typeface="+mn-ea"/>
              </a:rPr>
              <a:t>TCP</a:t>
            </a:r>
            <a:r>
              <a:rPr lang="zh-CN" altLang="en-US" dirty="0">
                <a:sym typeface="+mn-ea"/>
              </a:rPr>
              <a:t>连接断开时，系统要删除连接，而有些连接没有明确的断开状态，我们就要记录一个超时时间，超过这个时间也会把连接删除掉。</a:t>
            </a:r>
            <a:endParaRPr lang="zh-CN" altLang="en-US" dirty="0"/>
          </a:p>
          <a:p>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3.4 TCP</a:t>
            </a:r>
            <a:r>
              <a:rPr lang="zh-CN" altLang="en-US" dirty="0"/>
              <a:t>状态检测</a:t>
            </a:r>
            <a:endParaRPr lang="zh-CN" altLang="en-US" dirty="0"/>
          </a:p>
        </p:txBody>
      </p:sp>
      <p:sp>
        <p:nvSpPr>
          <p:cNvPr id="5" name="内容占位符 4"/>
          <p:cNvSpPr>
            <a:spLocks noGrp="1"/>
          </p:cNvSpPr>
          <p:nvPr>
            <p:ph idx="1"/>
          </p:nvPr>
        </p:nvSpPr>
        <p:spPr>
          <a:xfrm>
            <a:off x="683260" y="696755"/>
            <a:ext cx="10515600" cy="5040000"/>
          </a:xfrm>
        </p:spPr>
        <p:txBody>
          <a:bodyPr/>
          <a:lstStyle/>
          <a:p>
            <a:r>
              <a:rPr lang="zh-CN" altLang="en-US"/>
              <a:t>基本流程</a:t>
            </a:r>
            <a:endParaRPr lang="zh-CN" altLang="en-US"/>
          </a:p>
        </p:txBody>
      </p:sp>
      <p:graphicFrame>
        <p:nvGraphicFramePr>
          <p:cNvPr id="6" name="Object 2"/>
          <p:cNvGraphicFramePr>
            <a:graphicFrameLocks noChangeAspect="1"/>
          </p:cNvGraphicFramePr>
          <p:nvPr/>
        </p:nvGraphicFramePr>
        <p:xfrm>
          <a:off x="838279" y="1371722"/>
          <a:ext cx="5864702" cy="5171930"/>
        </p:xfrm>
        <a:graphic>
          <a:graphicData uri="http://schemas.openxmlformats.org/presentationml/2006/ole">
            <mc:AlternateContent xmlns:mc="http://schemas.openxmlformats.org/markup-compatibility/2006">
              <mc:Choice xmlns:v="urn:schemas-microsoft-com:vml" Requires="v">
                <p:oleObj spid="_x0000_s7192" name="Visio" r:id="rId1" imgW="2891155" imgH="2549525" progId="Visio.Drawing.11">
                  <p:embed/>
                </p:oleObj>
              </mc:Choice>
              <mc:Fallback>
                <p:oleObj name="Visio" r:id="rId1" imgW="2891155" imgH="2549525" progId="Visio.Drawing.11">
                  <p:embed/>
                  <p:pic>
                    <p:nvPicPr>
                      <p:cNvPr id="0" name="Object 2"/>
                      <p:cNvPicPr>
                        <a:picLocks noGrp="1" noChangeAspect="1" noChangeArrowheads="1"/>
                      </p:cNvPicPr>
                      <p:nvPr/>
                    </p:nvPicPr>
                    <p:blipFill>
                      <a:blip r:embed="rId2"/>
                      <a:srcRect/>
                      <a:stretch>
                        <a:fillRect/>
                      </a:stretch>
                    </p:blipFill>
                    <p:spPr bwMode="auto">
                      <a:xfrm>
                        <a:off x="838279" y="1371722"/>
                        <a:ext cx="5864702" cy="5171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 name="文本框 2"/>
          <p:cNvSpPr txBox="1"/>
          <p:nvPr/>
        </p:nvSpPr>
        <p:spPr>
          <a:xfrm>
            <a:off x="6672580" y="1759585"/>
            <a:ext cx="4969510" cy="3969385"/>
          </a:xfrm>
          <a:prstGeom prst="rect">
            <a:avLst/>
          </a:prstGeom>
          <a:noFill/>
        </p:spPr>
        <p:txBody>
          <a:bodyPr wrap="square" rtlCol="0">
            <a:spAutoFit/>
          </a:bodyPr>
          <a:p>
            <a:r>
              <a:rPr lang="zh-CN" altLang="en-US" dirty="0">
                <a:sym typeface="+mn-ea"/>
              </a:rPr>
              <a:t>防火墙收到一个数据包，</a:t>
            </a:r>
            <a:endParaRPr lang="en-US" altLang="zh-CN" dirty="0"/>
          </a:p>
          <a:p>
            <a:r>
              <a:rPr lang="zh-CN" altLang="en-US" dirty="0">
                <a:sym typeface="+mn-ea"/>
              </a:rPr>
              <a:t>先检查它是否与状态检测表中的某个连接匹配，如果不匹配，</a:t>
            </a:r>
            <a:endParaRPr lang="en-US" altLang="zh-CN" dirty="0"/>
          </a:p>
          <a:p>
            <a:r>
              <a:rPr lang="zh-CN" altLang="en-US" dirty="0">
                <a:sym typeface="+mn-ea"/>
              </a:rPr>
              <a:t>说明是一个新的数据流，就要检查它是不是</a:t>
            </a:r>
            <a:r>
              <a:rPr lang="en-US" altLang="zh-CN" dirty="0">
                <a:sym typeface="+mn-ea"/>
              </a:rPr>
              <a:t>TCP</a:t>
            </a:r>
            <a:r>
              <a:rPr lang="zh-CN" altLang="en-US" dirty="0">
                <a:sym typeface="+mn-ea"/>
              </a:rPr>
              <a:t>三次握手的第一个</a:t>
            </a:r>
            <a:r>
              <a:rPr lang="en-US" altLang="zh-CN" dirty="0">
                <a:sym typeface="+mn-ea"/>
              </a:rPr>
              <a:t>SYN</a:t>
            </a:r>
            <a:r>
              <a:rPr lang="zh-CN" altLang="en-US" dirty="0">
                <a:sym typeface="+mn-ea"/>
              </a:rPr>
              <a:t>报文，不是的话则丢弃这个数据包，</a:t>
            </a:r>
            <a:endParaRPr lang="en-US" altLang="zh-CN" dirty="0"/>
          </a:p>
          <a:p>
            <a:r>
              <a:rPr lang="zh-CN" altLang="en-US" dirty="0">
                <a:sym typeface="+mn-ea"/>
              </a:rPr>
              <a:t>是的话，则逐条匹配规则，若规则不允许通信，则丢弃这个数据包，规则允许，则为这个新的数据流新建一个连接并放行报文。</a:t>
            </a:r>
            <a:endParaRPr lang="en-US" altLang="zh-CN" dirty="0"/>
          </a:p>
          <a:p>
            <a:r>
              <a:rPr lang="zh-CN" altLang="en-US" dirty="0">
                <a:sym typeface="+mn-ea"/>
              </a:rPr>
              <a:t>如果数据包匹配了状态检测表的连接，则要检查它是否符合该连接的状态机，不符合说明异常，甚至可能是攻击包，则丢弃这个数据包，符合状态机的则可以放行。</a:t>
            </a:r>
            <a:endParaRPr lang="zh-CN" altLang="en-US" dirty="0"/>
          </a:p>
          <a:p>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3.4 TCP</a:t>
            </a:r>
            <a:r>
              <a:rPr lang="zh-CN" altLang="en-US" dirty="0"/>
              <a:t>状态检测</a:t>
            </a:r>
            <a:endParaRPr lang="zh-CN" altLang="en-US" dirty="0"/>
          </a:p>
        </p:txBody>
      </p:sp>
      <p:sp>
        <p:nvSpPr>
          <p:cNvPr id="3" name="内容占位符 2"/>
          <p:cNvSpPr>
            <a:spLocks noGrp="1"/>
          </p:cNvSpPr>
          <p:nvPr>
            <p:ph idx="1"/>
          </p:nvPr>
        </p:nvSpPr>
        <p:spPr>
          <a:xfrm>
            <a:off x="838200" y="1088373"/>
            <a:ext cx="10515600" cy="4850296"/>
          </a:xfrm>
        </p:spPr>
        <p:txBody>
          <a:bodyPr/>
          <a:lstStyle/>
          <a:p>
            <a:r>
              <a:rPr lang="zh-CN" altLang="en-US"/>
              <a:t>简化的</a:t>
            </a:r>
            <a:r>
              <a:rPr lang="en-US" altLang="zh-CN"/>
              <a:t>TCP</a:t>
            </a:r>
            <a:r>
              <a:rPr lang="zh-CN" altLang="en-US"/>
              <a:t>状态机</a:t>
            </a:r>
            <a:endParaRPr lang="zh-CN" altLang="en-US"/>
          </a:p>
        </p:txBody>
      </p:sp>
      <p:graphicFrame>
        <p:nvGraphicFramePr>
          <p:cNvPr id="6" name="对象 5"/>
          <p:cNvGraphicFramePr>
            <a:graphicFrameLocks noChangeAspect="1"/>
          </p:cNvGraphicFramePr>
          <p:nvPr/>
        </p:nvGraphicFramePr>
        <p:xfrm>
          <a:off x="838149" y="1771425"/>
          <a:ext cx="6825082" cy="4625645"/>
        </p:xfrm>
        <a:graphic>
          <a:graphicData uri="http://schemas.openxmlformats.org/presentationml/2006/ole">
            <mc:AlternateContent xmlns:mc="http://schemas.openxmlformats.org/markup-compatibility/2006">
              <mc:Choice xmlns:v="urn:schemas-microsoft-com:vml" Requires="v">
                <p:oleObj spid="_x0000_s8216" name="Visio" r:id="rId1" imgW="3150870" imgH="2131060" progId="Visio.Drawing.11">
                  <p:embed/>
                </p:oleObj>
              </mc:Choice>
              <mc:Fallback>
                <p:oleObj name="Visio" r:id="rId1" imgW="3150870" imgH="2131060" progId="Visio.Drawing.11">
                  <p:embed/>
                  <p:pic>
                    <p:nvPicPr>
                      <p:cNvPr id="0" name="对象 5"/>
                      <p:cNvPicPr>
                        <a:picLocks noChangeAspect="1" noChangeArrowheads="1"/>
                      </p:cNvPicPr>
                      <p:nvPr/>
                    </p:nvPicPr>
                    <p:blipFill>
                      <a:blip r:embed="rId2"/>
                      <a:srcRect/>
                      <a:stretch>
                        <a:fillRect/>
                      </a:stretch>
                    </p:blipFill>
                    <p:spPr bwMode="auto">
                      <a:xfrm>
                        <a:off x="838149" y="1771425"/>
                        <a:ext cx="6825082" cy="46256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文本框 3"/>
          <p:cNvSpPr txBox="1"/>
          <p:nvPr/>
        </p:nvSpPr>
        <p:spPr>
          <a:xfrm>
            <a:off x="7663180" y="1771650"/>
            <a:ext cx="4064000" cy="4246245"/>
          </a:xfrm>
          <a:prstGeom prst="rect">
            <a:avLst/>
          </a:prstGeom>
          <a:noFill/>
        </p:spPr>
        <p:txBody>
          <a:bodyPr wrap="square" rtlCol="0">
            <a:spAutoFit/>
          </a:bodyPr>
          <a:p>
            <a:r>
              <a:rPr lang="zh-CN" altLang="en-US" dirty="0">
                <a:sym typeface="+mn-ea"/>
              </a:rPr>
              <a:t>由于</a:t>
            </a:r>
            <a:r>
              <a:rPr lang="en-US" altLang="zh-CN" dirty="0">
                <a:sym typeface="+mn-ea"/>
              </a:rPr>
              <a:t>TCP</a:t>
            </a:r>
            <a:r>
              <a:rPr lang="zh-CN" altLang="en-US" dirty="0">
                <a:sym typeface="+mn-ea"/>
              </a:rPr>
              <a:t>连接是有状态的，连接进入不同的阶段有不同的状态，并且连接状态的转换是有一定顺序的，防火墙就要维护</a:t>
            </a:r>
            <a:r>
              <a:rPr lang="en-US" altLang="zh-CN" dirty="0">
                <a:sym typeface="+mn-ea"/>
              </a:rPr>
              <a:t>TCP</a:t>
            </a:r>
            <a:r>
              <a:rPr lang="zh-CN" altLang="en-US" dirty="0">
                <a:sym typeface="+mn-ea"/>
              </a:rPr>
              <a:t>连接的状态机保证与协议规范一致。不符合状态机的数据包就要丢弃。</a:t>
            </a:r>
            <a:endParaRPr lang="en-US" altLang="zh-CN" dirty="0"/>
          </a:p>
          <a:p>
            <a:r>
              <a:rPr lang="zh-CN" altLang="en-US" dirty="0">
                <a:sym typeface="+mn-ea"/>
              </a:rPr>
              <a:t>防护墙作为客户端服务器通信的中间人，其状态机与两端的略有不同，这个图</a:t>
            </a:r>
            <a:r>
              <a:rPr lang="en-US" altLang="zh-CN" dirty="0">
                <a:sym typeface="+mn-ea"/>
              </a:rPr>
              <a:t>【</a:t>
            </a:r>
            <a:r>
              <a:rPr lang="zh-CN" altLang="en-US" dirty="0">
                <a:sym typeface="+mn-ea"/>
              </a:rPr>
              <a:t>指图</a:t>
            </a:r>
            <a:r>
              <a:rPr lang="en-US" altLang="zh-CN" dirty="0">
                <a:sym typeface="+mn-ea"/>
              </a:rPr>
              <a:t>】</a:t>
            </a:r>
            <a:r>
              <a:rPr lang="zh-CN" altLang="en-US" dirty="0">
                <a:sym typeface="+mn-ea"/>
              </a:rPr>
              <a:t>给出了一个防火墙中简化的</a:t>
            </a:r>
            <a:r>
              <a:rPr lang="en-US" altLang="zh-CN" dirty="0">
                <a:sym typeface="+mn-ea"/>
              </a:rPr>
              <a:t>TCP</a:t>
            </a:r>
            <a:r>
              <a:rPr lang="zh-CN" altLang="en-US" dirty="0">
                <a:sym typeface="+mn-ea"/>
              </a:rPr>
              <a:t>状态机示例。</a:t>
            </a:r>
            <a:endParaRPr lang="en-US" altLang="zh-CN" dirty="0"/>
          </a:p>
          <a:p>
            <a:r>
              <a:rPr lang="zh-CN" altLang="en-US" dirty="0">
                <a:sym typeface="+mn-ea"/>
              </a:rPr>
              <a:t>另外，对于一些不符合</a:t>
            </a:r>
            <a:r>
              <a:rPr lang="en-US" altLang="zh-CN" dirty="0">
                <a:sym typeface="+mn-ea"/>
              </a:rPr>
              <a:t>TCP</a:t>
            </a:r>
            <a:r>
              <a:rPr lang="zh-CN" altLang="en-US" dirty="0">
                <a:sym typeface="+mn-ea"/>
              </a:rPr>
              <a:t>协议规范的标志位情况，如</a:t>
            </a:r>
            <a:r>
              <a:rPr lang="en-US" altLang="zh-CN" dirty="0">
                <a:sym typeface="+mn-ea"/>
              </a:rPr>
              <a:t>SYN</a:t>
            </a:r>
            <a:r>
              <a:rPr lang="zh-CN" altLang="en-US" dirty="0">
                <a:sym typeface="+mn-ea"/>
              </a:rPr>
              <a:t>标志和</a:t>
            </a:r>
            <a:r>
              <a:rPr lang="en-US" altLang="zh-CN" dirty="0">
                <a:sym typeface="+mn-ea"/>
              </a:rPr>
              <a:t>FIN</a:t>
            </a:r>
            <a:r>
              <a:rPr lang="zh-CN" altLang="en-US" dirty="0">
                <a:sym typeface="+mn-ea"/>
              </a:rPr>
              <a:t>、</a:t>
            </a:r>
            <a:r>
              <a:rPr lang="en-US" altLang="zh-CN" dirty="0">
                <a:sym typeface="+mn-ea"/>
              </a:rPr>
              <a:t>RST</a:t>
            </a:r>
            <a:r>
              <a:rPr lang="zh-CN" altLang="en-US" dirty="0">
                <a:sym typeface="+mn-ea"/>
              </a:rPr>
              <a:t>、</a:t>
            </a:r>
            <a:r>
              <a:rPr lang="en-US" altLang="zh-CN" dirty="0">
                <a:sym typeface="+mn-ea"/>
              </a:rPr>
              <a:t>PSH</a:t>
            </a:r>
            <a:r>
              <a:rPr lang="zh-CN" altLang="en-US" dirty="0">
                <a:sym typeface="+mn-ea"/>
              </a:rPr>
              <a:t>标志同时置位，可认为其为伪造包或非正常包，需要丢弃处理。</a:t>
            </a:r>
            <a:endParaRPr lang="zh-CN" altLang="en-US" dirty="0"/>
          </a:p>
          <a:p>
            <a:endParaRPr lang="zh-CN" altLang="en-US"/>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3.5 </a:t>
            </a:r>
            <a:r>
              <a:rPr lang="zh-CN" altLang="en-US" dirty="0"/>
              <a:t>非</a:t>
            </a:r>
            <a:r>
              <a:rPr lang="en-US" altLang="zh-CN" dirty="0"/>
              <a:t>TCP</a:t>
            </a:r>
            <a:r>
              <a:rPr lang="zh-CN" altLang="en-US" dirty="0"/>
              <a:t>状态检测</a:t>
            </a:r>
            <a:endParaRPr lang="zh-CN" altLang="en-US" dirty="0"/>
          </a:p>
        </p:txBody>
      </p:sp>
      <p:sp>
        <p:nvSpPr>
          <p:cNvPr id="3" name="内容占位符 2"/>
          <p:cNvSpPr>
            <a:spLocks noGrp="1"/>
          </p:cNvSpPr>
          <p:nvPr>
            <p:ph idx="1"/>
          </p:nvPr>
        </p:nvSpPr>
        <p:spPr/>
        <p:txBody>
          <a:bodyPr>
            <a:normAutofit/>
          </a:bodyPr>
          <a:lstStyle/>
          <a:p>
            <a:r>
              <a:rPr lang="zh-CN" altLang="en-US"/>
              <a:t>防火墙建立虚拟连接</a:t>
            </a:r>
            <a:endParaRPr lang="zh-CN" altLang="en-US"/>
          </a:p>
          <a:p>
            <a:pPr lvl="1"/>
            <a:r>
              <a:rPr lang="en-US" altLang="zh-CN"/>
              <a:t>UDP</a:t>
            </a:r>
            <a:endParaRPr lang="en-US" altLang="zh-CN"/>
          </a:p>
          <a:p>
            <a:pPr lvl="2"/>
            <a:r>
              <a:rPr lang="zh-CN" altLang="en-US"/>
              <a:t>一方发出</a:t>
            </a:r>
            <a:r>
              <a:rPr lang="en-US" altLang="zh-CN"/>
              <a:t>UDP</a:t>
            </a:r>
            <a:r>
              <a:rPr lang="zh-CN" altLang="en-US"/>
              <a:t>包，如</a:t>
            </a:r>
            <a:r>
              <a:rPr lang="en-US" altLang="zh-CN"/>
              <a:t>DNS</a:t>
            </a:r>
            <a:r>
              <a:rPr lang="zh-CN" altLang="en-US"/>
              <a:t>请求，建立连接</a:t>
            </a:r>
            <a:endParaRPr lang="en-US" altLang="zh-CN"/>
          </a:p>
          <a:p>
            <a:pPr lvl="2"/>
            <a:r>
              <a:rPr lang="en-US" altLang="zh-CN"/>
              <a:t>UDP</a:t>
            </a:r>
            <a:r>
              <a:rPr lang="zh-CN" altLang="en-US"/>
              <a:t>应答的源和目的反向匹配连接，允许通过</a:t>
            </a:r>
            <a:endParaRPr lang="zh-CN" altLang="en-US"/>
          </a:p>
          <a:p>
            <a:pPr lvl="1"/>
            <a:r>
              <a:rPr lang="en-US" altLang="zh-CN"/>
              <a:t>ICMP</a:t>
            </a:r>
            <a:endParaRPr lang="en-US" altLang="zh-CN"/>
          </a:p>
          <a:p>
            <a:pPr lvl="2"/>
            <a:r>
              <a:rPr lang="zh-CN" altLang="en-US"/>
              <a:t>信息查询报文，如</a:t>
            </a:r>
            <a:r>
              <a:rPr lang="en-US" altLang="zh-CN"/>
              <a:t>ping</a:t>
            </a:r>
            <a:r>
              <a:rPr lang="zh-CN" altLang="en-US"/>
              <a:t>（</a:t>
            </a:r>
            <a:r>
              <a:rPr lang="en-US" altLang="zh-CN"/>
              <a:t>echo request</a:t>
            </a:r>
            <a:r>
              <a:rPr lang="zh-CN" altLang="en-US"/>
              <a:t>）包，建立连接</a:t>
            </a:r>
            <a:endParaRPr lang="en-US" altLang="zh-CN"/>
          </a:p>
          <a:p>
            <a:pPr lvl="2"/>
            <a:r>
              <a:rPr lang="zh-CN" altLang="en-US"/>
              <a:t>源和目的</a:t>
            </a:r>
            <a:r>
              <a:rPr lang="en-US" altLang="zh-CN"/>
              <a:t>IP</a:t>
            </a:r>
            <a:r>
              <a:rPr lang="zh-CN" altLang="en-US"/>
              <a:t>反向匹配的</a:t>
            </a:r>
            <a:r>
              <a:rPr lang="en-US" altLang="zh-CN"/>
              <a:t>echo reply</a:t>
            </a:r>
            <a:r>
              <a:rPr lang="zh-CN" altLang="en-US"/>
              <a:t>包，允许通过</a:t>
            </a:r>
            <a:endParaRPr lang="zh-CN" altLang="en-US"/>
          </a:p>
          <a:p>
            <a:r>
              <a:rPr lang="zh-CN" altLang="en-US"/>
              <a:t>这些状态的超时时间比较短</a:t>
            </a:r>
            <a:endParaRPr lang="zh-CN" altLang="en-US"/>
          </a:p>
          <a:p>
            <a:endParaRPr lang="zh-CN" altLang="en-US"/>
          </a:p>
        </p:txBody>
      </p:sp>
      <p:sp>
        <p:nvSpPr>
          <p:cNvPr id="4" name="文本框 3"/>
          <p:cNvSpPr txBox="1"/>
          <p:nvPr/>
        </p:nvSpPr>
        <p:spPr>
          <a:xfrm>
            <a:off x="8601075" y="903605"/>
            <a:ext cx="3209925" cy="5752465"/>
          </a:xfrm>
          <a:prstGeom prst="rect">
            <a:avLst/>
          </a:prstGeom>
          <a:noFill/>
        </p:spPr>
        <p:txBody>
          <a:bodyPr wrap="square" rtlCol="0">
            <a:noAutofit/>
          </a:bodyPr>
          <a:p>
            <a:r>
              <a:rPr lang="zh-CN" altLang="en-US" sz="2000" dirty="0">
                <a:sym typeface="+mn-ea"/>
              </a:rPr>
              <a:t>对于</a:t>
            </a:r>
            <a:r>
              <a:rPr lang="en-US" altLang="zh-CN" sz="2000" dirty="0">
                <a:sym typeface="+mn-ea"/>
              </a:rPr>
              <a:t>UDP</a:t>
            </a:r>
            <a:r>
              <a:rPr lang="zh-CN" altLang="en-US" sz="2000" dirty="0">
                <a:sym typeface="+mn-ea"/>
              </a:rPr>
              <a:t>、</a:t>
            </a:r>
            <a:r>
              <a:rPr lang="en-US" altLang="zh-CN" sz="2000" dirty="0">
                <a:sym typeface="+mn-ea"/>
              </a:rPr>
              <a:t>ICMP</a:t>
            </a:r>
            <a:r>
              <a:rPr lang="zh-CN" altLang="en-US" sz="2000" dirty="0">
                <a:sym typeface="+mn-ea"/>
              </a:rPr>
              <a:t>这样的无连接协议，防火墙也可以支持它们的状态检测。采取的方法是为它们在状态检测表中建立虚拟连接。</a:t>
            </a:r>
            <a:endParaRPr lang="en-US" altLang="zh-CN" sz="2000" dirty="0"/>
          </a:p>
          <a:p>
            <a:r>
              <a:rPr lang="zh-CN" altLang="en-US" sz="2000" dirty="0">
                <a:sym typeface="+mn-ea"/>
              </a:rPr>
              <a:t>比如</a:t>
            </a:r>
            <a:r>
              <a:rPr lang="en-US" altLang="zh-CN" sz="2000" dirty="0">
                <a:sym typeface="+mn-ea"/>
              </a:rPr>
              <a:t>UDP</a:t>
            </a:r>
            <a:r>
              <a:rPr lang="zh-CN" altLang="en-US" sz="2000" dirty="0">
                <a:sym typeface="+mn-ea"/>
              </a:rPr>
              <a:t>的</a:t>
            </a:r>
            <a:r>
              <a:rPr lang="en-US" altLang="zh-CN" sz="2000" dirty="0">
                <a:sym typeface="+mn-ea"/>
              </a:rPr>
              <a:t>DNS</a:t>
            </a:r>
            <a:r>
              <a:rPr lang="zh-CN" altLang="en-US" sz="2000" dirty="0">
                <a:sym typeface="+mn-ea"/>
              </a:rPr>
              <a:t>通信，当客户端发出请求时新建连接，收到</a:t>
            </a:r>
            <a:r>
              <a:rPr lang="en-US" altLang="zh-CN" sz="2000" dirty="0">
                <a:sym typeface="+mn-ea"/>
              </a:rPr>
              <a:t>DNS</a:t>
            </a:r>
            <a:r>
              <a:rPr lang="zh-CN" altLang="en-US" sz="2000" dirty="0">
                <a:sym typeface="+mn-ea"/>
              </a:rPr>
              <a:t>应答时用源和目的地址端口反向匹配连接，即可允许通行。</a:t>
            </a:r>
            <a:endParaRPr lang="en-US" altLang="zh-CN" sz="2000" dirty="0"/>
          </a:p>
          <a:p>
            <a:r>
              <a:rPr lang="zh-CN" altLang="en-US" sz="2000" dirty="0">
                <a:sym typeface="+mn-ea"/>
              </a:rPr>
              <a:t>再比如</a:t>
            </a:r>
            <a:r>
              <a:rPr lang="en-US" altLang="zh-CN" sz="2000" dirty="0">
                <a:sym typeface="+mn-ea"/>
              </a:rPr>
              <a:t>ICMP</a:t>
            </a:r>
            <a:r>
              <a:rPr lang="zh-CN" altLang="en-US" sz="2000" dirty="0">
                <a:sym typeface="+mn-ea"/>
              </a:rPr>
              <a:t>的</a:t>
            </a:r>
            <a:r>
              <a:rPr lang="en-US" altLang="zh-CN" sz="2000" dirty="0">
                <a:sym typeface="+mn-ea"/>
              </a:rPr>
              <a:t>ping</a:t>
            </a:r>
            <a:r>
              <a:rPr lang="zh-CN" altLang="en-US" sz="2000" dirty="0">
                <a:sym typeface="+mn-ea"/>
              </a:rPr>
              <a:t>请求包，防火墙收到后为它建立，反向收到对应的</a:t>
            </a:r>
            <a:r>
              <a:rPr lang="en-US" altLang="zh-CN" sz="2000" dirty="0">
                <a:sym typeface="+mn-ea"/>
              </a:rPr>
              <a:t>ping</a:t>
            </a:r>
            <a:r>
              <a:rPr lang="zh-CN" altLang="en-US" sz="2000" dirty="0">
                <a:sym typeface="+mn-ea"/>
              </a:rPr>
              <a:t>应答包也允许通过。</a:t>
            </a:r>
            <a:endParaRPr lang="zh-CN" altLang="en-US" sz="2000" dirty="0"/>
          </a:p>
          <a:p>
            <a:endParaRPr lang="zh-CN" altLang="en-US" sz="20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3.5 </a:t>
            </a:r>
            <a:r>
              <a:rPr lang="zh-CN" altLang="en-US" dirty="0"/>
              <a:t>非</a:t>
            </a:r>
            <a:r>
              <a:rPr lang="en-US" altLang="zh-CN" dirty="0"/>
              <a:t>TCP</a:t>
            </a:r>
            <a:r>
              <a:rPr lang="zh-CN" altLang="en-US" dirty="0"/>
              <a:t>状态检测</a:t>
            </a:r>
            <a:endParaRPr lang="zh-CN" altLang="en-US" dirty="0"/>
          </a:p>
        </p:txBody>
      </p:sp>
      <p:sp>
        <p:nvSpPr>
          <p:cNvPr id="3" name="内容占位符 2"/>
          <p:cNvSpPr>
            <a:spLocks noGrp="1"/>
          </p:cNvSpPr>
          <p:nvPr>
            <p:ph idx="1"/>
          </p:nvPr>
        </p:nvSpPr>
        <p:spPr/>
        <p:txBody>
          <a:bodyPr/>
          <a:lstStyle/>
          <a:p>
            <a:r>
              <a:rPr lang="zh-CN" altLang="en-US"/>
              <a:t>虚拟</a:t>
            </a:r>
            <a:r>
              <a:rPr lang="en-US" altLang="zh-CN"/>
              <a:t>UDP</a:t>
            </a:r>
            <a:r>
              <a:rPr lang="zh-CN" altLang="en-US"/>
              <a:t>状态机</a:t>
            </a:r>
            <a:endParaRPr lang="zh-CN" altLang="en-US"/>
          </a:p>
        </p:txBody>
      </p:sp>
      <p:graphicFrame>
        <p:nvGraphicFramePr>
          <p:cNvPr id="5" name="对象 4"/>
          <p:cNvGraphicFramePr>
            <a:graphicFrameLocks noChangeAspect="1"/>
          </p:cNvGraphicFramePr>
          <p:nvPr/>
        </p:nvGraphicFramePr>
        <p:xfrm>
          <a:off x="3842061" y="2438862"/>
          <a:ext cx="4507877" cy="2607468"/>
        </p:xfrm>
        <a:graphic>
          <a:graphicData uri="http://schemas.openxmlformats.org/presentationml/2006/ole">
            <mc:AlternateContent xmlns:mc="http://schemas.openxmlformats.org/markup-compatibility/2006">
              <mc:Choice xmlns:v="urn:schemas-microsoft-com:vml" Requires="v">
                <p:oleObj spid="_x0000_s9241" name="Visio" r:id="rId1" imgW="2222500" imgH="1287145" progId="Visio.Drawing.11">
                  <p:embed/>
                </p:oleObj>
              </mc:Choice>
              <mc:Fallback>
                <p:oleObj name="Visio" r:id="rId1" imgW="2222500" imgH="1287145" progId="Visio.Drawing.11">
                  <p:embed/>
                  <p:pic>
                    <p:nvPicPr>
                      <p:cNvPr id="0" name="对象 4"/>
                      <p:cNvPicPr>
                        <a:picLocks noChangeAspect="1" noChangeArrowheads="1"/>
                      </p:cNvPicPr>
                      <p:nvPr/>
                    </p:nvPicPr>
                    <p:blipFill>
                      <a:blip r:embed="rId2"/>
                      <a:srcRect/>
                      <a:stretch>
                        <a:fillRect/>
                      </a:stretch>
                    </p:blipFill>
                    <p:spPr bwMode="auto">
                      <a:xfrm>
                        <a:off x="3842061" y="2438862"/>
                        <a:ext cx="4507877" cy="26074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3.6 </a:t>
            </a:r>
            <a:r>
              <a:rPr lang="zh-CN" altLang="en-US" dirty="0"/>
              <a:t>连接表的组织</a:t>
            </a:r>
            <a:endParaRPr lang="zh-CN" altLang="en-US" dirty="0"/>
          </a:p>
        </p:txBody>
      </p:sp>
      <p:sp>
        <p:nvSpPr>
          <p:cNvPr id="3" name="内容占位符 2"/>
          <p:cNvSpPr>
            <a:spLocks noGrp="1"/>
          </p:cNvSpPr>
          <p:nvPr>
            <p:ph sz="half" idx="1"/>
          </p:nvPr>
        </p:nvSpPr>
        <p:spPr/>
        <p:txBody>
          <a:bodyPr>
            <a:normAutofit/>
          </a:bodyPr>
          <a:lstStyle/>
          <a:p>
            <a:r>
              <a:rPr lang="zh-CN" altLang="en-US"/>
              <a:t>非线性数据结构</a:t>
            </a:r>
            <a:r>
              <a:rPr lang="en-US" altLang="zh-CN"/>
              <a:t>——hash</a:t>
            </a:r>
            <a:r>
              <a:rPr lang="zh-CN" altLang="en-US"/>
              <a:t>表</a:t>
            </a:r>
            <a:endParaRPr lang="zh-CN" altLang="en-US"/>
          </a:p>
          <a:p>
            <a:r>
              <a:rPr lang="zh-CN" altLang="en-US"/>
              <a:t>快速匹配</a:t>
            </a:r>
            <a:endParaRPr lang="en-US" altLang="zh-CN"/>
          </a:p>
          <a:p>
            <a:r>
              <a:rPr lang="zh-CN" altLang="en-US"/>
              <a:t>可用硬件加速进一步加快</a:t>
            </a:r>
            <a:endParaRPr lang="zh-CN" altLang="en-US"/>
          </a:p>
          <a:p>
            <a:endParaRPr lang="zh-CN" altLang="en-US"/>
          </a:p>
        </p:txBody>
      </p:sp>
      <p:pic>
        <p:nvPicPr>
          <p:cNvPr id="4" name="图片 3"/>
          <p:cNvPicPr>
            <a:picLocks noChangeAspect="1"/>
          </p:cNvPicPr>
          <p:nvPr/>
        </p:nvPicPr>
        <p:blipFill>
          <a:blip r:embed="rId1"/>
          <a:stretch>
            <a:fillRect/>
          </a:stretch>
        </p:blipFill>
        <p:spPr>
          <a:xfrm>
            <a:off x="6096000" y="2135495"/>
            <a:ext cx="5036857" cy="2587009"/>
          </a:xfrm>
          <a:prstGeom prst="rect">
            <a:avLst/>
          </a:prstGeom>
        </p:spPr>
      </p:pic>
      <p:sp>
        <p:nvSpPr>
          <p:cNvPr id="5" name="文本框 4"/>
          <p:cNvSpPr txBox="1"/>
          <p:nvPr/>
        </p:nvSpPr>
        <p:spPr>
          <a:xfrm>
            <a:off x="982345" y="4722495"/>
            <a:ext cx="10150475" cy="1938020"/>
          </a:xfrm>
          <a:prstGeom prst="rect">
            <a:avLst/>
          </a:prstGeom>
          <a:noFill/>
        </p:spPr>
        <p:txBody>
          <a:bodyPr wrap="square" rtlCol="0">
            <a:spAutoFit/>
          </a:bodyPr>
          <a:p>
            <a:r>
              <a:rPr lang="zh-CN" altLang="en-US" sz="2000" dirty="0">
                <a:sym typeface="+mn-ea"/>
              </a:rPr>
              <a:t>连接表在状态检测防火墙中是最重要的核心数据表，每个数据包都要查找它，所以其查找速度就是非常关键的。</a:t>
            </a:r>
            <a:endParaRPr lang="en-US" altLang="zh-CN" sz="2000" dirty="0"/>
          </a:p>
          <a:p>
            <a:r>
              <a:rPr lang="zh-CN" altLang="en-US" sz="2000" dirty="0">
                <a:sym typeface="+mn-ea"/>
              </a:rPr>
              <a:t>一般采用非线性的数据结构，比如</a:t>
            </a:r>
            <a:r>
              <a:rPr lang="en-US" altLang="zh-CN" sz="2000" dirty="0">
                <a:sym typeface="+mn-ea"/>
              </a:rPr>
              <a:t>hash</a:t>
            </a:r>
            <a:r>
              <a:rPr lang="zh-CN" altLang="en-US" sz="2000" dirty="0">
                <a:sym typeface="+mn-ea"/>
              </a:rPr>
              <a:t>表，来组织管理。</a:t>
            </a:r>
            <a:r>
              <a:rPr lang="en-US" altLang="zh-CN" sz="2000" dirty="0">
                <a:sym typeface="+mn-ea"/>
              </a:rPr>
              <a:t>hash</a:t>
            </a:r>
            <a:r>
              <a:rPr lang="zh-CN" altLang="en-US" sz="2000" dirty="0">
                <a:sym typeface="+mn-ea"/>
              </a:rPr>
              <a:t>表通过计算键值定位实现快速匹配，即使存在冲突也能极大减少链表遍历的数量，能够显著提高系统整体性能。</a:t>
            </a:r>
            <a:endParaRPr lang="en-US" altLang="zh-CN" sz="2000" dirty="0"/>
          </a:p>
          <a:p>
            <a:r>
              <a:rPr lang="zh-CN" altLang="en-US" sz="2000" dirty="0">
                <a:sym typeface="+mn-ea"/>
              </a:rPr>
              <a:t>在高端应用场景中，还可以采用硬件实现</a:t>
            </a:r>
            <a:r>
              <a:rPr lang="en-US" altLang="zh-CN" sz="2000" dirty="0">
                <a:sym typeface="+mn-ea"/>
              </a:rPr>
              <a:t>hash</a:t>
            </a:r>
            <a:r>
              <a:rPr lang="zh-CN" altLang="en-US" sz="2000" dirty="0">
                <a:sym typeface="+mn-ea"/>
              </a:rPr>
              <a:t>表，进一步提高处理速度。</a:t>
            </a:r>
            <a:endParaRPr lang="zh-CN" altLang="en-US" sz="2000" dirty="0"/>
          </a:p>
          <a:p>
            <a:endParaRPr lang="zh-CN" altLang="en-US" sz="20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3.7 </a:t>
            </a:r>
            <a:r>
              <a:rPr lang="zh-CN" altLang="en-US" dirty="0"/>
              <a:t>状态检测防火墙优缺点</a:t>
            </a:r>
            <a:endParaRPr lang="zh-CN" altLang="en-US" dirty="0"/>
          </a:p>
        </p:txBody>
      </p:sp>
      <p:sp>
        <p:nvSpPr>
          <p:cNvPr id="3" name="内容占位符 2"/>
          <p:cNvSpPr>
            <a:spLocks noGrp="1"/>
          </p:cNvSpPr>
          <p:nvPr>
            <p:ph idx="1"/>
          </p:nvPr>
        </p:nvSpPr>
        <p:spPr/>
        <p:txBody>
          <a:bodyPr>
            <a:normAutofit/>
          </a:bodyPr>
          <a:lstStyle/>
          <a:p>
            <a:r>
              <a:rPr lang="zh-CN" altLang="en-US"/>
              <a:t>优点</a:t>
            </a:r>
            <a:endParaRPr lang="en-US" altLang="zh-CN"/>
          </a:p>
          <a:p>
            <a:pPr lvl="1"/>
            <a:r>
              <a:rPr lang="zh-CN" altLang="en-US"/>
              <a:t>速度更快，性能更强</a:t>
            </a:r>
            <a:endParaRPr lang="en-US" altLang="zh-CN"/>
          </a:p>
          <a:p>
            <a:pPr lvl="1"/>
            <a:r>
              <a:rPr lang="zh-CN" altLang="en-US"/>
              <a:t>安全性提升</a:t>
            </a:r>
            <a:endParaRPr lang="zh-CN" altLang="en-US"/>
          </a:p>
          <a:p>
            <a:pPr lvl="1"/>
            <a:r>
              <a:rPr lang="zh-CN" altLang="en-US"/>
              <a:t>配置更简单</a:t>
            </a:r>
            <a:endParaRPr lang="en-US" altLang="zh-CN"/>
          </a:p>
          <a:p>
            <a:pPr lvl="1"/>
            <a:r>
              <a:rPr lang="zh-CN" altLang="en-US"/>
              <a:t>对用户透明</a:t>
            </a:r>
            <a:endParaRPr lang="en-US" altLang="zh-CN"/>
          </a:p>
          <a:p>
            <a:r>
              <a:rPr lang="zh-CN" altLang="en-US"/>
              <a:t>缺点</a:t>
            </a:r>
            <a:endParaRPr lang="en-US" altLang="zh-CN"/>
          </a:p>
          <a:p>
            <a:pPr lvl="1"/>
            <a:r>
              <a:rPr lang="zh-CN" altLang="en-US"/>
              <a:t>主要在协议栈中工作，对病毒等威胁防护不足</a:t>
            </a:r>
            <a:endParaRPr lang="en-US" altLang="zh-CN"/>
          </a:p>
          <a:p>
            <a:pPr lvl="1"/>
            <a:r>
              <a:rPr lang="zh-CN" altLang="en-US"/>
              <a:t>用户的</a:t>
            </a:r>
            <a:r>
              <a:rPr lang="en-US" altLang="zh-CN"/>
              <a:t>C/S</a:t>
            </a:r>
            <a:r>
              <a:rPr lang="zh-CN" altLang="en-US"/>
              <a:t>连接得到保持，存在内网信息泄露风险</a:t>
            </a:r>
            <a:endParaRPr lang="zh-CN" altLang="en-US"/>
          </a:p>
        </p:txBody>
      </p:sp>
      <p:sp>
        <p:nvSpPr>
          <p:cNvPr id="4" name="文本框 3"/>
          <p:cNvSpPr txBox="1"/>
          <p:nvPr/>
        </p:nvSpPr>
        <p:spPr>
          <a:xfrm>
            <a:off x="4940935" y="1506220"/>
            <a:ext cx="6687185" cy="3415030"/>
          </a:xfrm>
          <a:prstGeom prst="rect">
            <a:avLst/>
          </a:prstGeom>
          <a:noFill/>
        </p:spPr>
        <p:txBody>
          <a:bodyPr wrap="square" rtlCol="0">
            <a:spAutoFit/>
          </a:bodyPr>
          <a:p>
            <a:pPr marL="0" marR="0" lvl="1" indent="0" algn="l" defTabSz="914400" rtl="0" eaLnBrk="1" fontAlgn="auto" latinLnBrk="0" hangingPunct="1">
              <a:lnSpc>
                <a:spcPct val="100000"/>
              </a:lnSpc>
              <a:spcBef>
                <a:spcPts val="0"/>
              </a:spcBef>
              <a:spcAft>
                <a:spcPts val="0"/>
              </a:spcAft>
              <a:buClrTx/>
              <a:buSzTx/>
              <a:buFontTx/>
              <a:buNone/>
              <a:defRPr/>
            </a:pPr>
            <a:r>
              <a:rPr lang="zh-CN" altLang="en-US" sz="2400" dirty="0">
                <a:sym typeface="+mn-ea"/>
              </a:rPr>
              <a:t>它的主要缺点是由于基本上是在操作系统的内核协议栈中实现的，虽然能够对数据流进行追踪分析，但不能做过于复杂的处理，例如查病毒数据库、入侵检测特征库，这些是不适合做的，所以对病毒威胁等防护是不足的。</a:t>
            </a:r>
            <a:endParaRPr lang="en-US" altLang="zh-CN" sz="2400" dirty="0"/>
          </a:p>
          <a:p>
            <a:pPr marL="0" marR="0" lvl="1" indent="0" algn="l" defTabSz="914400" rtl="0" eaLnBrk="1" fontAlgn="auto" latinLnBrk="0" hangingPunct="1">
              <a:lnSpc>
                <a:spcPct val="100000"/>
              </a:lnSpc>
              <a:spcBef>
                <a:spcPts val="0"/>
              </a:spcBef>
              <a:spcAft>
                <a:spcPts val="0"/>
              </a:spcAft>
              <a:buClrTx/>
              <a:buSzTx/>
              <a:buFontTx/>
              <a:buNone/>
              <a:defRPr/>
            </a:pPr>
            <a:r>
              <a:rPr lang="zh-CN" altLang="en-US" sz="2400" dirty="0">
                <a:sym typeface="+mn-ea"/>
              </a:rPr>
              <a:t>另外它仍然保持了内网用户和外网服务器的直接连接和通信，内网的信息可能泄露，存在一定的安全风险。</a:t>
            </a:r>
            <a:endParaRPr lang="zh-CN" altLang="en-US" sz="2400" dirty="0"/>
          </a:p>
          <a:p>
            <a:endParaRPr lang="zh-CN" altLang="en-US" sz="24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4.1 </a:t>
            </a:r>
            <a:r>
              <a:rPr lang="zh-CN" altLang="en-US" dirty="0"/>
              <a:t>应用代理的提出</a:t>
            </a:r>
            <a:endParaRPr lang="zh-CN" altLang="en-US" dirty="0"/>
          </a:p>
        </p:txBody>
      </p:sp>
      <p:sp>
        <p:nvSpPr>
          <p:cNvPr id="3" name="内容占位符 2"/>
          <p:cNvSpPr>
            <a:spLocks noGrp="1"/>
          </p:cNvSpPr>
          <p:nvPr>
            <p:ph idx="1"/>
          </p:nvPr>
        </p:nvSpPr>
        <p:spPr/>
        <p:txBody>
          <a:bodyPr>
            <a:normAutofit/>
          </a:bodyPr>
          <a:lstStyle/>
          <a:p>
            <a:r>
              <a:rPr lang="zh-CN" altLang="en-US"/>
              <a:t>面向数据包的技术不足</a:t>
            </a:r>
            <a:endParaRPr lang="en-US" altLang="zh-CN"/>
          </a:p>
          <a:p>
            <a:pPr lvl="1"/>
            <a:r>
              <a:rPr lang="zh-CN" altLang="en-US"/>
              <a:t>内核协议栈实现，功能受限</a:t>
            </a:r>
            <a:endParaRPr lang="en-US" altLang="zh-CN"/>
          </a:p>
          <a:p>
            <a:pPr lvl="1"/>
            <a:r>
              <a:rPr lang="zh-CN" altLang="en-US"/>
              <a:t>数据在客户端和服务器之间直传，存在风险</a:t>
            </a:r>
            <a:endParaRPr lang="en-US" altLang="zh-CN"/>
          </a:p>
          <a:p>
            <a:r>
              <a:rPr lang="zh-CN" altLang="en-US"/>
              <a:t>解决思路</a:t>
            </a:r>
            <a:endParaRPr lang="en-US" altLang="zh-CN"/>
          </a:p>
          <a:p>
            <a:pPr lvl="1"/>
            <a:r>
              <a:rPr lang="zh-CN" altLang="en-US"/>
              <a:t>数据过滤提升到应用层实现</a:t>
            </a:r>
            <a:endParaRPr lang="en-US" altLang="zh-CN"/>
          </a:p>
          <a:p>
            <a:pPr lvl="1"/>
            <a:r>
              <a:rPr lang="zh-CN" altLang="en-US"/>
              <a:t>断开客户端和服务器的直接连接</a:t>
            </a:r>
            <a:endParaRPr lang="en-US" altLang="zh-CN"/>
          </a:p>
          <a:p>
            <a:r>
              <a:rPr lang="zh-CN" altLang="en-US"/>
              <a:t>应用代理防火墙（应用级网关）</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 </a:t>
            </a:r>
            <a:r>
              <a:rPr lang="zh-CN" altLang="en-US" dirty="0"/>
              <a:t>防火墙的默认策略</a:t>
            </a:r>
            <a:endParaRPr lang="zh-CN" altLang="en-US" dirty="0"/>
          </a:p>
        </p:txBody>
      </p:sp>
      <p:sp>
        <p:nvSpPr>
          <p:cNvPr id="3" name="内容占位符 2"/>
          <p:cNvSpPr>
            <a:spLocks noGrp="1"/>
          </p:cNvSpPr>
          <p:nvPr>
            <p:ph idx="1"/>
          </p:nvPr>
        </p:nvSpPr>
        <p:spPr/>
        <p:txBody>
          <a:bodyPr/>
          <a:lstStyle/>
          <a:p>
            <a:r>
              <a:rPr lang="zh-CN" altLang="en-US"/>
              <a:t>默认允许：</a:t>
            </a:r>
            <a:r>
              <a:rPr lang="zh-CN" altLang="en-US" dirty="0">
                <a:sym typeface="+mn-ea"/>
              </a:rPr>
              <a:t>即不能匹配任何规则的数据流就允许通过；</a:t>
            </a:r>
            <a:endParaRPr lang="zh-CN" altLang="en-US"/>
          </a:p>
          <a:p>
            <a:r>
              <a:rPr lang="zh-CN" altLang="en-US"/>
              <a:t>默认拒绝</a:t>
            </a:r>
            <a:r>
              <a:rPr lang="en-US" altLang="zh-CN"/>
              <a:t>/</a:t>
            </a:r>
            <a:r>
              <a:rPr lang="zh-CN" altLang="en-US"/>
              <a:t>丢弃：更安全</a:t>
            </a:r>
            <a:r>
              <a:rPr lang="en-US" altLang="zh-CN"/>
              <a:t>,</a:t>
            </a:r>
            <a:r>
              <a:rPr lang="zh-CN" altLang="en-US" dirty="0">
                <a:sym typeface="+mn-ea"/>
              </a:rPr>
              <a:t>即不能匹配任何规则的数据流就拒绝或丢弃</a:t>
            </a:r>
            <a:endParaRPr lang="zh-CN" altLang="en-US"/>
          </a:p>
          <a:p>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 </a:t>
            </a:r>
            <a:r>
              <a:rPr lang="zh-CN" altLang="en-US" dirty="0"/>
              <a:t>应用代理工作机制</a:t>
            </a:r>
            <a:endParaRPr lang="zh-CN" altLang="en-US" dirty="0"/>
          </a:p>
        </p:txBody>
      </p:sp>
      <p:graphicFrame>
        <p:nvGraphicFramePr>
          <p:cNvPr id="4" name="内容占位符 20"/>
          <p:cNvGraphicFramePr/>
          <p:nvPr/>
        </p:nvGraphicFramePr>
        <p:xfrm>
          <a:off x="4294800" y="2181600"/>
          <a:ext cx="1440000" cy="2160000"/>
        </p:xfrm>
        <a:graphic>
          <a:graphicData uri="http://schemas.openxmlformats.org/drawingml/2006/table">
            <a:tbl>
              <a:tblPr firstRow="1" bandRow="1">
                <a:tableStyleId>{5940675A-B579-460E-94D1-54222C63F5DA}</a:tableStyleId>
              </a:tblPr>
              <a:tblGrid>
                <a:gridCol w="1440000"/>
              </a:tblGrid>
              <a:tr h="432000">
                <a:tc>
                  <a:txBody>
                    <a:bodyPr/>
                    <a:lstStyle/>
                    <a:p>
                      <a:pPr algn="ctr"/>
                      <a:r>
                        <a:rPr lang="zh-CN" altLang="en-US" sz="1800">
                          <a:latin typeface="微软雅黑" panose="020B0503020204020204" pitchFamily="34" charset="-122"/>
                          <a:ea typeface="微软雅黑" panose="020B0503020204020204" pitchFamily="34" charset="-122"/>
                        </a:rPr>
                        <a:t>应用层</a:t>
                      </a:r>
                      <a:endParaRPr lang="zh-CN" altLang="en-US" sz="1800">
                        <a:latin typeface="微软雅黑" panose="020B0503020204020204" pitchFamily="34" charset="-122"/>
                        <a:ea typeface="微软雅黑" panose="020B0503020204020204" pitchFamily="34" charset="-122"/>
                      </a:endParaRPr>
                    </a:p>
                  </a:txBody>
                  <a:tcPr anchor="ctr" anchorCtr="1"/>
                </a:tc>
              </a:tr>
              <a:tr h="432000">
                <a:tc>
                  <a:txBody>
                    <a:bodyPr/>
                    <a:lstStyle/>
                    <a:p>
                      <a:pPr algn="ctr"/>
                      <a:r>
                        <a:rPr lang="zh-CN" altLang="en-US" sz="1800">
                          <a:latin typeface="微软雅黑" panose="020B0503020204020204" pitchFamily="34" charset="-122"/>
                          <a:ea typeface="微软雅黑" panose="020B0503020204020204" pitchFamily="34" charset="-122"/>
                        </a:rPr>
                        <a:t>传输层</a:t>
                      </a:r>
                      <a:endParaRPr lang="zh-CN" altLang="en-US" sz="1800">
                        <a:latin typeface="微软雅黑" panose="020B0503020204020204" pitchFamily="34" charset="-122"/>
                        <a:ea typeface="微软雅黑" panose="020B0503020204020204" pitchFamily="34" charset="-122"/>
                      </a:endParaRPr>
                    </a:p>
                  </a:txBody>
                  <a:tcPr anchor="ctr" anchorCtr="1"/>
                </a:tc>
              </a:tr>
              <a:tr h="432000">
                <a:tc>
                  <a:txBody>
                    <a:bodyPr/>
                    <a:lstStyle/>
                    <a:p>
                      <a:pPr algn="ctr"/>
                      <a:r>
                        <a:rPr lang="zh-CN" altLang="en-US" sz="1800">
                          <a:latin typeface="微软雅黑" panose="020B0503020204020204" pitchFamily="34" charset="-122"/>
                          <a:ea typeface="微软雅黑" panose="020B0503020204020204" pitchFamily="34" charset="-122"/>
                        </a:rPr>
                        <a:t>网络层</a:t>
                      </a:r>
                      <a:endParaRPr lang="en-US" altLang="zh-CN" sz="1800">
                        <a:latin typeface="微软雅黑" panose="020B0503020204020204" pitchFamily="34" charset="-122"/>
                        <a:ea typeface="微软雅黑" panose="020B0503020204020204" pitchFamily="34" charset="-122"/>
                      </a:endParaRPr>
                    </a:p>
                  </a:txBody>
                  <a:tcPr anchor="ctr" anchorCtr="1"/>
                </a:tc>
              </a:tr>
              <a:tr h="432000">
                <a:tc>
                  <a:txBody>
                    <a:bodyPr/>
                    <a:lstStyle/>
                    <a:p>
                      <a:pPr algn="ctr"/>
                      <a:r>
                        <a:rPr lang="zh-CN" altLang="en-US" sz="1800">
                          <a:latin typeface="微软雅黑" panose="020B0503020204020204" pitchFamily="34" charset="-122"/>
                          <a:ea typeface="微软雅黑" panose="020B0503020204020204" pitchFamily="34" charset="-122"/>
                        </a:rPr>
                        <a:t>链路层</a:t>
                      </a:r>
                      <a:endParaRPr lang="zh-CN" altLang="en-US" sz="1800">
                        <a:latin typeface="微软雅黑" panose="020B0503020204020204" pitchFamily="34" charset="-122"/>
                        <a:ea typeface="微软雅黑" panose="020B0503020204020204" pitchFamily="34" charset="-122"/>
                      </a:endParaRPr>
                    </a:p>
                  </a:txBody>
                  <a:tcPr anchor="ctr" anchorCtr="1"/>
                </a:tc>
              </a:tr>
              <a:tr h="432000">
                <a:tc>
                  <a:txBody>
                    <a:bodyPr/>
                    <a:lstStyle/>
                    <a:p>
                      <a:pPr algn="ctr"/>
                      <a:r>
                        <a:rPr lang="zh-CN" altLang="en-US" sz="1800">
                          <a:latin typeface="微软雅黑" panose="020B0503020204020204" pitchFamily="34" charset="-122"/>
                          <a:ea typeface="微软雅黑" panose="020B0503020204020204" pitchFamily="34" charset="-122"/>
                        </a:rPr>
                        <a:t>物理层</a:t>
                      </a:r>
                      <a:endParaRPr lang="zh-CN" altLang="en-US" sz="1800">
                        <a:latin typeface="微软雅黑" panose="020B0503020204020204" pitchFamily="34" charset="-122"/>
                        <a:ea typeface="微软雅黑" panose="020B0503020204020204" pitchFamily="34" charset="-122"/>
                      </a:endParaRPr>
                    </a:p>
                  </a:txBody>
                  <a:tcPr anchor="ctr" anchorCtr="1"/>
                </a:tc>
              </a:tr>
            </a:tbl>
          </a:graphicData>
        </a:graphic>
      </p:graphicFrame>
      <p:pic>
        <p:nvPicPr>
          <p:cNvPr id="5" name="Picture 5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772000" y="4579459"/>
            <a:ext cx="648000" cy="10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Object 6"/>
          <p:cNvGraphicFramePr/>
          <p:nvPr/>
        </p:nvGraphicFramePr>
        <p:xfrm>
          <a:off x="1702800" y="4741054"/>
          <a:ext cx="864000" cy="720000"/>
        </p:xfrm>
        <a:graphic>
          <a:graphicData uri="http://schemas.openxmlformats.org/presentationml/2006/ole">
            <mc:AlternateContent xmlns:mc="http://schemas.openxmlformats.org/markup-compatibility/2006">
              <mc:Choice xmlns:v="urn:schemas-microsoft-com:vml" Requires="v">
                <p:oleObj spid="_x0000_s10264" name="剪辑" r:id="rId2" imgW="1012825" imgH="809625" progId="MS_ClipArt_Gallery.2">
                  <p:embed/>
                </p:oleObj>
              </mc:Choice>
              <mc:Fallback>
                <p:oleObj name="剪辑" r:id="rId2" imgW="1012825" imgH="809625" progId="MS_ClipArt_Gallery.2">
                  <p:embed/>
                  <p:pic>
                    <p:nvPicPr>
                      <p:cNvPr id="0" name="Object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2800" y="4741054"/>
                        <a:ext cx="864000" cy="7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7" name="Group 22"/>
          <p:cNvGrpSpPr/>
          <p:nvPr/>
        </p:nvGrpSpPr>
        <p:grpSpPr bwMode="auto">
          <a:xfrm>
            <a:off x="9730800" y="4579200"/>
            <a:ext cx="648000" cy="1008000"/>
            <a:chOff x="2579" y="2574"/>
            <a:chExt cx="220" cy="401"/>
          </a:xfrm>
        </p:grpSpPr>
        <p:sp>
          <p:nvSpPr>
            <p:cNvPr id="8" name="Line 23"/>
            <p:cNvSpPr>
              <a:spLocks noChangeShapeType="1"/>
            </p:cNvSpPr>
            <p:nvPr/>
          </p:nvSpPr>
          <p:spPr bwMode="auto">
            <a:xfrm flipV="1">
              <a:off x="2705" y="2698"/>
              <a:ext cx="68" cy="6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none" w="sm" len="sm"/>
                  <a:tailEnd type="none" w="sm" len="sm"/>
                </a14:hiddenLine>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9" name="Freeform 24"/>
            <p:cNvSpPr/>
            <p:nvPr/>
          </p:nvSpPr>
          <p:spPr bwMode="auto">
            <a:xfrm>
              <a:off x="2707" y="2574"/>
              <a:ext cx="68" cy="392"/>
            </a:xfrm>
            <a:custGeom>
              <a:avLst/>
              <a:gdLst>
                <a:gd name="T0" fmla="*/ 0 w 68"/>
                <a:gd name="T1" fmla="*/ 68 h 392"/>
                <a:gd name="T2" fmla="*/ 67 w 68"/>
                <a:gd name="T3" fmla="*/ 0 h 392"/>
                <a:gd name="T4" fmla="*/ 67 w 68"/>
                <a:gd name="T5" fmla="*/ 321 h 392"/>
                <a:gd name="T6" fmla="*/ 0 w 68"/>
                <a:gd name="T7" fmla="*/ 391 h 392"/>
                <a:gd name="T8" fmla="*/ 0 w 68"/>
                <a:gd name="T9" fmla="*/ 68 h 392"/>
                <a:gd name="T10" fmla="*/ 0 60000 65536"/>
                <a:gd name="T11" fmla="*/ 0 60000 65536"/>
                <a:gd name="T12" fmla="*/ 0 60000 65536"/>
                <a:gd name="T13" fmla="*/ 0 60000 65536"/>
                <a:gd name="T14" fmla="*/ 0 60000 65536"/>
                <a:gd name="T15" fmla="*/ 0 w 68"/>
                <a:gd name="T16" fmla="*/ 0 h 392"/>
                <a:gd name="T17" fmla="*/ 68 w 68"/>
                <a:gd name="T18" fmla="*/ 392 h 392"/>
              </a:gdLst>
              <a:ahLst/>
              <a:cxnLst>
                <a:cxn ang="T10">
                  <a:pos x="T0" y="T1"/>
                </a:cxn>
                <a:cxn ang="T11">
                  <a:pos x="T2" y="T3"/>
                </a:cxn>
                <a:cxn ang="T12">
                  <a:pos x="T4" y="T5"/>
                </a:cxn>
                <a:cxn ang="T13">
                  <a:pos x="T6" y="T7"/>
                </a:cxn>
                <a:cxn ang="T14">
                  <a:pos x="T8" y="T9"/>
                </a:cxn>
              </a:cxnLst>
              <a:rect l="T15" t="T16" r="T17" b="T18"/>
              <a:pathLst>
                <a:path w="68" h="392">
                  <a:moveTo>
                    <a:pt x="0" y="68"/>
                  </a:moveTo>
                  <a:lnTo>
                    <a:pt x="67" y="0"/>
                  </a:lnTo>
                  <a:lnTo>
                    <a:pt x="67" y="321"/>
                  </a:lnTo>
                  <a:lnTo>
                    <a:pt x="0" y="391"/>
                  </a:lnTo>
                  <a:lnTo>
                    <a:pt x="0" y="68"/>
                  </a:lnTo>
                </a:path>
              </a:pathLst>
            </a:custGeom>
            <a:solidFill>
              <a:srgbClr val="04268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10" name="Freeform 25"/>
            <p:cNvSpPr/>
            <p:nvPr/>
          </p:nvSpPr>
          <p:spPr bwMode="auto">
            <a:xfrm>
              <a:off x="2605" y="2575"/>
              <a:ext cx="121" cy="69"/>
            </a:xfrm>
            <a:custGeom>
              <a:avLst/>
              <a:gdLst>
                <a:gd name="T0" fmla="*/ 0 w 121"/>
                <a:gd name="T1" fmla="*/ 68 h 69"/>
                <a:gd name="T2" fmla="*/ 50 w 121"/>
                <a:gd name="T3" fmla="*/ 68 h 69"/>
                <a:gd name="T4" fmla="*/ 120 w 121"/>
                <a:gd name="T5" fmla="*/ 0 h 69"/>
                <a:gd name="T6" fmla="*/ 69 w 121"/>
                <a:gd name="T7" fmla="*/ 0 h 69"/>
                <a:gd name="T8" fmla="*/ 0 w 121"/>
                <a:gd name="T9" fmla="*/ 68 h 69"/>
                <a:gd name="T10" fmla="*/ 0 60000 65536"/>
                <a:gd name="T11" fmla="*/ 0 60000 65536"/>
                <a:gd name="T12" fmla="*/ 0 60000 65536"/>
                <a:gd name="T13" fmla="*/ 0 60000 65536"/>
                <a:gd name="T14" fmla="*/ 0 60000 65536"/>
                <a:gd name="T15" fmla="*/ 0 w 121"/>
                <a:gd name="T16" fmla="*/ 0 h 69"/>
                <a:gd name="T17" fmla="*/ 121 w 121"/>
                <a:gd name="T18" fmla="*/ 69 h 69"/>
              </a:gdLst>
              <a:ahLst/>
              <a:cxnLst>
                <a:cxn ang="T10">
                  <a:pos x="T0" y="T1"/>
                </a:cxn>
                <a:cxn ang="T11">
                  <a:pos x="T2" y="T3"/>
                </a:cxn>
                <a:cxn ang="T12">
                  <a:pos x="T4" y="T5"/>
                </a:cxn>
                <a:cxn ang="T13">
                  <a:pos x="T6" y="T7"/>
                </a:cxn>
                <a:cxn ang="T14">
                  <a:pos x="T8" y="T9"/>
                </a:cxn>
              </a:cxnLst>
              <a:rect l="T15" t="T16" r="T17" b="T18"/>
              <a:pathLst>
                <a:path w="121" h="69">
                  <a:moveTo>
                    <a:pt x="0" y="68"/>
                  </a:moveTo>
                  <a:lnTo>
                    <a:pt x="50" y="68"/>
                  </a:lnTo>
                  <a:lnTo>
                    <a:pt x="120" y="0"/>
                  </a:lnTo>
                  <a:lnTo>
                    <a:pt x="69" y="0"/>
                  </a:lnTo>
                  <a:lnTo>
                    <a:pt x="0" y="68"/>
                  </a:lnTo>
                </a:path>
              </a:pathLst>
            </a:custGeom>
            <a:solidFill>
              <a:srgbClr val="38D8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11" name="Freeform 26"/>
            <p:cNvSpPr/>
            <p:nvPr/>
          </p:nvSpPr>
          <p:spPr bwMode="auto">
            <a:xfrm>
              <a:off x="2654" y="2575"/>
              <a:ext cx="121" cy="69"/>
            </a:xfrm>
            <a:custGeom>
              <a:avLst/>
              <a:gdLst>
                <a:gd name="T0" fmla="*/ 0 w 121"/>
                <a:gd name="T1" fmla="*/ 68 h 69"/>
                <a:gd name="T2" fmla="*/ 50 w 121"/>
                <a:gd name="T3" fmla="*/ 68 h 69"/>
                <a:gd name="T4" fmla="*/ 120 w 121"/>
                <a:gd name="T5" fmla="*/ 0 h 69"/>
                <a:gd name="T6" fmla="*/ 69 w 121"/>
                <a:gd name="T7" fmla="*/ 0 h 69"/>
                <a:gd name="T8" fmla="*/ 0 w 121"/>
                <a:gd name="T9" fmla="*/ 68 h 69"/>
                <a:gd name="T10" fmla="*/ 0 60000 65536"/>
                <a:gd name="T11" fmla="*/ 0 60000 65536"/>
                <a:gd name="T12" fmla="*/ 0 60000 65536"/>
                <a:gd name="T13" fmla="*/ 0 60000 65536"/>
                <a:gd name="T14" fmla="*/ 0 60000 65536"/>
                <a:gd name="T15" fmla="*/ 0 w 121"/>
                <a:gd name="T16" fmla="*/ 0 h 69"/>
                <a:gd name="T17" fmla="*/ 121 w 121"/>
                <a:gd name="T18" fmla="*/ 69 h 69"/>
              </a:gdLst>
              <a:ahLst/>
              <a:cxnLst>
                <a:cxn ang="T10">
                  <a:pos x="T0" y="T1"/>
                </a:cxn>
                <a:cxn ang="T11">
                  <a:pos x="T2" y="T3"/>
                </a:cxn>
                <a:cxn ang="T12">
                  <a:pos x="T4" y="T5"/>
                </a:cxn>
                <a:cxn ang="T13">
                  <a:pos x="T6" y="T7"/>
                </a:cxn>
                <a:cxn ang="T14">
                  <a:pos x="T8" y="T9"/>
                </a:cxn>
              </a:cxnLst>
              <a:rect l="T15" t="T16" r="T17" b="T18"/>
              <a:pathLst>
                <a:path w="121" h="69">
                  <a:moveTo>
                    <a:pt x="0" y="68"/>
                  </a:moveTo>
                  <a:lnTo>
                    <a:pt x="50" y="68"/>
                  </a:lnTo>
                  <a:lnTo>
                    <a:pt x="120" y="0"/>
                  </a:lnTo>
                  <a:lnTo>
                    <a:pt x="69" y="0"/>
                  </a:lnTo>
                  <a:lnTo>
                    <a:pt x="0" y="68"/>
                  </a:lnTo>
                </a:path>
              </a:pathLst>
            </a:custGeom>
            <a:solidFill>
              <a:srgbClr val="0099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12" name="Rectangle 27"/>
            <p:cNvSpPr>
              <a:spLocks noChangeArrowheads="1"/>
            </p:cNvSpPr>
            <p:nvPr/>
          </p:nvSpPr>
          <p:spPr bwMode="auto">
            <a:xfrm>
              <a:off x="2654" y="2643"/>
              <a:ext cx="51" cy="309"/>
            </a:xfrm>
            <a:prstGeom prst="rect">
              <a:avLst/>
            </a:prstGeom>
            <a:solidFill>
              <a:srgbClr val="063DE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4"/>
                </a:buBlip>
                <a:defRPr kumimoji="1"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9pPr>
            </a:lstStyle>
            <a:p>
              <a:pPr eaLnBrk="1" latinLnBrk="0" hangingPunct="1">
                <a:spcBef>
                  <a:spcPct val="0"/>
                </a:spcBef>
                <a:buClrTx/>
                <a:buFontTx/>
                <a:buNone/>
              </a:pPr>
              <a:endParaRPr kumimoji="0" lang="zh-CN" altLang="en-US" sz="2000">
                <a:solidFill>
                  <a:schemeClr val="tx1"/>
                </a:solidFill>
                <a:latin typeface="微软雅黑" panose="020B0503020204020204" pitchFamily="34" charset="-122"/>
                <a:ea typeface="微软雅黑" panose="020B0503020204020204" pitchFamily="34" charset="-122"/>
              </a:endParaRPr>
            </a:p>
          </p:txBody>
        </p:sp>
        <p:sp>
          <p:nvSpPr>
            <p:cNvPr id="13" name="Freeform 28"/>
            <p:cNvSpPr/>
            <p:nvPr/>
          </p:nvSpPr>
          <p:spPr bwMode="auto">
            <a:xfrm>
              <a:off x="2654" y="2954"/>
              <a:ext cx="77" cy="21"/>
            </a:xfrm>
            <a:custGeom>
              <a:avLst/>
              <a:gdLst>
                <a:gd name="T0" fmla="*/ 0 w 77"/>
                <a:gd name="T1" fmla="*/ 0 h 21"/>
                <a:gd name="T2" fmla="*/ 0 w 77"/>
                <a:gd name="T3" fmla="*/ 20 h 21"/>
                <a:gd name="T4" fmla="*/ 76 w 77"/>
                <a:gd name="T5" fmla="*/ 20 h 21"/>
                <a:gd name="T6" fmla="*/ 55 w 77"/>
                <a:gd name="T7" fmla="*/ 0 h 21"/>
                <a:gd name="T8" fmla="*/ 0 w 77"/>
                <a:gd name="T9" fmla="*/ 0 h 21"/>
                <a:gd name="T10" fmla="*/ 0 60000 65536"/>
                <a:gd name="T11" fmla="*/ 0 60000 65536"/>
                <a:gd name="T12" fmla="*/ 0 60000 65536"/>
                <a:gd name="T13" fmla="*/ 0 60000 65536"/>
                <a:gd name="T14" fmla="*/ 0 60000 65536"/>
                <a:gd name="T15" fmla="*/ 0 w 77"/>
                <a:gd name="T16" fmla="*/ 0 h 21"/>
                <a:gd name="T17" fmla="*/ 77 w 77"/>
                <a:gd name="T18" fmla="*/ 21 h 21"/>
              </a:gdLst>
              <a:ahLst/>
              <a:cxnLst>
                <a:cxn ang="T10">
                  <a:pos x="T0" y="T1"/>
                </a:cxn>
                <a:cxn ang="T11">
                  <a:pos x="T2" y="T3"/>
                </a:cxn>
                <a:cxn ang="T12">
                  <a:pos x="T4" y="T5"/>
                </a:cxn>
                <a:cxn ang="T13">
                  <a:pos x="T6" y="T7"/>
                </a:cxn>
                <a:cxn ang="T14">
                  <a:pos x="T8" y="T9"/>
                </a:cxn>
              </a:cxnLst>
              <a:rect l="T15" t="T16" r="T17" b="T18"/>
              <a:pathLst>
                <a:path w="77" h="21">
                  <a:moveTo>
                    <a:pt x="0" y="0"/>
                  </a:moveTo>
                  <a:lnTo>
                    <a:pt x="0" y="20"/>
                  </a:lnTo>
                  <a:lnTo>
                    <a:pt x="76" y="20"/>
                  </a:lnTo>
                  <a:lnTo>
                    <a:pt x="55" y="0"/>
                  </a:lnTo>
                  <a:lnTo>
                    <a:pt x="0" y="0"/>
                  </a:lnTo>
                </a:path>
              </a:pathLst>
            </a:custGeom>
            <a:solidFill>
              <a:srgbClr val="063DE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14" name="Rectangle 29"/>
            <p:cNvSpPr>
              <a:spLocks noChangeArrowheads="1"/>
            </p:cNvSpPr>
            <p:nvPr/>
          </p:nvSpPr>
          <p:spPr bwMode="auto">
            <a:xfrm>
              <a:off x="2604" y="2643"/>
              <a:ext cx="50" cy="309"/>
            </a:xfrm>
            <a:prstGeom prst="rect">
              <a:avLst/>
            </a:prstGeom>
            <a:solidFill>
              <a:srgbClr val="00807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4"/>
                </a:buBlip>
                <a:defRPr kumimoji="1"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9pPr>
            </a:lstStyle>
            <a:p>
              <a:pPr eaLnBrk="1" latinLnBrk="0" hangingPunct="1">
                <a:spcBef>
                  <a:spcPct val="0"/>
                </a:spcBef>
                <a:buClrTx/>
                <a:buFontTx/>
                <a:buNone/>
              </a:pPr>
              <a:endParaRPr kumimoji="0" lang="zh-CN" altLang="en-US" sz="2000">
                <a:solidFill>
                  <a:schemeClr val="tx1"/>
                </a:solidFill>
                <a:latin typeface="微软雅黑" panose="020B0503020204020204" pitchFamily="34" charset="-122"/>
                <a:ea typeface="微软雅黑" panose="020B0503020204020204" pitchFamily="34" charset="-122"/>
              </a:endParaRPr>
            </a:p>
          </p:txBody>
        </p:sp>
        <p:sp>
          <p:nvSpPr>
            <p:cNvPr id="15" name="Rectangle 30"/>
            <p:cNvSpPr>
              <a:spLocks noChangeArrowheads="1"/>
            </p:cNvSpPr>
            <p:nvPr/>
          </p:nvSpPr>
          <p:spPr bwMode="auto">
            <a:xfrm>
              <a:off x="2617" y="2661"/>
              <a:ext cx="31" cy="67"/>
            </a:xfrm>
            <a:prstGeom prst="rect">
              <a:avLst/>
            </a:prstGeom>
            <a:solidFill>
              <a:srgbClr val="2C292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4"/>
                </a:buBlip>
                <a:defRPr kumimoji="1"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9pPr>
            </a:lstStyle>
            <a:p>
              <a:pPr eaLnBrk="1" latinLnBrk="0" hangingPunct="1">
                <a:spcBef>
                  <a:spcPct val="0"/>
                </a:spcBef>
                <a:buClrTx/>
                <a:buFontTx/>
                <a:buNone/>
              </a:pPr>
              <a:endParaRPr kumimoji="0" lang="zh-CN" altLang="en-US" sz="2000">
                <a:solidFill>
                  <a:schemeClr val="tx1"/>
                </a:solidFill>
                <a:latin typeface="微软雅黑" panose="020B0503020204020204" pitchFamily="34" charset="-122"/>
                <a:ea typeface="微软雅黑" panose="020B0503020204020204" pitchFamily="34" charset="-122"/>
              </a:endParaRPr>
            </a:p>
          </p:txBody>
        </p:sp>
        <p:sp>
          <p:nvSpPr>
            <p:cNvPr id="16" name="Line 31"/>
            <p:cNvSpPr>
              <a:spLocks noChangeShapeType="1"/>
            </p:cNvSpPr>
            <p:nvPr/>
          </p:nvSpPr>
          <p:spPr bwMode="auto">
            <a:xfrm>
              <a:off x="2621" y="2743"/>
              <a:ext cx="30" cy="0"/>
            </a:xfrm>
            <a:prstGeom prst="line">
              <a:avLst/>
            </a:prstGeom>
            <a:noFill/>
            <a:ln w="12700">
              <a:solidFill>
                <a:srgbClr val="2C2927"/>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17" name="Freeform 32"/>
            <p:cNvSpPr/>
            <p:nvPr/>
          </p:nvSpPr>
          <p:spPr bwMode="auto">
            <a:xfrm>
              <a:off x="2579" y="2949"/>
              <a:ext cx="76" cy="26"/>
            </a:xfrm>
            <a:custGeom>
              <a:avLst/>
              <a:gdLst>
                <a:gd name="T0" fmla="*/ 75 w 76"/>
                <a:gd name="T1" fmla="*/ 0 h 26"/>
                <a:gd name="T2" fmla="*/ 75 w 76"/>
                <a:gd name="T3" fmla="*/ 25 h 26"/>
                <a:gd name="T4" fmla="*/ 0 w 76"/>
                <a:gd name="T5" fmla="*/ 25 h 26"/>
                <a:gd name="T6" fmla="*/ 25 w 76"/>
                <a:gd name="T7" fmla="*/ 0 h 26"/>
                <a:gd name="T8" fmla="*/ 75 w 76"/>
                <a:gd name="T9" fmla="*/ 0 h 26"/>
                <a:gd name="T10" fmla="*/ 0 60000 65536"/>
                <a:gd name="T11" fmla="*/ 0 60000 65536"/>
                <a:gd name="T12" fmla="*/ 0 60000 65536"/>
                <a:gd name="T13" fmla="*/ 0 60000 65536"/>
                <a:gd name="T14" fmla="*/ 0 60000 65536"/>
                <a:gd name="T15" fmla="*/ 0 w 76"/>
                <a:gd name="T16" fmla="*/ 0 h 26"/>
                <a:gd name="T17" fmla="*/ 76 w 76"/>
                <a:gd name="T18" fmla="*/ 26 h 26"/>
              </a:gdLst>
              <a:ahLst/>
              <a:cxnLst>
                <a:cxn ang="T10">
                  <a:pos x="T0" y="T1"/>
                </a:cxn>
                <a:cxn ang="T11">
                  <a:pos x="T2" y="T3"/>
                </a:cxn>
                <a:cxn ang="T12">
                  <a:pos x="T4" y="T5"/>
                </a:cxn>
                <a:cxn ang="T13">
                  <a:pos x="T6" y="T7"/>
                </a:cxn>
                <a:cxn ang="T14">
                  <a:pos x="T8" y="T9"/>
                </a:cxn>
              </a:cxnLst>
              <a:rect l="T15" t="T16" r="T17" b="T18"/>
              <a:pathLst>
                <a:path w="76" h="26">
                  <a:moveTo>
                    <a:pt x="75" y="0"/>
                  </a:moveTo>
                  <a:lnTo>
                    <a:pt x="75" y="25"/>
                  </a:lnTo>
                  <a:lnTo>
                    <a:pt x="0" y="25"/>
                  </a:lnTo>
                  <a:lnTo>
                    <a:pt x="25" y="0"/>
                  </a:lnTo>
                  <a:lnTo>
                    <a:pt x="75" y="0"/>
                  </a:lnTo>
                </a:path>
              </a:pathLst>
            </a:custGeom>
            <a:solidFill>
              <a:srgbClr val="00807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18" name="Line 33"/>
            <p:cNvSpPr>
              <a:spLocks noChangeShapeType="1"/>
            </p:cNvSpPr>
            <p:nvPr/>
          </p:nvSpPr>
          <p:spPr bwMode="auto">
            <a:xfrm>
              <a:off x="2604" y="2766"/>
              <a:ext cx="101" cy="0"/>
            </a:xfrm>
            <a:prstGeom prst="line">
              <a:avLst/>
            </a:prstGeom>
            <a:noFill/>
            <a:ln w="12700">
              <a:solidFill>
                <a:srgbClr val="2C2927"/>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19" name="Line 34"/>
            <p:cNvSpPr>
              <a:spLocks noChangeShapeType="1"/>
            </p:cNvSpPr>
            <p:nvPr/>
          </p:nvSpPr>
          <p:spPr bwMode="auto">
            <a:xfrm>
              <a:off x="2604" y="2923"/>
              <a:ext cx="101" cy="0"/>
            </a:xfrm>
            <a:prstGeom prst="line">
              <a:avLst/>
            </a:prstGeom>
            <a:noFill/>
            <a:ln w="12700">
              <a:solidFill>
                <a:srgbClr val="2C2927"/>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20" name="Line 35"/>
            <p:cNvSpPr>
              <a:spLocks noChangeShapeType="1"/>
            </p:cNvSpPr>
            <p:nvPr/>
          </p:nvSpPr>
          <p:spPr bwMode="auto">
            <a:xfrm>
              <a:off x="2604" y="2952"/>
              <a:ext cx="101" cy="0"/>
            </a:xfrm>
            <a:prstGeom prst="line">
              <a:avLst/>
            </a:prstGeom>
            <a:noFill/>
            <a:ln w="12700">
              <a:solidFill>
                <a:srgbClr val="2C2927"/>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21" name="Freeform 36"/>
            <p:cNvSpPr/>
            <p:nvPr/>
          </p:nvSpPr>
          <p:spPr bwMode="auto">
            <a:xfrm>
              <a:off x="2707" y="2882"/>
              <a:ext cx="92" cy="93"/>
            </a:xfrm>
            <a:custGeom>
              <a:avLst/>
              <a:gdLst>
                <a:gd name="T0" fmla="*/ 0 w 92"/>
                <a:gd name="T1" fmla="*/ 69 h 93"/>
                <a:gd name="T2" fmla="*/ 23 w 92"/>
                <a:gd name="T3" fmla="*/ 92 h 93"/>
                <a:gd name="T4" fmla="*/ 91 w 92"/>
                <a:gd name="T5" fmla="*/ 23 h 93"/>
                <a:gd name="T6" fmla="*/ 68 w 92"/>
                <a:gd name="T7" fmla="*/ 0 h 93"/>
                <a:gd name="T8" fmla="*/ 0 w 92"/>
                <a:gd name="T9" fmla="*/ 69 h 93"/>
                <a:gd name="T10" fmla="*/ 0 60000 65536"/>
                <a:gd name="T11" fmla="*/ 0 60000 65536"/>
                <a:gd name="T12" fmla="*/ 0 60000 65536"/>
                <a:gd name="T13" fmla="*/ 0 60000 65536"/>
                <a:gd name="T14" fmla="*/ 0 60000 65536"/>
                <a:gd name="T15" fmla="*/ 0 w 92"/>
                <a:gd name="T16" fmla="*/ 0 h 93"/>
                <a:gd name="T17" fmla="*/ 92 w 92"/>
                <a:gd name="T18" fmla="*/ 93 h 93"/>
              </a:gdLst>
              <a:ahLst/>
              <a:cxnLst>
                <a:cxn ang="T10">
                  <a:pos x="T0" y="T1"/>
                </a:cxn>
                <a:cxn ang="T11">
                  <a:pos x="T2" y="T3"/>
                </a:cxn>
                <a:cxn ang="T12">
                  <a:pos x="T4" y="T5"/>
                </a:cxn>
                <a:cxn ang="T13">
                  <a:pos x="T6" y="T7"/>
                </a:cxn>
                <a:cxn ang="T14">
                  <a:pos x="T8" y="T9"/>
                </a:cxn>
              </a:cxnLst>
              <a:rect l="T15" t="T16" r="T17" b="T18"/>
              <a:pathLst>
                <a:path w="92" h="93">
                  <a:moveTo>
                    <a:pt x="0" y="69"/>
                  </a:moveTo>
                  <a:lnTo>
                    <a:pt x="23" y="92"/>
                  </a:lnTo>
                  <a:lnTo>
                    <a:pt x="91" y="23"/>
                  </a:lnTo>
                  <a:lnTo>
                    <a:pt x="68" y="0"/>
                  </a:lnTo>
                  <a:lnTo>
                    <a:pt x="0" y="69"/>
                  </a:lnTo>
                </a:path>
              </a:pathLst>
            </a:custGeom>
            <a:solidFill>
              <a:srgbClr val="04268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latin typeface="微软雅黑" panose="020B0503020204020204" pitchFamily="34" charset="-122"/>
                <a:ea typeface="微软雅黑" panose="020B0503020204020204" pitchFamily="34" charset="-122"/>
              </a:endParaRPr>
            </a:p>
          </p:txBody>
        </p:sp>
      </p:grpSp>
      <p:graphicFrame>
        <p:nvGraphicFramePr>
          <p:cNvPr id="22" name="内容占位符 20"/>
          <p:cNvGraphicFramePr/>
          <p:nvPr/>
        </p:nvGraphicFramePr>
        <p:xfrm>
          <a:off x="1414800" y="2181600"/>
          <a:ext cx="1440000" cy="2160000"/>
        </p:xfrm>
        <a:graphic>
          <a:graphicData uri="http://schemas.openxmlformats.org/drawingml/2006/table">
            <a:tbl>
              <a:tblPr firstRow="1" bandRow="1">
                <a:tableStyleId>{5940675A-B579-460E-94D1-54222C63F5DA}</a:tableStyleId>
              </a:tblPr>
              <a:tblGrid>
                <a:gridCol w="1440000"/>
              </a:tblGrid>
              <a:tr h="432000">
                <a:tc>
                  <a:txBody>
                    <a:bodyPr/>
                    <a:lstStyle/>
                    <a:p>
                      <a:pPr algn="ctr"/>
                      <a:r>
                        <a:rPr lang="zh-CN" altLang="en-US" sz="1800">
                          <a:latin typeface="微软雅黑" panose="020B0503020204020204" pitchFamily="34" charset="-122"/>
                          <a:ea typeface="微软雅黑" panose="020B0503020204020204" pitchFamily="34" charset="-122"/>
                        </a:rPr>
                        <a:t>应用层</a:t>
                      </a:r>
                      <a:endParaRPr lang="zh-CN" altLang="en-US" sz="1800">
                        <a:latin typeface="微软雅黑" panose="020B0503020204020204" pitchFamily="34" charset="-122"/>
                        <a:ea typeface="微软雅黑" panose="020B0503020204020204" pitchFamily="34" charset="-122"/>
                      </a:endParaRPr>
                    </a:p>
                  </a:txBody>
                  <a:tcPr anchor="ctr" anchorCtr="1"/>
                </a:tc>
              </a:tr>
              <a:tr h="432000">
                <a:tc>
                  <a:txBody>
                    <a:bodyPr/>
                    <a:lstStyle/>
                    <a:p>
                      <a:pPr algn="ctr"/>
                      <a:r>
                        <a:rPr lang="zh-CN" altLang="en-US" sz="1800">
                          <a:latin typeface="微软雅黑" panose="020B0503020204020204" pitchFamily="34" charset="-122"/>
                          <a:ea typeface="微软雅黑" panose="020B0503020204020204" pitchFamily="34" charset="-122"/>
                        </a:rPr>
                        <a:t>传输层</a:t>
                      </a:r>
                      <a:endParaRPr lang="zh-CN" altLang="en-US" sz="1800">
                        <a:latin typeface="微软雅黑" panose="020B0503020204020204" pitchFamily="34" charset="-122"/>
                        <a:ea typeface="微软雅黑" panose="020B0503020204020204" pitchFamily="34" charset="-122"/>
                      </a:endParaRPr>
                    </a:p>
                  </a:txBody>
                  <a:tcPr anchor="ctr" anchorCtr="1"/>
                </a:tc>
              </a:tr>
              <a:tr h="432000">
                <a:tc>
                  <a:txBody>
                    <a:bodyPr/>
                    <a:lstStyle/>
                    <a:p>
                      <a:pPr algn="ctr"/>
                      <a:r>
                        <a:rPr lang="zh-CN" altLang="en-US" sz="1800">
                          <a:latin typeface="微软雅黑" panose="020B0503020204020204" pitchFamily="34" charset="-122"/>
                          <a:ea typeface="微软雅黑" panose="020B0503020204020204" pitchFamily="34" charset="-122"/>
                        </a:rPr>
                        <a:t>网络层</a:t>
                      </a:r>
                      <a:endParaRPr lang="en-US" altLang="zh-CN" sz="1800">
                        <a:latin typeface="微软雅黑" panose="020B0503020204020204" pitchFamily="34" charset="-122"/>
                        <a:ea typeface="微软雅黑" panose="020B0503020204020204" pitchFamily="34" charset="-122"/>
                      </a:endParaRPr>
                    </a:p>
                  </a:txBody>
                  <a:tcPr anchor="ctr" anchorCtr="1"/>
                </a:tc>
              </a:tr>
              <a:tr h="432000">
                <a:tc>
                  <a:txBody>
                    <a:bodyPr/>
                    <a:lstStyle/>
                    <a:p>
                      <a:pPr algn="ctr"/>
                      <a:r>
                        <a:rPr lang="zh-CN" altLang="en-US" sz="1800">
                          <a:latin typeface="微软雅黑" panose="020B0503020204020204" pitchFamily="34" charset="-122"/>
                          <a:ea typeface="微软雅黑" panose="020B0503020204020204" pitchFamily="34" charset="-122"/>
                        </a:rPr>
                        <a:t>链路层</a:t>
                      </a:r>
                      <a:endParaRPr lang="zh-CN" altLang="en-US" sz="1800">
                        <a:latin typeface="微软雅黑" panose="020B0503020204020204" pitchFamily="34" charset="-122"/>
                        <a:ea typeface="微软雅黑" panose="020B0503020204020204" pitchFamily="34" charset="-122"/>
                      </a:endParaRPr>
                    </a:p>
                  </a:txBody>
                  <a:tcPr anchor="ctr" anchorCtr="1"/>
                </a:tc>
              </a:tr>
              <a:tr h="432000">
                <a:tc>
                  <a:txBody>
                    <a:bodyPr/>
                    <a:lstStyle/>
                    <a:p>
                      <a:pPr algn="ctr"/>
                      <a:r>
                        <a:rPr lang="zh-CN" altLang="en-US" sz="1800">
                          <a:latin typeface="微软雅黑" panose="020B0503020204020204" pitchFamily="34" charset="-122"/>
                          <a:ea typeface="微软雅黑" panose="020B0503020204020204" pitchFamily="34" charset="-122"/>
                        </a:rPr>
                        <a:t>物理层</a:t>
                      </a:r>
                      <a:endParaRPr lang="zh-CN" altLang="en-US" sz="1800">
                        <a:latin typeface="微软雅黑" panose="020B0503020204020204" pitchFamily="34" charset="-122"/>
                        <a:ea typeface="微软雅黑" panose="020B0503020204020204" pitchFamily="34" charset="-122"/>
                      </a:endParaRPr>
                    </a:p>
                  </a:txBody>
                  <a:tcPr anchor="ctr" anchorCtr="1"/>
                </a:tc>
              </a:tr>
            </a:tbl>
          </a:graphicData>
        </a:graphic>
      </p:graphicFrame>
      <p:graphicFrame>
        <p:nvGraphicFramePr>
          <p:cNvPr id="23" name="内容占位符 20"/>
          <p:cNvGraphicFramePr/>
          <p:nvPr/>
        </p:nvGraphicFramePr>
        <p:xfrm>
          <a:off x="9334800" y="2181600"/>
          <a:ext cx="1440000" cy="2160000"/>
        </p:xfrm>
        <a:graphic>
          <a:graphicData uri="http://schemas.openxmlformats.org/drawingml/2006/table">
            <a:tbl>
              <a:tblPr firstRow="1" bandRow="1">
                <a:tableStyleId>{5940675A-B579-460E-94D1-54222C63F5DA}</a:tableStyleId>
              </a:tblPr>
              <a:tblGrid>
                <a:gridCol w="1440000"/>
              </a:tblGrid>
              <a:tr h="432000">
                <a:tc>
                  <a:txBody>
                    <a:bodyPr/>
                    <a:lstStyle/>
                    <a:p>
                      <a:pPr algn="ctr"/>
                      <a:r>
                        <a:rPr lang="zh-CN" altLang="en-US" sz="1800">
                          <a:latin typeface="微软雅黑" panose="020B0503020204020204" pitchFamily="34" charset="-122"/>
                          <a:ea typeface="微软雅黑" panose="020B0503020204020204" pitchFamily="34" charset="-122"/>
                        </a:rPr>
                        <a:t>应用层</a:t>
                      </a:r>
                      <a:endParaRPr lang="zh-CN" altLang="en-US" sz="1800">
                        <a:latin typeface="微软雅黑" panose="020B0503020204020204" pitchFamily="34" charset="-122"/>
                        <a:ea typeface="微软雅黑" panose="020B0503020204020204" pitchFamily="34" charset="-122"/>
                      </a:endParaRPr>
                    </a:p>
                  </a:txBody>
                  <a:tcPr anchor="ctr" anchorCtr="1"/>
                </a:tc>
              </a:tr>
              <a:tr h="432000">
                <a:tc>
                  <a:txBody>
                    <a:bodyPr/>
                    <a:lstStyle/>
                    <a:p>
                      <a:pPr algn="ctr"/>
                      <a:r>
                        <a:rPr lang="zh-CN" altLang="en-US" sz="1800">
                          <a:latin typeface="微软雅黑" panose="020B0503020204020204" pitchFamily="34" charset="-122"/>
                          <a:ea typeface="微软雅黑" panose="020B0503020204020204" pitchFamily="34" charset="-122"/>
                        </a:rPr>
                        <a:t>传输层</a:t>
                      </a:r>
                      <a:endParaRPr lang="zh-CN" altLang="en-US" sz="1800">
                        <a:latin typeface="微软雅黑" panose="020B0503020204020204" pitchFamily="34" charset="-122"/>
                        <a:ea typeface="微软雅黑" panose="020B0503020204020204" pitchFamily="34" charset="-122"/>
                      </a:endParaRPr>
                    </a:p>
                  </a:txBody>
                  <a:tcPr anchor="ctr" anchorCtr="1"/>
                </a:tc>
              </a:tr>
              <a:tr h="432000">
                <a:tc>
                  <a:txBody>
                    <a:bodyPr/>
                    <a:lstStyle/>
                    <a:p>
                      <a:pPr algn="ctr"/>
                      <a:r>
                        <a:rPr lang="zh-CN" altLang="en-US" sz="1800">
                          <a:latin typeface="微软雅黑" panose="020B0503020204020204" pitchFamily="34" charset="-122"/>
                          <a:ea typeface="微软雅黑" panose="020B0503020204020204" pitchFamily="34" charset="-122"/>
                        </a:rPr>
                        <a:t>网络层</a:t>
                      </a:r>
                      <a:endParaRPr lang="en-US" altLang="zh-CN" sz="1800">
                        <a:latin typeface="微软雅黑" panose="020B0503020204020204" pitchFamily="34" charset="-122"/>
                        <a:ea typeface="微软雅黑" panose="020B0503020204020204" pitchFamily="34" charset="-122"/>
                      </a:endParaRPr>
                    </a:p>
                  </a:txBody>
                  <a:tcPr anchor="ctr" anchorCtr="1"/>
                </a:tc>
              </a:tr>
              <a:tr h="432000">
                <a:tc>
                  <a:txBody>
                    <a:bodyPr/>
                    <a:lstStyle/>
                    <a:p>
                      <a:pPr algn="ctr"/>
                      <a:r>
                        <a:rPr lang="zh-CN" altLang="en-US" sz="1800">
                          <a:latin typeface="微软雅黑" panose="020B0503020204020204" pitchFamily="34" charset="-122"/>
                          <a:ea typeface="微软雅黑" panose="020B0503020204020204" pitchFamily="34" charset="-122"/>
                        </a:rPr>
                        <a:t>链路层</a:t>
                      </a:r>
                      <a:endParaRPr lang="zh-CN" altLang="en-US" sz="1800">
                        <a:latin typeface="微软雅黑" panose="020B0503020204020204" pitchFamily="34" charset="-122"/>
                        <a:ea typeface="微软雅黑" panose="020B0503020204020204" pitchFamily="34" charset="-122"/>
                      </a:endParaRPr>
                    </a:p>
                  </a:txBody>
                  <a:tcPr anchor="ctr" anchorCtr="1"/>
                </a:tc>
              </a:tr>
              <a:tr h="432000">
                <a:tc>
                  <a:txBody>
                    <a:bodyPr/>
                    <a:lstStyle/>
                    <a:p>
                      <a:pPr algn="ctr"/>
                      <a:r>
                        <a:rPr lang="zh-CN" altLang="en-US" sz="1800">
                          <a:latin typeface="微软雅黑" panose="020B0503020204020204" pitchFamily="34" charset="-122"/>
                          <a:ea typeface="微软雅黑" panose="020B0503020204020204" pitchFamily="34" charset="-122"/>
                        </a:rPr>
                        <a:t>物理层</a:t>
                      </a:r>
                      <a:endParaRPr lang="zh-CN" altLang="en-US" sz="1800">
                        <a:latin typeface="微软雅黑" panose="020B0503020204020204" pitchFamily="34" charset="-122"/>
                        <a:ea typeface="微软雅黑" panose="020B0503020204020204" pitchFamily="34" charset="-122"/>
                      </a:endParaRPr>
                    </a:p>
                  </a:txBody>
                  <a:tcPr anchor="ctr" anchorCtr="1"/>
                </a:tc>
              </a:tr>
            </a:tbl>
          </a:graphicData>
        </a:graphic>
      </p:graphicFrame>
      <p:cxnSp>
        <p:nvCxnSpPr>
          <p:cNvPr id="24" name="直接箭头连接符 23"/>
          <p:cNvCxnSpPr/>
          <p:nvPr/>
        </p:nvCxnSpPr>
        <p:spPr>
          <a:xfrm>
            <a:off x="2998800" y="2361600"/>
            <a:ext cx="1" cy="2520000"/>
          </a:xfrm>
          <a:prstGeom prst="straightConnector1">
            <a:avLst/>
          </a:prstGeom>
          <a:ln w="50800" cap="flat">
            <a:solidFill>
              <a:srgbClr val="0000FF"/>
            </a:solidFill>
            <a:headEnd type="stealth"/>
            <a:tailEnd type="stealth" w="med" len="med"/>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9190800" y="2361600"/>
            <a:ext cx="0" cy="2520000"/>
          </a:xfrm>
          <a:prstGeom prst="straightConnector1">
            <a:avLst/>
          </a:prstGeom>
          <a:ln w="50800" cap="flat">
            <a:solidFill>
              <a:srgbClr val="CC00CC"/>
            </a:solidFill>
            <a:headEnd type="stealth"/>
            <a:tailEnd type="stealth" w="med" len="med"/>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2998800" y="4881600"/>
            <a:ext cx="1152000" cy="0"/>
          </a:xfrm>
          <a:prstGeom prst="straightConnector1">
            <a:avLst/>
          </a:prstGeom>
          <a:ln w="50800" cap="flat">
            <a:solidFill>
              <a:srgbClr val="0000FF"/>
            </a:solidFill>
            <a:headEnd type="stealth"/>
            <a:tailEnd type="stealth" w="med" len="med"/>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4150800" y="2361600"/>
            <a:ext cx="0" cy="2520000"/>
          </a:xfrm>
          <a:prstGeom prst="straightConnector1">
            <a:avLst/>
          </a:prstGeom>
          <a:ln w="50800" cap="flat">
            <a:solidFill>
              <a:srgbClr val="0000FF"/>
            </a:solidFill>
            <a:headEnd type="stealth"/>
            <a:tailEnd type="stealth" w="med" len="med"/>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8038800" y="2361600"/>
            <a:ext cx="1" cy="2520000"/>
          </a:xfrm>
          <a:prstGeom prst="straightConnector1">
            <a:avLst/>
          </a:prstGeom>
          <a:ln w="50800" cap="flat">
            <a:solidFill>
              <a:srgbClr val="CC00CC"/>
            </a:solidFill>
            <a:headEnd type="stealth"/>
            <a:tailEnd type="stealth" w="med" len="med"/>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8038800" y="4881600"/>
            <a:ext cx="1152000" cy="0"/>
          </a:xfrm>
          <a:prstGeom prst="straightConnector1">
            <a:avLst/>
          </a:prstGeom>
          <a:ln w="50800" cap="flat">
            <a:solidFill>
              <a:srgbClr val="CC00CC"/>
            </a:solidFill>
            <a:headEnd type="stealth"/>
            <a:tailEnd type="stealth" w="med" len="med"/>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5734800" y="2361600"/>
            <a:ext cx="720000" cy="0"/>
          </a:xfrm>
          <a:prstGeom prst="straightConnector1">
            <a:avLst/>
          </a:prstGeom>
          <a:ln w="76200" cap="flat">
            <a:solidFill>
              <a:srgbClr val="FF0000"/>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6" idx="3"/>
            <a:endCxn id="5" idx="1"/>
          </p:cNvCxnSpPr>
          <p:nvPr/>
        </p:nvCxnSpPr>
        <p:spPr>
          <a:xfrm flipV="1">
            <a:off x="2566800" y="5083459"/>
            <a:ext cx="3205200" cy="175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5" idx="3"/>
            <a:endCxn id="18" idx="0"/>
          </p:cNvCxnSpPr>
          <p:nvPr/>
        </p:nvCxnSpPr>
        <p:spPr>
          <a:xfrm flipV="1">
            <a:off x="6420000" y="5061833"/>
            <a:ext cx="3384436" cy="216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4681677" y="5095635"/>
            <a:ext cx="1107996" cy="369332"/>
          </a:xfrm>
          <a:prstGeom prst="rect">
            <a:avLst/>
          </a:prstGeom>
          <a:noFill/>
        </p:spPr>
        <p:txBody>
          <a:bodyPr wrap="none" rtlCol="0">
            <a:spAutoFit/>
          </a:bodyPr>
          <a:lstStyle/>
          <a:p>
            <a:r>
              <a:rPr lang="zh-CN" altLang="en-US">
                <a:latin typeface="微软雅黑" panose="020B0503020204020204" pitchFamily="34" charset="-122"/>
                <a:ea typeface="微软雅黑" panose="020B0503020204020204" pitchFamily="34" charset="-122"/>
              </a:rPr>
              <a:t>内网接口</a:t>
            </a:r>
            <a:endParaRPr lang="zh-CN" altLang="en-US">
              <a:latin typeface="微软雅黑" panose="020B0503020204020204" pitchFamily="34" charset="-122"/>
              <a:ea typeface="微软雅黑" panose="020B0503020204020204" pitchFamily="34" charset="-122"/>
            </a:endParaRPr>
          </a:p>
        </p:txBody>
      </p:sp>
      <p:sp>
        <p:nvSpPr>
          <p:cNvPr id="34" name="文本框 33"/>
          <p:cNvSpPr txBox="1"/>
          <p:nvPr/>
        </p:nvSpPr>
        <p:spPr>
          <a:xfrm>
            <a:off x="6405663" y="5071888"/>
            <a:ext cx="1107996" cy="369332"/>
          </a:xfrm>
          <a:prstGeom prst="rect">
            <a:avLst/>
          </a:prstGeom>
          <a:noFill/>
        </p:spPr>
        <p:txBody>
          <a:bodyPr wrap="none" rtlCol="0">
            <a:spAutoFit/>
          </a:bodyPr>
          <a:lstStyle/>
          <a:p>
            <a:r>
              <a:rPr lang="zh-CN" altLang="en-US">
                <a:latin typeface="微软雅黑" panose="020B0503020204020204" pitchFamily="34" charset="-122"/>
                <a:ea typeface="微软雅黑" panose="020B0503020204020204" pitchFamily="34" charset="-122"/>
              </a:rPr>
              <a:t>外网接口</a:t>
            </a:r>
            <a:endParaRPr lang="zh-CN" altLang="en-US">
              <a:latin typeface="微软雅黑" panose="020B0503020204020204" pitchFamily="34" charset="-122"/>
              <a:ea typeface="微软雅黑" panose="020B0503020204020204" pitchFamily="34" charset="-122"/>
            </a:endParaRPr>
          </a:p>
        </p:txBody>
      </p:sp>
      <p:graphicFrame>
        <p:nvGraphicFramePr>
          <p:cNvPr id="35" name="内容占位符 20"/>
          <p:cNvGraphicFramePr/>
          <p:nvPr/>
        </p:nvGraphicFramePr>
        <p:xfrm>
          <a:off x="1414800" y="1749600"/>
          <a:ext cx="1440000" cy="432000"/>
        </p:xfrm>
        <a:graphic>
          <a:graphicData uri="http://schemas.openxmlformats.org/drawingml/2006/table">
            <a:tbl>
              <a:tblPr>
                <a:tableStyleId>{5940675A-B579-460E-94D1-54222C63F5DA}</a:tableStyleId>
              </a:tblPr>
              <a:tblGrid>
                <a:gridCol w="1440000"/>
              </a:tblGrid>
              <a:tr h="432000">
                <a:tc>
                  <a:txBody>
                    <a:bodyPr/>
                    <a:lstStyle/>
                    <a:p>
                      <a:pPr algn="ctr"/>
                      <a:r>
                        <a:rPr lang="zh-CN" altLang="en-US" sz="1800" b="1">
                          <a:solidFill>
                            <a:srgbClr val="0000FF"/>
                          </a:solidFill>
                          <a:latin typeface="微软雅黑" panose="020B0503020204020204" pitchFamily="34" charset="-122"/>
                          <a:ea typeface="微软雅黑" panose="020B0503020204020204" pitchFamily="34" charset="-122"/>
                        </a:rPr>
                        <a:t>客户端</a:t>
                      </a:r>
                      <a:endParaRPr lang="zh-CN" altLang="en-US" sz="1800" b="1">
                        <a:solidFill>
                          <a:srgbClr val="0000FF"/>
                        </a:solidFill>
                        <a:latin typeface="微软雅黑" panose="020B0503020204020204" pitchFamily="34" charset="-122"/>
                        <a:ea typeface="微软雅黑" panose="020B0503020204020204" pitchFamily="34" charset="-122"/>
                      </a:endParaRPr>
                    </a:p>
                  </a:txBody>
                  <a:tcPr anchor="ctr" anchorCtr="1">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graphicFrame>
        <p:nvGraphicFramePr>
          <p:cNvPr id="36" name="内容占位符 20"/>
          <p:cNvGraphicFramePr/>
          <p:nvPr/>
        </p:nvGraphicFramePr>
        <p:xfrm>
          <a:off x="4294800" y="1749600"/>
          <a:ext cx="1440000" cy="432000"/>
        </p:xfrm>
        <a:graphic>
          <a:graphicData uri="http://schemas.openxmlformats.org/drawingml/2006/table">
            <a:tbl>
              <a:tblPr>
                <a:tableStyleId>{5940675A-B579-460E-94D1-54222C63F5DA}</a:tableStyleId>
              </a:tblPr>
              <a:tblGrid>
                <a:gridCol w="1440000"/>
              </a:tblGrid>
              <a:tr h="432000">
                <a:tc>
                  <a:txBody>
                    <a:bodyPr/>
                    <a:lstStyle/>
                    <a:p>
                      <a:pPr algn="ctr"/>
                      <a:r>
                        <a:rPr lang="zh-CN" altLang="en-US" sz="1800" b="1">
                          <a:solidFill>
                            <a:srgbClr val="0000FF"/>
                          </a:solidFill>
                          <a:latin typeface="微软雅黑" panose="020B0503020204020204" pitchFamily="34" charset="-122"/>
                          <a:ea typeface="微软雅黑" panose="020B0503020204020204" pitchFamily="34" charset="-122"/>
                        </a:rPr>
                        <a:t>服务器代理</a:t>
                      </a:r>
                      <a:endParaRPr lang="zh-CN" altLang="en-US" sz="1800" b="1">
                        <a:solidFill>
                          <a:srgbClr val="0000FF"/>
                        </a:solidFill>
                        <a:latin typeface="微软雅黑" panose="020B0503020204020204" pitchFamily="34" charset="-122"/>
                        <a:ea typeface="微软雅黑" panose="020B0503020204020204" pitchFamily="34" charset="-122"/>
                      </a:endParaRPr>
                    </a:p>
                  </a:txBody>
                  <a:tcPr anchor="ctr" anchorCtr="1">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graphicFrame>
        <p:nvGraphicFramePr>
          <p:cNvPr id="37" name="内容占位符 20"/>
          <p:cNvGraphicFramePr/>
          <p:nvPr/>
        </p:nvGraphicFramePr>
        <p:xfrm>
          <a:off x="6454800" y="2181877"/>
          <a:ext cx="1440000" cy="2160000"/>
        </p:xfrm>
        <a:graphic>
          <a:graphicData uri="http://schemas.openxmlformats.org/drawingml/2006/table">
            <a:tbl>
              <a:tblPr firstRow="1" bandRow="1">
                <a:tableStyleId>{5940675A-B579-460E-94D1-54222C63F5DA}</a:tableStyleId>
              </a:tblPr>
              <a:tblGrid>
                <a:gridCol w="1440000"/>
              </a:tblGrid>
              <a:tr h="432000">
                <a:tc>
                  <a:txBody>
                    <a:bodyPr/>
                    <a:lstStyle/>
                    <a:p>
                      <a:pPr algn="ctr"/>
                      <a:r>
                        <a:rPr lang="zh-CN" altLang="en-US" sz="1800">
                          <a:latin typeface="微软雅黑" panose="020B0503020204020204" pitchFamily="34" charset="-122"/>
                          <a:ea typeface="微软雅黑" panose="020B0503020204020204" pitchFamily="34" charset="-122"/>
                        </a:rPr>
                        <a:t>应用层</a:t>
                      </a:r>
                      <a:endParaRPr lang="zh-CN" altLang="en-US" sz="1800">
                        <a:latin typeface="微软雅黑" panose="020B0503020204020204" pitchFamily="34" charset="-122"/>
                        <a:ea typeface="微软雅黑" panose="020B0503020204020204" pitchFamily="34" charset="-122"/>
                      </a:endParaRPr>
                    </a:p>
                  </a:txBody>
                  <a:tcPr anchor="ctr" anchorCtr="1"/>
                </a:tc>
              </a:tr>
              <a:tr h="432000">
                <a:tc>
                  <a:txBody>
                    <a:bodyPr/>
                    <a:lstStyle/>
                    <a:p>
                      <a:pPr algn="ctr"/>
                      <a:r>
                        <a:rPr lang="zh-CN" altLang="en-US" sz="1800">
                          <a:latin typeface="微软雅黑" panose="020B0503020204020204" pitchFamily="34" charset="-122"/>
                          <a:ea typeface="微软雅黑" panose="020B0503020204020204" pitchFamily="34" charset="-122"/>
                        </a:rPr>
                        <a:t>传输层</a:t>
                      </a:r>
                      <a:endParaRPr lang="zh-CN" altLang="en-US" sz="1800">
                        <a:latin typeface="微软雅黑" panose="020B0503020204020204" pitchFamily="34" charset="-122"/>
                        <a:ea typeface="微软雅黑" panose="020B0503020204020204" pitchFamily="34" charset="-122"/>
                      </a:endParaRPr>
                    </a:p>
                  </a:txBody>
                  <a:tcPr anchor="ctr" anchorCtr="1"/>
                </a:tc>
              </a:tr>
              <a:tr h="432000">
                <a:tc>
                  <a:txBody>
                    <a:bodyPr/>
                    <a:lstStyle/>
                    <a:p>
                      <a:pPr algn="ctr"/>
                      <a:r>
                        <a:rPr lang="zh-CN" altLang="en-US" sz="1800">
                          <a:latin typeface="微软雅黑" panose="020B0503020204020204" pitchFamily="34" charset="-122"/>
                          <a:ea typeface="微软雅黑" panose="020B0503020204020204" pitchFamily="34" charset="-122"/>
                        </a:rPr>
                        <a:t>网络层</a:t>
                      </a:r>
                      <a:endParaRPr lang="en-US" altLang="zh-CN" sz="1800">
                        <a:latin typeface="微软雅黑" panose="020B0503020204020204" pitchFamily="34" charset="-122"/>
                        <a:ea typeface="微软雅黑" panose="020B0503020204020204" pitchFamily="34" charset="-122"/>
                      </a:endParaRPr>
                    </a:p>
                  </a:txBody>
                  <a:tcPr anchor="ctr" anchorCtr="1"/>
                </a:tc>
              </a:tr>
              <a:tr h="432000">
                <a:tc>
                  <a:txBody>
                    <a:bodyPr/>
                    <a:lstStyle/>
                    <a:p>
                      <a:pPr algn="ctr"/>
                      <a:r>
                        <a:rPr lang="zh-CN" altLang="en-US" sz="1800">
                          <a:latin typeface="微软雅黑" panose="020B0503020204020204" pitchFamily="34" charset="-122"/>
                          <a:ea typeface="微软雅黑" panose="020B0503020204020204" pitchFamily="34" charset="-122"/>
                        </a:rPr>
                        <a:t>链路层</a:t>
                      </a:r>
                      <a:endParaRPr lang="zh-CN" altLang="en-US" sz="1800">
                        <a:latin typeface="微软雅黑" panose="020B0503020204020204" pitchFamily="34" charset="-122"/>
                        <a:ea typeface="微软雅黑" panose="020B0503020204020204" pitchFamily="34" charset="-122"/>
                      </a:endParaRPr>
                    </a:p>
                  </a:txBody>
                  <a:tcPr anchor="ctr" anchorCtr="1"/>
                </a:tc>
              </a:tr>
              <a:tr h="432000">
                <a:tc>
                  <a:txBody>
                    <a:bodyPr/>
                    <a:lstStyle/>
                    <a:p>
                      <a:pPr algn="ctr"/>
                      <a:r>
                        <a:rPr lang="zh-CN" altLang="en-US" sz="1800">
                          <a:latin typeface="微软雅黑" panose="020B0503020204020204" pitchFamily="34" charset="-122"/>
                          <a:ea typeface="微软雅黑" panose="020B0503020204020204" pitchFamily="34" charset="-122"/>
                        </a:rPr>
                        <a:t>物理层</a:t>
                      </a:r>
                      <a:endParaRPr lang="zh-CN" altLang="en-US" sz="1800">
                        <a:latin typeface="微软雅黑" panose="020B0503020204020204" pitchFamily="34" charset="-122"/>
                        <a:ea typeface="微软雅黑" panose="020B0503020204020204" pitchFamily="34" charset="-122"/>
                      </a:endParaRPr>
                    </a:p>
                  </a:txBody>
                  <a:tcPr anchor="ctr" anchorCtr="1"/>
                </a:tc>
              </a:tr>
            </a:tbl>
          </a:graphicData>
        </a:graphic>
      </p:graphicFrame>
      <p:graphicFrame>
        <p:nvGraphicFramePr>
          <p:cNvPr id="38" name="内容占位符 20"/>
          <p:cNvGraphicFramePr/>
          <p:nvPr/>
        </p:nvGraphicFramePr>
        <p:xfrm>
          <a:off x="6454800" y="1749600"/>
          <a:ext cx="1440000" cy="432000"/>
        </p:xfrm>
        <a:graphic>
          <a:graphicData uri="http://schemas.openxmlformats.org/drawingml/2006/table">
            <a:tbl>
              <a:tblPr>
                <a:tableStyleId>{5940675A-B579-460E-94D1-54222C63F5DA}</a:tableStyleId>
              </a:tblPr>
              <a:tblGrid>
                <a:gridCol w="1440000"/>
              </a:tblGrid>
              <a:tr h="432000">
                <a:tc>
                  <a:txBody>
                    <a:bodyPr/>
                    <a:lstStyle/>
                    <a:p>
                      <a:pPr algn="ctr"/>
                      <a:r>
                        <a:rPr lang="zh-CN" altLang="en-US" sz="1800" b="1">
                          <a:solidFill>
                            <a:srgbClr val="CC00CC"/>
                          </a:solidFill>
                          <a:latin typeface="微软雅黑" panose="020B0503020204020204" pitchFamily="34" charset="-122"/>
                          <a:ea typeface="微软雅黑" panose="020B0503020204020204" pitchFamily="34" charset="-122"/>
                        </a:rPr>
                        <a:t>客户端代理</a:t>
                      </a:r>
                      <a:endParaRPr lang="zh-CN" altLang="en-US" sz="1800" b="1">
                        <a:solidFill>
                          <a:srgbClr val="CC00CC"/>
                        </a:solidFill>
                        <a:latin typeface="微软雅黑" panose="020B0503020204020204" pitchFamily="34" charset="-122"/>
                        <a:ea typeface="微软雅黑" panose="020B0503020204020204" pitchFamily="34" charset="-122"/>
                      </a:endParaRPr>
                    </a:p>
                  </a:txBody>
                  <a:tcPr anchor="ctr" anchorCtr="1">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graphicFrame>
        <p:nvGraphicFramePr>
          <p:cNvPr id="39" name="内容占位符 20"/>
          <p:cNvGraphicFramePr/>
          <p:nvPr/>
        </p:nvGraphicFramePr>
        <p:xfrm>
          <a:off x="9334800" y="1749600"/>
          <a:ext cx="1440000" cy="432000"/>
        </p:xfrm>
        <a:graphic>
          <a:graphicData uri="http://schemas.openxmlformats.org/drawingml/2006/table">
            <a:tbl>
              <a:tblPr>
                <a:tableStyleId>{5940675A-B579-460E-94D1-54222C63F5DA}</a:tableStyleId>
              </a:tblPr>
              <a:tblGrid>
                <a:gridCol w="1440000"/>
              </a:tblGrid>
              <a:tr h="432000">
                <a:tc>
                  <a:txBody>
                    <a:bodyPr/>
                    <a:lstStyle/>
                    <a:p>
                      <a:pPr algn="ctr"/>
                      <a:r>
                        <a:rPr lang="zh-CN" altLang="en-US" sz="1800" b="1">
                          <a:solidFill>
                            <a:srgbClr val="CC00CC"/>
                          </a:solidFill>
                          <a:latin typeface="微软雅黑" panose="020B0503020204020204" pitchFamily="34" charset="-122"/>
                          <a:ea typeface="微软雅黑" panose="020B0503020204020204" pitchFamily="34" charset="-122"/>
                        </a:rPr>
                        <a:t>服务器</a:t>
                      </a:r>
                      <a:endParaRPr lang="zh-CN" altLang="en-US" sz="1800" b="1">
                        <a:solidFill>
                          <a:srgbClr val="CC00CC"/>
                        </a:solidFill>
                        <a:latin typeface="微软雅黑" panose="020B0503020204020204" pitchFamily="34" charset="-122"/>
                        <a:ea typeface="微软雅黑" panose="020B0503020204020204" pitchFamily="34" charset="-122"/>
                      </a:endParaRPr>
                    </a:p>
                  </a:txBody>
                  <a:tcPr anchor="ctr" anchorCtr="1">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
        <p:nvSpPr>
          <p:cNvPr id="51" name="左右箭头 50"/>
          <p:cNvSpPr/>
          <p:nvPr/>
        </p:nvSpPr>
        <p:spPr>
          <a:xfrm>
            <a:off x="2854800" y="2181600"/>
            <a:ext cx="1440000" cy="432000"/>
          </a:xfrm>
          <a:prstGeom prst="leftRightArrow">
            <a:avLst/>
          </a:prstGeom>
          <a:solidFill>
            <a:schemeClr val="accent6">
              <a:lumMod val="40000"/>
              <a:lumOff val="60000"/>
              <a:alpha val="4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左右箭头 51"/>
          <p:cNvSpPr/>
          <p:nvPr/>
        </p:nvSpPr>
        <p:spPr>
          <a:xfrm>
            <a:off x="7894800" y="2181600"/>
            <a:ext cx="1440000" cy="432000"/>
          </a:xfrm>
          <a:prstGeom prst="leftRightArrow">
            <a:avLst/>
          </a:prstGeom>
          <a:solidFill>
            <a:schemeClr val="accent6">
              <a:lumMod val="40000"/>
              <a:lumOff val="60000"/>
              <a:alpha val="40000"/>
            </a:schemeClr>
          </a:solidFill>
          <a:ln>
            <a:solidFill>
              <a:srgbClr val="CC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500"/>
                                        <p:tgtEl>
                                          <p:spTgt spid="2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down)">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wipe(left)">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up)">
                                      <p:cBhvr>
                                        <p:cTn id="25" dur="500"/>
                                        <p:tgtEl>
                                          <p:spTgt spid="28"/>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left)">
                                      <p:cBhvr>
                                        <p:cTn id="29" dur="500"/>
                                        <p:tgtEl>
                                          <p:spTgt spid="29"/>
                                        </p:tgtEl>
                                      </p:cBhvr>
                                    </p:animEffect>
                                  </p:childTnLst>
                                </p:cTn>
                              </p:par>
                            </p:childTnLst>
                          </p:cTn>
                        </p:par>
                        <p:par>
                          <p:cTn id="30" fill="hold">
                            <p:stCondLst>
                              <p:cond delay="1000"/>
                            </p:stCondLst>
                            <p:childTnLst>
                              <p:par>
                                <p:cTn id="31" presetID="22" presetClass="entr" presetSubtype="4" fill="hold" nodeType="after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down)">
                                      <p:cBhvr>
                                        <p:cTn id="33" dur="500"/>
                                        <p:tgtEl>
                                          <p:spTgt spid="2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wipe(left)">
                                      <p:cBhvr>
                                        <p:cTn id="38" dur="1000"/>
                                        <p:tgtEl>
                                          <p:spTgt spid="51"/>
                                        </p:tgtEl>
                                      </p:cBhvr>
                                    </p:animEffect>
                                  </p:childTnLst>
                                </p:cTn>
                              </p:par>
                            </p:childTnLst>
                          </p:cTn>
                        </p:par>
                        <p:par>
                          <p:cTn id="39" fill="hold">
                            <p:stCondLst>
                              <p:cond delay="1000"/>
                            </p:stCondLst>
                            <p:childTnLst>
                              <p:par>
                                <p:cTn id="40" presetID="35" presetClass="emph" presetSubtype="0" fill="hold" grpId="1" nodeType="afterEffect">
                                  <p:stCondLst>
                                    <p:cond delay="0"/>
                                  </p:stCondLst>
                                  <p:childTnLst>
                                    <p:anim calcmode="discrete" valueType="str">
                                      <p:cBhvr>
                                        <p:cTn id="41" dur="500" fill="hold"/>
                                        <p:tgtEl>
                                          <p:spTgt spid="51"/>
                                        </p:tgtEl>
                                        <p:attrNameLst>
                                          <p:attrName>style.visibility</p:attrName>
                                        </p:attrNameLst>
                                      </p:cBhvr>
                                      <p:tavLst>
                                        <p:tav tm="0">
                                          <p:val>
                                            <p:strVal val="hidden"/>
                                          </p:val>
                                        </p:tav>
                                        <p:tav tm="50000">
                                          <p:val>
                                            <p:strVal val="visible"/>
                                          </p:val>
                                        </p:tav>
                                      </p:tavLst>
                                    </p:anim>
                                  </p:childTnLst>
                                </p:cTn>
                              </p:par>
                            </p:childTnLst>
                          </p:cTn>
                        </p:par>
                        <p:par>
                          <p:cTn id="42" fill="hold">
                            <p:stCondLst>
                              <p:cond delay="1500"/>
                            </p:stCondLst>
                            <p:childTnLst>
                              <p:par>
                                <p:cTn id="43" presetID="35" presetClass="emph" presetSubtype="0" fill="hold" grpId="2" nodeType="afterEffect">
                                  <p:stCondLst>
                                    <p:cond delay="0"/>
                                  </p:stCondLst>
                                  <p:childTnLst>
                                    <p:anim calcmode="discrete" valueType="str">
                                      <p:cBhvr>
                                        <p:cTn id="44" dur="500" fill="hold"/>
                                        <p:tgtEl>
                                          <p:spTgt spid="51"/>
                                        </p:tgtEl>
                                        <p:attrNameLst>
                                          <p:attrName>style.visibility</p:attrName>
                                        </p:attrNameLst>
                                      </p:cBhvr>
                                      <p:tavLst>
                                        <p:tav tm="0">
                                          <p:val>
                                            <p:strVal val="hidden"/>
                                          </p:val>
                                        </p:tav>
                                        <p:tav tm="50000">
                                          <p:val>
                                            <p:strVal val="visible"/>
                                          </p:val>
                                        </p:tav>
                                      </p:tavLst>
                                    </p:anim>
                                  </p:childTnLst>
                                </p:cTn>
                              </p:par>
                            </p:childTnLst>
                          </p:cTn>
                        </p:par>
                        <p:par>
                          <p:cTn id="45" fill="hold">
                            <p:stCondLst>
                              <p:cond delay="2000"/>
                            </p:stCondLst>
                            <p:childTnLst>
                              <p:par>
                                <p:cTn id="46" presetID="35" presetClass="emph" presetSubtype="0" fill="hold" grpId="3" nodeType="afterEffect">
                                  <p:stCondLst>
                                    <p:cond delay="0"/>
                                  </p:stCondLst>
                                  <p:childTnLst>
                                    <p:anim calcmode="discrete" valueType="str">
                                      <p:cBhvr>
                                        <p:cTn id="47" dur="500" fill="hold"/>
                                        <p:tgtEl>
                                          <p:spTgt spid="51"/>
                                        </p:tgtEl>
                                        <p:attrNameLst>
                                          <p:attrName>style.visibility</p:attrName>
                                        </p:attrNameLst>
                                      </p:cBhvr>
                                      <p:tavLst>
                                        <p:tav tm="0">
                                          <p:val>
                                            <p:strVal val="hidden"/>
                                          </p:val>
                                        </p:tav>
                                        <p:tav tm="50000">
                                          <p:val>
                                            <p:strVal val="visible"/>
                                          </p:val>
                                        </p:tav>
                                      </p:tavLst>
                                    </p:anim>
                                  </p:childTnLst>
                                </p:cTn>
                              </p:par>
                            </p:childTnLst>
                          </p:cTn>
                        </p:par>
                        <p:par>
                          <p:cTn id="48" fill="hold">
                            <p:stCondLst>
                              <p:cond delay="2500"/>
                            </p:stCondLst>
                            <p:childTnLst>
                              <p:par>
                                <p:cTn id="49" presetID="22" presetClass="entr" presetSubtype="8" fill="hold" grpId="0" nodeType="after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wipe(left)">
                                      <p:cBhvr>
                                        <p:cTn id="51" dur="1000"/>
                                        <p:tgtEl>
                                          <p:spTgt spid="52"/>
                                        </p:tgtEl>
                                      </p:cBhvr>
                                    </p:animEffect>
                                  </p:childTnLst>
                                </p:cTn>
                              </p:par>
                            </p:childTnLst>
                          </p:cTn>
                        </p:par>
                        <p:par>
                          <p:cTn id="52" fill="hold">
                            <p:stCondLst>
                              <p:cond delay="3500"/>
                            </p:stCondLst>
                            <p:childTnLst>
                              <p:par>
                                <p:cTn id="53" presetID="35" presetClass="emph" presetSubtype="0" fill="hold" grpId="1" nodeType="afterEffect">
                                  <p:stCondLst>
                                    <p:cond delay="0"/>
                                  </p:stCondLst>
                                  <p:childTnLst>
                                    <p:anim calcmode="discrete" valueType="str">
                                      <p:cBhvr>
                                        <p:cTn id="54" dur="500" fill="hold"/>
                                        <p:tgtEl>
                                          <p:spTgt spid="52"/>
                                        </p:tgtEl>
                                        <p:attrNameLst>
                                          <p:attrName>style.visibility</p:attrName>
                                        </p:attrNameLst>
                                      </p:cBhvr>
                                      <p:tavLst>
                                        <p:tav tm="0">
                                          <p:val>
                                            <p:strVal val="hidden"/>
                                          </p:val>
                                        </p:tav>
                                        <p:tav tm="50000">
                                          <p:val>
                                            <p:strVal val="visible"/>
                                          </p:val>
                                        </p:tav>
                                      </p:tavLst>
                                    </p:anim>
                                  </p:childTnLst>
                                </p:cTn>
                              </p:par>
                            </p:childTnLst>
                          </p:cTn>
                        </p:par>
                        <p:par>
                          <p:cTn id="55" fill="hold">
                            <p:stCondLst>
                              <p:cond delay="4000"/>
                            </p:stCondLst>
                            <p:childTnLst>
                              <p:par>
                                <p:cTn id="56" presetID="35" presetClass="emph" presetSubtype="0" fill="hold" grpId="2" nodeType="afterEffect">
                                  <p:stCondLst>
                                    <p:cond delay="0"/>
                                  </p:stCondLst>
                                  <p:childTnLst>
                                    <p:anim calcmode="discrete" valueType="str">
                                      <p:cBhvr>
                                        <p:cTn id="57" dur="500" fill="hold"/>
                                        <p:tgtEl>
                                          <p:spTgt spid="52"/>
                                        </p:tgtEl>
                                        <p:attrNameLst>
                                          <p:attrName>style.visibility</p:attrName>
                                        </p:attrNameLst>
                                      </p:cBhvr>
                                      <p:tavLst>
                                        <p:tav tm="0">
                                          <p:val>
                                            <p:strVal val="hidden"/>
                                          </p:val>
                                        </p:tav>
                                        <p:tav tm="50000">
                                          <p:val>
                                            <p:strVal val="visible"/>
                                          </p:val>
                                        </p:tav>
                                      </p:tavLst>
                                    </p:anim>
                                  </p:childTnLst>
                                </p:cTn>
                              </p:par>
                            </p:childTnLst>
                          </p:cTn>
                        </p:par>
                        <p:par>
                          <p:cTn id="58" fill="hold">
                            <p:stCondLst>
                              <p:cond delay="4500"/>
                            </p:stCondLst>
                            <p:childTnLst>
                              <p:par>
                                <p:cTn id="59" presetID="35" presetClass="emph" presetSubtype="0" fill="hold" grpId="3" nodeType="afterEffect">
                                  <p:stCondLst>
                                    <p:cond delay="0"/>
                                  </p:stCondLst>
                                  <p:childTnLst>
                                    <p:anim calcmode="discrete" valueType="str">
                                      <p:cBhvr>
                                        <p:cTn id="60" dur="500" fill="hold"/>
                                        <p:tgtEl>
                                          <p:spTgt spid="5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1" grpId="1" animBg="1"/>
      <p:bldP spid="51" grpId="2" animBg="1"/>
      <p:bldP spid="51" grpId="3" animBg="1"/>
      <p:bldP spid="52" grpId="0" animBg="1"/>
      <p:bldP spid="52" grpId="1" animBg="1"/>
      <p:bldP spid="52" grpId="2" animBg="1"/>
      <p:bldP spid="52" grpId="3"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 </a:t>
            </a:r>
            <a:r>
              <a:rPr lang="zh-CN" altLang="en-US" dirty="0"/>
              <a:t>应用代理工作机制</a:t>
            </a:r>
            <a:endParaRPr lang="zh-CN" altLang="en-US" dirty="0"/>
          </a:p>
        </p:txBody>
      </p:sp>
      <p:cxnSp>
        <p:nvCxnSpPr>
          <p:cNvPr id="4" name="直接连接符 3"/>
          <p:cNvCxnSpPr/>
          <p:nvPr/>
        </p:nvCxnSpPr>
        <p:spPr>
          <a:xfrm>
            <a:off x="6274800" y="2520000"/>
            <a:ext cx="0" cy="396000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pic>
        <p:nvPicPr>
          <p:cNvPr id="5" name="Picture 5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770800" y="1440000"/>
            <a:ext cx="648000" cy="10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Object 6"/>
          <p:cNvGraphicFramePr/>
          <p:nvPr/>
        </p:nvGraphicFramePr>
        <p:xfrm>
          <a:off x="2602800" y="1584000"/>
          <a:ext cx="864000" cy="720000"/>
        </p:xfrm>
        <a:graphic>
          <a:graphicData uri="http://schemas.openxmlformats.org/presentationml/2006/ole">
            <mc:AlternateContent xmlns:mc="http://schemas.openxmlformats.org/markup-compatibility/2006">
              <mc:Choice xmlns:v="urn:schemas-microsoft-com:vml" Requires="v">
                <p:oleObj spid="_x0000_s11288" name="剪辑" r:id="rId2" imgW="1012825" imgH="809625" progId="MS_ClipArt_Gallery.2">
                  <p:embed/>
                </p:oleObj>
              </mc:Choice>
              <mc:Fallback>
                <p:oleObj name="剪辑" r:id="rId2" imgW="1012825" imgH="809625" progId="MS_ClipArt_Gallery.2">
                  <p:embed/>
                  <p:pic>
                    <p:nvPicPr>
                      <p:cNvPr id="0" name="Object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2800" y="1584000"/>
                        <a:ext cx="864000" cy="7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7" name="组合 46"/>
          <p:cNvGrpSpPr/>
          <p:nvPr/>
        </p:nvGrpSpPr>
        <p:grpSpPr>
          <a:xfrm>
            <a:off x="8830800" y="1440000"/>
            <a:ext cx="648000" cy="1008000"/>
            <a:chOff x="8830800" y="1440000"/>
            <a:chExt cx="648000" cy="1008000"/>
          </a:xfrm>
        </p:grpSpPr>
        <p:sp>
          <p:nvSpPr>
            <p:cNvPr id="26" name="Line 23"/>
            <p:cNvSpPr>
              <a:spLocks noChangeShapeType="1"/>
            </p:cNvSpPr>
            <p:nvPr/>
          </p:nvSpPr>
          <p:spPr bwMode="auto">
            <a:xfrm flipV="1">
              <a:off x="9201927" y="1751701"/>
              <a:ext cx="200291" cy="16590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none" w="sm" len="sm"/>
                  <a:tailEnd type="none" w="sm" len="sm"/>
                </a14:hiddenLine>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27" name="Freeform 24"/>
            <p:cNvSpPr/>
            <p:nvPr/>
          </p:nvSpPr>
          <p:spPr bwMode="auto">
            <a:xfrm>
              <a:off x="9207818" y="1440000"/>
              <a:ext cx="200291" cy="985377"/>
            </a:xfrm>
            <a:custGeom>
              <a:avLst/>
              <a:gdLst>
                <a:gd name="T0" fmla="*/ 0 w 68"/>
                <a:gd name="T1" fmla="*/ 68 h 392"/>
                <a:gd name="T2" fmla="*/ 67 w 68"/>
                <a:gd name="T3" fmla="*/ 0 h 392"/>
                <a:gd name="T4" fmla="*/ 67 w 68"/>
                <a:gd name="T5" fmla="*/ 321 h 392"/>
                <a:gd name="T6" fmla="*/ 0 w 68"/>
                <a:gd name="T7" fmla="*/ 391 h 392"/>
                <a:gd name="T8" fmla="*/ 0 w 68"/>
                <a:gd name="T9" fmla="*/ 68 h 392"/>
                <a:gd name="T10" fmla="*/ 0 60000 65536"/>
                <a:gd name="T11" fmla="*/ 0 60000 65536"/>
                <a:gd name="T12" fmla="*/ 0 60000 65536"/>
                <a:gd name="T13" fmla="*/ 0 60000 65536"/>
                <a:gd name="T14" fmla="*/ 0 60000 65536"/>
                <a:gd name="T15" fmla="*/ 0 w 68"/>
                <a:gd name="T16" fmla="*/ 0 h 392"/>
                <a:gd name="T17" fmla="*/ 68 w 68"/>
                <a:gd name="T18" fmla="*/ 392 h 392"/>
              </a:gdLst>
              <a:ahLst/>
              <a:cxnLst>
                <a:cxn ang="T10">
                  <a:pos x="T0" y="T1"/>
                </a:cxn>
                <a:cxn ang="T11">
                  <a:pos x="T2" y="T3"/>
                </a:cxn>
                <a:cxn ang="T12">
                  <a:pos x="T4" y="T5"/>
                </a:cxn>
                <a:cxn ang="T13">
                  <a:pos x="T6" y="T7"/>
                </a:cxn>
                <a:cxn ang="T14">
                  <a:pos x="T8" y="T9"/>
                </a:cxn>
              </a:cxnLst>
              <a:rect l="T15" t="T16" r="T17" b="T18"/>
              <a:pathLst>
                <a:path w="68" h="392">
                  <a:moveTo>
                    <a:pt x="0" y="68"/>
                  </a:moveTo>
                  <a:lnTo>
                    <a:pt x="67" y="0"/>
                  </a:lnTo>
                  <a:lnTo>
                    <a:pt x="67" y="321"/>
                  </a:lnTo>
                  <a:lnTo>
                    <a:pt x="0" y="391"/>
                  </a:lnTo>
                  <a:lnTo>
                    <a:pt x="0" y="68"/>
                  </a:lnTo>
                </a:path>
              </a:pathLst>
            </a:custGeom>
            <a:solidFill>
              <a:srgbClr val="04268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28" name="Freeform 25"/>
            <p:cNvSpPr/>
            <p:nvPr/>
          </p:nvSpPr>
          <p:spPr bwMode="auto">
            <a:xfrm>
              <a:off x="8907382" y="1442514"/>
              <a:ext cx="356400" cy="173446"/>
            </a:xfrm>
            <a:custGeom>
              <a:avLst/>
              <a:gdLst>
                <a:gd name="T0" fmla="*/ 0 w 121"/>
                <a:gd name="T1" fmla="*/ 68 h 69"/>
                <a:gd name="T2" fmla="*/ 50 w 121"/>
                <a:gd name="T3" fmla="*/ 68 h 69"/>
                <a:gd name="T4" fmla="*/ 120 w 121"/>
                <a:gd name="T5" fmla="*/ 0 h 69"/>
                <a:gd name="T6" fmla="*/ 69 w 121"/>
                <a:gd name="T7" fmla="*/ 0 h 69"/>
                <a:gd name="T8" fmla="*/ 0 w 121"/>
                <a:gd name="T9" fmla="*/ 68 h 69"/>
                <a:gd name="T10" fmla="*/ 0 60000 65536"/>
                <a:gd name="T11" fmla="*/ 0 60000 65536"/>
                <a:gd name="T12" fmla="*/ 0 60000 65536"/>
                <a:gd name="T13" fmla="*/ 0 60000 65536"/>
                <a:gd name="T14" fmla="*/ 0 60000 65536"/>
                <a:gd name="T15" fmla="*/ 0 w 121"/>
                <a:gd name="T16" fmla="*/ 0 h 69"/>
                <a:gd name="T17" fmla="*/ 121 w 121"/>
                <a:gd name="T18" fmla="*/ 69 h 69"/>
              </a:gdLst>
              <a:ahLst/>
              <a:cxnLst>
                <a:cxn ang="T10">
                  <a:pos x="T0" y="T1"/>
                </a:cxn>
                <a:cxn ang="T11">
                  <a:pos x="T2" y="T3"/>
                </a:cxn>
                <a:cxn ang="T12">
                  <a:pos x="T4" y="T5"/>
                </a:cxn>
                <a:cxn ang="T13">
                  <a:pos x="T6" y="T7"/>
                </a:cxn>
                <a:cxn ang="T14">
                  <a:pos x="T8" y="T9"/>
                </a:cxn>
              </a:cxnLst>
              <a:rect l="T15" t="T16" r="T17" b="T18"/>
              <a:pathLst>
                <a:path w="121" h="69">
                  <a:moveTo>
                    <a:pt x="0" y="68"/>
                  </a:moveTo>
                  <a:lnTo>
                    <a:pt x="50" y="68"/>
                  </a:lnTo>
                  <a:lnTo>
                    <a:pt x="120" y="0"/>
                  </a:lnTo>
                  <a:lnTo>
                    <a:pt x="69" y="0"/>
                  </a:lnTo>
                  <a:lnTo>
                    <a:pt x="0" y="68"/>
                  </a:lnTo>
                </a:path>
              </a:pathLst>
            </a:custGeom>
            <a:solidFill>
              <a:srgbClr val="38D8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29" name="Freeform 26"/>
            <p:cNvSpPr/>
            <p:nvPr/>
          </p:nvSpPr>
          <p:spPr bwMode="auto">
            <a:xfrm>
              <a:off x="9051709" y="1442514"/>
              <a:ext cx="356400" cy="173446"/>
            </a:xfrm>
            <a:custGeom>
              <a:avLst/>
              <a:gdLst>
                <a:gd name="T0" fmla="*/ 0 w 121"/>
                <a:gd name="T1" fmla="*/ 68 h 69"/>
                <a:gd name="T2" fmla="*/ 50 w 121"/>
                <a:gd name="T3" fmla="*/ 68 h 69"/>
                <a:gd name="T4" fmla="*/ 120 w 121"/>
                <a:gd name="T5" fmla="*/ 0 h 69"/>
                <a:gd name="T6" fmla="*/ 69 w 121"/>
                <a:gd name="T7" fmla="*/ 0 h 69"/>
                <a:gd name="T8" fmla="*/ 0 w 121"/>
                <a:gd name="T9" fmla="*/ 68 h 69"/>
                <a:gd name="T10" fmla="*/ 0 60000 65536"/>
                <a:gd name="T11" fmla="*/ 0 60000 65536"/>
                <a:gd name="T12" fmla="*/ 0 60000 65536"/>
                <a:gd name="T13" fmla="*/ 0 60000 65536"/>
                <a:gd name="T14" fmla="*/ 0 60000 65536"/>
                <a:gd name="T15" fmla="*/ 0 w 121"/>
                <a:gd name="T16" fmla="*/ 0 h 69"/>
                <a:gd name="T17" fmla="*/ 121 w 121"/>
                <a:gd name="T18" fmla="*/ 69 h 69"/>
              </a:gdLst>
              <a:ahLst/>
              <a:cxnLst>
                <a:cxn ang="T10">
                  <a:pos x="T0" y="T1"/>
                </a:cxn>
                <a:cxn ang="T11">
                  <a:pos x="T2" y="T3"/>
                </a:cxn>
                <a:cxn ang="T12">
                  <a:pos x="T4" y="T5"/>
                </a:cxn>
                <a:cxn ang="T13">
                  <a:pos x="T6" y="T7"/>
                </a:cxn>
                <a:cxn ang="T14">
                  <a:pos x="T8" y="T9"/>
                </a:cxn>
              </a:cxnLst>
              <a:rect l="T15" t="T16" r="T17" b="T18"/>
              <a:pathLst>
                <a:path w="121" h="69">
                  <a:moveTo>
                    <a:pt x="0" y="68"/>
                  </a:moveTo>
                  <a:lnTo>
                    <a:pt x="50" y="68"/>
                  </a:lnTo>
                  <a:lnTo>
                    <a:pt x="120" y="0"/>
                  </a:lnTo>
                  <a:lnTo>
                    <a:pt x="69" y="0"/>
                  </a:lnTo>
                  <a:lnTo>
                    <a:pt x="0" y="68"/>
                  </a:lnTo>
                </a:path>
              </a:pathLst>
            </a:custGeom>
            <a:solidFill>
              <a:srgbClr val="0099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30" name="Rectangle 27"/>
            <p:cNvSpPr>
              <a:spLocks noChangeArrowheads="1"/>
            </p:cNvSpPr>
            <p:nvPr/>
          </p:nvSpPr>
          <p:spPr bwMode="auto">
            <a:xfrm>
              <a:off x="9051709" y="1613446"/>
              <a:ext cx="150218" cy="776738"/>
            </a:xfrm>
            <a:prstGeom prst="rect">
              <a:avLst/>
            </a:prstGeom>
            <a:solidFill>
              <a:srgbClr val="063DE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4"/>
                </a:buBlip>
                <a:defRPr kumimoji="1"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9pPr>
            </a:lstStyle>
            <a:p>
              <a:pPr eaLnBrk="1" latinLnBrk="0" hangingPunct="1">
                <a:spcBef>
                  <a:spcPct val="0"/>
                </a:spcBef>
                <a:buClrTx/>
                <a:buFontTx/>
                <a:buNone/>
              </a:pPr>
              <a:endParaRPr kumimoji="0" lang="zh-CN" altLang="en-US" sz="2000">
                <a:solidFill>
                  <a:schemeClr val="tx1"/>
                </a:solidFill>
                <a:latin typeface="微软雅黑" panose="020B0503020204020204" pitchFamily="34" charset="-122"/>
                <a:ea typeface="微软雅黑" panose="020B0503020204020204" pitchFamily="34" charset="-122"/>
              </a:endParaRPr>
            </a:p>
          </p:txBody>
        </p:sp>
        <p:sp>
          <p:nvSpPr>
            <p:cNvPr id="31" name="Freeform 28"/>
            <p:cNvSpPr/>
            <p:nvPr/>
          </p:nvSpPr>
          <p:spPr bwMode="auto">
            <a:xfrm>
              <a:off x="9051709" y="2395212"/>
              <a:ext cx="226800" cy="52788"/>
            </a:xfrm>
            <a:custGeom>
              <a:avLst/>
              <a:gdLst>
                <a:gd name="T0" fmla="*/ 0 w 77"/>
                <a:gd name="T1" fmla="*/ 0 h 21"/>
                <a:gd name="T2" fmla="*/ 0 w 77"/>
                <a:gd name="T3" fmla="*/ 20 h 21"/>
                <a:gd name="T4" fmla="*/ 76 w 77"/>
                <a:gd name="T5" fmla="*/ 20 h 21"/>
                <a:gd name="T6" fmla="*/ 55 w 77"/>
                <a:gd name="T7" fmla="*/ 0 h 21"/>
                <a:gd name="T8" fmla="*/ 0 w 77"/>
                <a:gd name="T9" fmla="*/ 0 h 21"/>
                <a:gd name="T10" fmla="*/ 0 60000 65536"/>
                <a:gd name="T11" fmla="*/ 0 60000 65536"/>
                <a:gd name="T12" fmla="*/ 0 60000 65536"/>
                <a:gd name="T13" fmla="*/ 0 60000 65536"/>
                <a:gd name="T14" fmla="*/ 0 60000 65536"/>
                <a:gd name="T15" fmla="*/ 0 w 77"/>
                <a:gd name="T16" fmla="*/ 0 h 21"/>
                <a:gd name="T17" fmla="*/ 77 w 77"/>
                <a:gd name="T18" fmla="*/ 21 h 21"/>
              </a:gdLst>
              <a:ahLst/>
              <a:cxnLst>
                <a:cxn ang="T10">
                  <a:pos x="T0" y="T1"/>
                </a:cxn>
                <a:cxn ang="T11">
                  <a:pos x="T2" y="T3"/>
                </a:cxn>
                <a:cxn ang="T12">
                  <a:pos x="T4" y="T5"/>
                </a:cxn>
                <a:cxn ang="T13">
                  <a:pos x="T6" y="T7"/>
                </a:cxn>
                <a:cxn ang="T14">
                  <a:pos x="T8" y="T9"/>
                </a:cxn>
              </a:cxnLst>
              <a:rect l="T15" t="T16" r="T17" b="T18"/>
              <a:pathLst>
                <a:path w="77" h="21">
                  <a:moveTo>
                    <a:pt x="0" y="0"/>
                  </a:moveTo>
                  <a:lnTo>
                    <a:pt x="0" y="20"/>
                  </a:lnTo>
                  <a:lnTo>
                    <a:pt x="76" y="20"/>
                  </a:lnTo>
                  <a:lnTo>
                    <a:pt x="55" y="0"/>
                  </a:lnTo>
                  <a:lnTo>
                    <a:pt x="0" y="0"/>
                  </a:lnTo>
                </a:path>
              </a:pathLst>
            </a:custGeom>
            <a:solidFill>
              <a:srgbClr val="063DE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32" name="Rectangle 29"/>
            <p:cNvSpPr>
              <a:spLocks noChangeArrowheads="1"/>
            </p:cNvSpPr>
            <p:nvPr/>
          </p:nvSpPr>
          <p:spPr bwMode="auto">
            <a:xfrm>
              <a:off x="8904436" y="1613446"/>
              <a:ext cx="147273" cy="776738"/>
            </a:xfrm>
            <a:prstGeom prst="rect">
              <a:avLst/>
            </a:prstGeom>
            <a:solidFill>
              <a:srgbClr val="00807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4"/>
                </a:buBlip>
                <a:defRPr kumimoji="1"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9pPr>
            </a:lstStyle>
            <a:p>
              <a:pPr eaLnBrk="1" latinLnBrk="0" hangingPunct="1">
                <a:spcBef>
                  <a:spcPct val="0"/>
                </a:spcBef>
                <a:buClrTx/>
                <a:buFontTx/>
                <a:buNone/>
              </a:pPr>
              <a:endParaRPr kumimoji="0" lang="zh-CN" altLang="en-US" sz="2000">
                <a:solidFill>
                  <a:schemeClr val="tx1"/>
                </a:solidFill>
                <a:latin typeface="微软雅黑" panose="020B0503020204020204" pitchFamily="34" charset="-122"/>
                <a:ea typeface="微软雅黑" panose="020B0503020204020204" pitchFamily="34" charset="-122"/>
              </a:endParaRPr>
            </a:p>
          </p:txBody>
        </p:sp>
        <p:sp>
          <p:nvSpPr>
            <p:cNvPr id="33" name="Rectangle 30"/>
            <p:cNvSpPr>
              <a:spLocks noChangeArrowheads="1"/>
            </p:cNvSpPr>
            <p:nvPr/>
          </p:nvSpPr>
          <p:spPr bwMode="auto">
            <a:xfrm>
              <a:off x="8942727" y="1658693"/>
              <a:ext cx="91309" cy="168419"/>
            </a:xfrm>
            <a:prstGeom prst="rect">
              <a:avLst/>
            </a:prstGeom>
            <a:solidFill>
              <a:srgbClr val="2C292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4"/>
                </a:buBlip>
                <a:defRPr kumimoji="1"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9pPr>
            </a:lstStyle>
            <a:p>
              <a:pPr eaLnBrk="1" latinLnBrk="0" hangingPunct="1">
                <a:spcBef>
                  <a:spcPct val="0"/>
                </a:spcBef>
                <a:buClrTx/>
                <a:buFontTx/>
                <a:buNone/>
              </a:pPr>
              <a:endParaRPr kumimoji="0" lang="zh-CN" altLang="en-US" sz="2000">
                <a:solidFill>
                  <a:schemeClr val="tx1"/>
                </a:solidFill>
                <a:latin typeface="微软雅黑" panose="020B0503020204020204" pitchFamily="34" charset="-122"/>
                <a:ea typeface="微软雅黑" panose="020B0503020204020204" pitchFamily="34" charset="-122"/>
              </a:endParaRPr>
            </a:p>
          </p:txBody>
        </p:sp>
        <p:sp>
          <p:nvSpPr>
            <p:cNvPr id="34" name="Line 31"/>
            <p:cNvSpPr>
              <a:spLocks noChangeShapeType="1"/>
            </p:cNvSpPr>
            <p:nvPr/>
          </p:nvSpPr>
          <p:spPr bwMode="auto">
            <a:xfrm>
              <a:off x="8954509" y="1864818"/>
              <a:ext cx="88364" cy="0"/>
            </a:xfrm>
            <a:prstGeom prst="line">
              <a:avLst/>
            </a:prstGeom>
            <a:noFill/>
            <a:ln w="12700">
              <a:solidFill>
                <a:srgbClr val="2C2927"/>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35" name="Freeform 32"/>
            <p:cNvSpPr/>
            <p:nvPr/>
          </p:nvSpPr>
          <p:spPr bwMode="auto">
            <a:xfrm>
              <a:off x="8830800" y="2382643"/>
              <a:ext cx="223855" cy="65357"/>
            </a:xfrm>
            <a:custGeom>
              <a:avLst/>
              <a:gdLst>
                <a:gd name="T0" fmla="*/ 75 w 76"/>
                <a:gd name="T1" fmla="*/ 0 h 26"/>
                <a:gd name="T2" fmla="*/ 75 w 76"/>
                <a:gd name="T3" fmla="*/ 25 h 26"/>
                <a:gd name="T4" fmla="*/ 0 w 76"/>
                <a:gd name="T5" fmla="*/ 25 h 26"/>
                <a:gd name="T6" fmla="*/ 25 w 76"/>
                <a:gd name="T7" fmla="*/ 0 h 26"/>
                <a:gd name="T8" fmla="*/ 75 w 76"/>
                <a:gd name="T9" fmla="*/ 0 h 26"/>
                <a:gd name="T10" fmla="*/ 0 60000 65536"/>
                <a:gd name="T11" fmla="*/ 0 60000 65536"/>
                <a:gd name="T12" fmla="*/ 0 60000 65536"/>
                <a:gd name="T13" fmla="*/ 0 60000 65536"/>
                <a:gd name="T14" fmla="*/ 0 60000 65536"/>
                <a:gd name="T15" fmla="*/ 0 w 76"/>
                <a:gd name="T16" fmla="*/ 0 h 26"/>
                <a:gd name="T17" fmla="*/ 76 w 76"/>
                <a:gd name="T18" fmla="*/ 26 h 26"/>
              </a:gdLst>
              <a:ahLst/>
              <a:cxnLst>
                <a:cxn ang="T10">
                  <a:pos x="T0" y="T1"/>
                </a:cxn>
                <a:cxn ang="T11">
                  <a:pos x="T2" y="T3"/>
                </a:cxn>
                <a:cxn ang="T12">
                  <a:pos x="T4" y="T5"/>
                </a:cxn>
                <a:cxn ang="T13">
                  <a:pos x="T6" y="T7"/>
                </a:cxn>
                <a:cxn ang="T14">
                  <a:pos x="T8" y="T9"/>
                </a:cxn>
              </a:cxnLst>
              <a:rect l="T15" t="T16" r="T17" b="T18"/>
              <a:pathLst>
                <a:path w="76" h="26">
                  <a:moveTo>
                    <a:pt x="75" y="0"/>
                  </a:moveTo>
                  <a:lnTo>
                    <a:pt x="75" y="25"/>
                  </a:lnTo>
                  <a:lnTo>
                    <a:pt x="0" y="25"/>
                  </a:lnTo>
                  <a:lnTo>
                    <a:pt x="25" y="0"/>
                  </a:lnTo>
                  <a:lnTo>
                    <a:pt x="75" y="0"/>
                  </a:lnTo>
                </a:path>
              </a:pathLst>
            </a:custGeom>
            <a:solidFill>
              <a:srgbClr val="00807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36" name="Line 33"/>
            <p:cNvSpPr>
              <a:spLocks noChangeShapeType="1"/>
            </p:cNvSpPr>
            <p:nvPr/>
          </p:nvSpPr>
          <p:spPr bwMode="auto">
            <a:xfrm>
              <a:off x="8904436" y="1922633"/>
              <a:ext cx="297491" cy="0"/>
            </a:xfrm>
            <a:prstGeom prst="line">
              <a:avLst/>
            </a:prstGeom>
            <a:noFill/>
            <a:ln w="12700">
              <a:solidFill>
                <a:srgbClr val="2C2927"/>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37" name="Line 34"/>
            <p:cNvSpPr>
              <a:spLocks noChangeShapeType="1"/>
            </p:cNvSpPr>
            <p:nvPr/>
          </p:nvSpPr>
          <p:spPr bwMode="auto">
            <a:xfrm>
              <a:off x="8904436" y="2317287"/>
              <a:ext cx="297491" cy="0"/>
            </a:xfrm>
            <a:prstGeom prst="line">
              <a:avLst/>
            </a:prstGeom>
            <a:noFill/>
            <a:ln w="12700">
              <a:solidFill>
                <a:srgbClr val="2C2927"/>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38" name="Line 35"/>
            <p:cNvSpPr>
              <a:spLocks noChangeShapeType="1"/>
            </p:cNvSpPr>
            <p:nvPr/>
          </p:nvSpPr>
          <p:spPr bwMode="auto">
            <a:xfrm>
              <a:off x="8904436" y="2390185"/>
              <a:ext cx="297491" cy="0"/>
            </a:xfrm>
            <a:prstGeom prst="line">
              <a:avLst/>
            </a:prstGeom>
            <a:noFill/>
            <a:ln w="12700">
              <a:solidFill>
                <a:srgbClr val="2C2927"/>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39" name="Freeform 36"/>
            <p:cNvSpPr/>
            <p:nvPr/>
          </p:nvSpPr>
          <p:spPr bwMode="auto">
            <a:xfrm>
              <a:off x="9207818" y="2214224"/>
              <a:ext cx="270982" cy="233776"/>
            </a:xfrm>
            <a:custGeom>
              <a:avLst/>
              <a:gdLst>
                <a:gd name="T0" fmla="*/ 0 w 92"/>
                <a:gd name="T1" fmla="*/ 69 h 93"/>
                <a:gd name="T2" fmla="*/ 23 w 92"/>
                <a:gd name="T3" fmla="*/ 92 h 93"/>
                <a:gd name="T4" fmla="*/ 91 w 92"/>
                <a:gd name="T5" fmla="*/ 23 h 93"/>
                <a:gd name="T6" fmla="*/ 68 w 92"/>
                <a:gd name="T7" fmla="*/ 0 h 93"/>
                <a:gd name="T8" fmla="*/ 0 w 92"/>
                <a:gd name="T9" fmla="*/ 69 h 93"/>
                <a:gd name="T10" fmla="*/ 0 60000 65536"/>
                <a:gd name="T11" fmla="*/ 0 60000 65536"/>
                <a:gd name="T12" fmla="*/ 0 60000 65536"/>
                <a:gd name="T13" fmla="*/ 0 60000 65536"/>
                <a:gd name="T14" fmla="*/ 0 60000 65536"/>
                <a:gd name="T15" fmla="*/ 0 w 92"/>
                <a:gd name="T16" fmla="*/ 0 h 93"/>
                <a:gd name="T17" fmla="*/ 92 w 92"/>
                <a:gd name="T18" fmla="*/ 93 h 93"/>
              </a:gdLst>
              <a:ahLst/>
              <a:cxnLst>
                <a:cxn ang="T10">
                  <a:pos x="T0" y="T1"/>
                </a:cxn>
                <a:cxn ang="T11">
                  <a:pos x="T2" y="T3"/>
                </a:cxn>
                <a:cxn ang="T12">
                  <a:pos x="T4" y="T5"/>
                </a:cxn>
                <a:cxn ang="T13">
                  <a:pos x="T6" y="T7"/>
                </a:cxn>
                <a:cxn ang="T14">
                  <a:pos x="T8" y="T9"/>
                </a:cxn>
              </a:cxnLst>
              <a:rect l="T15" t="T16" r="T17" b="T18"/>
              <a:pathLst>
                <a:path w="92" h="93">
                  <a:moveTo>
                    <a:pt x="0" y="69"/>
                  </a:moveTo>
                  <a:lnTo>
                    <a:pt x="23" y="92"/>
                  </a:lnTo>
                  <a:lnTo>
                    <a:pt x="91" y="23"/>
                  </a:lnTo>
                  <a:lnTo>
                    <a:pt x="68" y="0"/>
                  </a:lnTo>
                  <a:lnTo>
                    <a:pt x="0" y="69"/>
                  </a:lnTo>
                </a:path>
              </a:pathLst>
            </a:custGeom>
            <a:solidFill>
              <a:srgbClr val="04268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latin typeface="微软雅黑" panose="020B0503020204020204" pitchFamily="34" charset="-122"/>
                <a:ea typeface="微软雅黑" panose="020B0503020204020204" pitchFamily="34" charset="-122"/>
              </a:endParaRPr>
            </a:p>
          </p:txBody>
        </p:sp>
      </p:grpSp>
      <p:cxnSp>
        <p:nvCxnSpPr>
          <p:cNvPr id="8" name="直接连接符 7"/>
          <p:cNvCxnSpPr>
            <a:stCxn id="6" idx="3"/>
            <a:endCxn id="5" idx="1"/>
          </p:cNvCxnSpPr>
          <p:nvPr/>
        </p:nvCxnSpPr>
        <p:spPr>
          <a:xfrm>
            <a:off x="3466800" y="1944000"/>
            <a:ext cx="2304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5" idx="3"/>
          </p:cNvCxnSpPr>
          <p:nvPr/>
        </p:nvCxnSpPr>
        <p:spPr>
          <a:xfrm>
            <a:off x="6418800" y="1944000"/>
            <a:ext cx="2304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736877" y="1951200"/>
            <a:ext cx="1107996" cy="369332"/>
          </a:xfrm>
          <a:prstGeom prst="rect">
            <a:avLst/>
          </a:prstGeom>
          <a:noFill/>
        </p:spPr>
        <p:txBody>
          <a:bodyPr wrap="none" rtlCol="0">
            <a:spAutoFit/>
          </a:bodyPr>
          <a:lstStyle/>
          <a:p>
            <a:r>
              <a:rPr lang="zh-CN" altLang="en-US">
                <a:latin typeface="微软雅黑" panose="020B0503020204020204" pitchFamily="34" charset="-122"/>
                <a:ea typeface="微软雅黑" panose="020B0503020204020204" pitchFamily="34" charset="-122"/>
              </a:rPr>
              <a:t>内网接口</a:t>
            </a:r>
            <a:endParaRPr lang="zh-CN" altLang="en-US">
              <a:latin typeface="微软雅黑" panose="020B0503020204020204" pitchFamily="34" charset="-122"/>
              <a:ea typeface="微软雅黑" panose="020B0503020204020204" pitchFamily="34" charset="-122"/>
            </a:endParaRPr>
          </a:p>
        </p:txBody>
      </p:sp>
      <p:sp>
        <p:nvSpPr>
          <p:cNvPr id="11" name="文本框 10"/>
          <p:cNvSpPr txBox="1"/>
          <p:nvPr/>
        </p:nvSpPr>
        <p:spPr>
          <a:xfrm>
            <a:off x="6460863" y="1951200"/>
            <a:ext cx="1107996" cy="369332"/>
          </a:xfrm>
          <a:prstGeom prst="rect">
            <a:avLst/>
          </a:prstGeom>
          <a:noFill/>
        </p:spPr>
        <p:txBody>
          <a:bodyPr wrap="none" rtlCol="0">
            <a:spAutoFit/>
          </a:bodyPr>
          <a:lstStyle/>
          <a:p>
            <a:r>
              <a:rPr lang="zh-CN" altLang="en-US">
                <a:latin typeface="微软雅黑" panose="020B0503020204020204" pitchFamily="34" charset="-122"/>
                <a:ea typeface="微软雅黑" panose="020B0503020204020204" pitchFamily="34" charset="-122"/>
              </a:rPr>
              <a:t>外网接口</a:t>
            </a:r>
            <a:endParaRPr lang="zh-CN" altLang="en-US">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3034800" y="2520000"/>
            <a:ext cx="0" cy="3960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9154800" y="2520000"/>
            <a:ext cx="0" cy="3960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3036001" y="2700000"/>
            <a:ext cx="2880000" cy="180000"/>
          </a:xfrm>
          <a:prstGeom prst="straightConnector1">
            <a:avLst/>
          </a:prstGeom>
          <a:ln w="2540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3754800" y="2520000"/>
            <a:ext cx="1422825"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rPr>
              <a:t>SYN=1,ACK=0</a:t>
            </a:r>
            <a:endParaRPr lang="zh-CN" altLang="en-US" sz="1400" dirty="0">
              <a:latin typeface="微软雅黑" panose="020B0503020204020204" pitchFamily="34" charset="-122"/>
              <a:ea typeface="微软雅黑" panose="020B0503020204020204" pitchFamily="34" charset="-122"/>
            </a:endParaRPr>
          </a:p>
        </p:txBody>
      </p:sp>
      <p:cxnSp>
        <p:nvCxnSpPr>
          <p:cNvPr id="19" name="直接箭头连接符 18"/>
          <p:cNvCxnSpPr/>
          <p:nvPr/>
        </p:nvCxnSpPr>
        <p:spPr>
          <a:xfrm>
            <a:off x="3034800" y="4320000"/>
            <a:ext cx="2880000" cy="180000"/>
          </a:xfrm>
          <a:prstGeom prst="straightConnector1">
            <a:avLst/>
          </a:prstGeom>
          <a:ln w="2540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H="1">
            <a:off x="3034800" y="3060000"/>
            <a:ext cx="2880000" cy="180000"/>
          </a:xfrm>
          <a:prstGeom prst="straightConnector1">
            <a:avLst/>
          </a:prstGeom>
          <a:ln w="2540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3034800" y="3420000"/>
            <a:ext cx="2880000" cy="180000"/>
          </a:xfrm>
          <a:prstGeom prst="straightConnector1">
            <a:avLst/>
          </a:prstGeom>
          <a:ln w="2540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3754800" y="2880000"/>
            <a:ext cx="1422825"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rPr>
              <a:t>SYN=1,ACK=1</a:t>
            </a:r>
            <a:endParaRPr lang="zh-CN" altLang="en-US" sz="1400"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3754800" y="3240000"/>
            <a:ext cx="1422825"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rPr>
              <a:t>SYN=0,ACK=1</a:t>
            </a:r>
            <a:endParaRPr lang="zh-CN" altLang="en-US" sz="1400" dirty="0">
              <a:latin typeface="微软雅黑" panose="020B0503020204020204" pitchFamily="34" charset="-122"/>
              <a:ea typeface="微软雅黑" panose="020B0503020204020204" pitchFamily="34" charset="-122"/>
            </a:endParaRPr>
          </a:p>
        </p:txBody>
      </p:sp>
      <p:cxnSp>
        <p:nvCxnSpPr>
          <p:cNvPr id="44" name="直接连接符 43"/>
          <p:cNvCxnSpPr/>
          <p:nvPr/>
        </p:nvCxnSpPr>
        <p:spPr>
          <a:xfrm>
            <a:off x="5914800" y="2520000"/>
            <a:ext cx="0" cy="396000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a:off x="6276001" y="3780000"/>
            <a:ext cx="2880000" cy="180000"/>
          </a:xfrm>
          <a:prstGeom prst="straightConnector1">
            <a:avLst/>
          </a:prstGeom>
          <a:ln w="25400">
            <a:solidFill>
              <a:srgbClr val="CC00CC"/>
            </a:solidFill>
            <a:tailEnd type="stealth" w="lg" len="lg"/>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6994800" y="3600000"/>
            <a:ext cx="1422825"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rPr>
              <a:t>SYN=1,ACK=0</a:t>
            </a:r>
            <a:endParaRPr lang="zh-CN" altLang="en-US" sz="1400" dirty="0">
              <a:latin typeface="微软雅黑" panose="020B0503020204020204" pitchFamily="34" charset="-122"/>
              <a:ea typeface="微软雅黑" panose="020B0503020204020204" pitchFamily="34" charset="-122"/>
            </a:endParaRPr>
          </a:p>
        </p:txBody>
      </p:sp>
      <p:cxnSp>
        <p:nvCxnSpPr>
          <p:cNvPr id="55" name="直接箭头连接符 54"/>
          <p:cNvCxnSpPr/>
          <p:nvPr/>
        </p:nvCxnSpPr>
        <p:spPr>
          <a:xfrm flipH="1">
            <a:off x="6274800" y="4140000"/>
            <a:ext cx="2880000" cy="180000"/>
          </a:xfrm>
          <a:prstGeom prst="straightConnector1">
            <a:avLst/>
          </a:prstGeom>
          <a:ln w="25400">
            <a:solidFill>
              <a:srgbClr val="CC00CC"/>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a:off x="6274800" y="4500000"/>
            <a:ext cx="2880000" cy="180000"/>
          </a:xfrm>
          <a:prstGeom prst="straightConnector1">
            <a:avLst/>
          </a:prstGeom>
          <a:ln w="25400">
            <a:solidFill>
              <a:srgbClr val="CC00CC"/>
            </a:solidFill>
            <a:tailEnd type="stealth" w="lg" len="lg"/>
          </a:ln>
        </p:spPr>
        <p:style>
          <a:lnRef idx="1">
            <a:schemeClr val="accent1"/>
          </a:lnRef>
          <a:fillRef idx="0">
            <a:schemeClr val="accent1"/>
          </a:fillRef>
          <a:effectRef idx="0">
            <a:schemeClr val="accent1"/>
          </a:effectRef>
          <a:fontRef idx="minor">
            <a:schemeClr val="tx1"/>
          </a:fontRef>
        </p:style>
      </p:cxnSp>
      <p:sp>
        <p:nvSpPr>
          <p:cNvPr id="57" name="文本框 56"/>
          <p:cNvSpPr txBox="1"/>
          <p:nvPr/>
        </p:nvSpPr>
        <p:spPr>
          <a:xfrm>
            <a:off x="6994800" y="3960000"/>
            <a:ext cx="1422825"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rPr>
              <a:t>SYN=1,ACK=1</a:t>
            </a:r>
            <a:endParaRPr lang="zh-CN" altLang="en-US" sz="1400" dirty="0">
              <a:latin typeface="微软雅黑" panose="020B0503020204020204" pitchFamily="34" charset="-122"/>
              <a:ea typeface="微软雅黑" panose="020B0503020204020204" pitchFamily="34" charset="-122"/>
            </a:endParaRPr>
          </a:p>
        </p:txBody>
      </p:sp>
      <p:sp>
        <p:nvSpPr>
          <p:cNvPr id="58" name="文本框 57"/>
          <p:cNvSpPr txBox="1"/>
          <p:nvPr/>
        </p:nvSpPr>
        <p:spPr>
          <a:xfrm>
            <a:off x="6994800" y="4320000"/>
            <a:ext cx="1422825"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rPr>
              <a:t>SYN=0,ACK=1</a:t>
            </a:r>
            <a:endParaRPr lang="zh-CN" altLang="en-US" sz="1400" dirty="0">
              <a:latin typeface="微软雅黑" panose="020B0503020204020204" pitchFamily="34" charset="-122"/>
              <a:ea typeface="微软雅黑" panose="020B0503020204020204" pitchFamily="34" charset="-122"/>
            </a:endParaRPr>
          </a:p>
        </p:txBody>
      </p:sp>
      <p:cxnSp>
        <p:nvCxnSpPr>
          <p:cNvPr id="60" name="直接箭头连接符 59"/>
          <p:cNvCxnSpPr/>
          <p:nvPr/>
        </p:nvCxnSpPr>
        <p:spPr>
          <a:xfrm>
            <a:off x="3034800" y="4500000"/>
            <a:ext cx="2880000" cy="180000"/>
          </a:xfrm>
          <a:prstGeom prst="straightConnector1">
            <a:avLst/>
          </a:prstGeom>
          <a:ln w="2540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a:off x="3034800" y="4680000"/>
            <a:ext cx="2880000" cy="180000"/>
          </a:xfrm>
          <a:prstGeom prst="straightConnector1">
            <a:avLst/>
          </a:prstGeom>
          <a:ln w="2540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a:off x="3034800" y="4860000"/>
            <a:ext cx="2880000" cy="180000"/>
          </a:xfrm>
          <a:prstGeom prst="straightConnector1">
            <a:avLst/>
          </a:prstGeom>
          <a:ln w="2540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a:off x="3034800" y="5040000"/>
            <a:ext cx="2880000" cy="180000"/>
          </a:xfrm>
          <a:prstGeom prst="straightConnector1">
            <a:avLst/>
          </a:prstGeom>
          <a:ln w="2540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a:off x="6274800" y="5292000"/>
            <a:ext cx="2880000" cy="180000"/>
          </a:xfrm>
          <a:prstGeom prst="straightConnector1">
            <a:avLst/>
          </a:prstGeom>
          <a:ln w="25400">
            <a:solidFill>
              <a:srgbClr val="CC00CC"/>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a:off x="6274800" y="5472000"/>
            <a:ext cx="2880000" cy="180000"/>
          </a:xfrm>
          <a:prstGeom prst="straightConnector1">
            <a:avLst/>
          </a:prstGeom>
          <a:ln w="25400">
            <a:solidFill>
              <a:srgbClr val="CC00CC"/>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a:off x="6274800" y="5652000"/>
            <a:ext cx="2880000" cy="180000"/>
          </a:xfrm>
          <a:prstGeom prst="straightConnector1">
            <a:avLst/>
          </a:prstGeom>
          <a:ln w="25400">
            <a:solidFill>
              <a:srgbClr val="CC00CC"/>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a:off x="6274800" y="5832000"/>
            <a:ext cx="2880000" cy="180000"/>
          </a:xfrm>
          <a:prstGeom prst="straightConnector1">
            <a:avLst/>
          </a:prstGeom>
          <a:ln w="25400">
            <a:solidFill>
              <a:srgbClr val="CC00CC"/>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nvCxnSpPr>
        <p:spPr>
          <a:xfrm>
            <a:off x="6274800" y="6012000"/>
            <a:ext cx="2880000" cy="180000"/>
          </a:xfrm>
          <a:prstGeom prst="straightConnector1">
            <a:avLst/>
          </a:prstGeom>
          <a:ln w="25400">
            <a:solidFill>
              <a:srgbClr val="CC00CC"/>
            </a:solidFill>
            <a:tailEnd type="stealth" w="lg" len="lg"/>
          </a:ln>
        </p:spPr>
        <p:style>
          <a:lnRef idx="1">
            <a:schemeClr val="accent1"/>
          </a:lnRef>
          <a:fillRef idx="0">
            <a:schemeClr val="accent1"/>
          </a:fillRef>
          <a:effectRef idx="0">
            <a:schemeClr val="accent1"/>
          </a:effectRef>
          <a:fontRef idx="minor">
            <a:schemeClr val="tx1"/>
          </a:fontRef>
        </p:style>
      </p:cxnSp>
      <p:sp>
        <p:nvSpPr>
          <p:cNvPr id="70" name="文本框 69"/>
          <p:cNvSpPr txBox="1"/>
          <p:nvPr/>
        </p:nvSpPr>
        <p:spPr>
          <a:xfrm>
            <a:off x="4202931" y="4140000"/>
            <a:ext cx="543739"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数据</a:t>
            </a:r>
            <a:endParaRPr lang="zh-CN" altLang="en-US" sz="1400" dirty="0">
              <a:latin typeface="微软雅黑" panose="020B0503020204020204" pitchFamily="34" charset="-122"/>
              <a:ea typeface="微软雅黑" panose="020B0503020204020204" pitchFamily="34" charset="-122"/>
            </a:endParaRPr>
          </a:p>
        </p:txBody>
      </p:sp>
      <p:sp>
        <p:nvSpPr>
          <p:cNvPr id="71" name="文本框 70"/>
          <p:cNvSpPr txBox="1"/>
          <p:nvPr/>
        </p:nvSpPr>
        <p:spPr>
          <a:xfrm>
            <a:off x="7471619" y="5112000"/>
            <a:ext cx="543739"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数据</a:t>
            </a:r>
            <a:endParaRPr lang="zh-CN" altLang="en-US" sz="1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right)">
                                      <p:cBhvr>
                                        <p:cTn id="15" dur="500"/>
                                        <p:tgtEl>
                                          <p:spTgt spid="21"/>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left)">
                                      <p:cBhvr>
                                        <p:cTn id="23" dur="500"/>
                                        <p:tgtEl>
                                          <p:spTgt spid="22"/>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wipe(left)">
                                      <p:cBhvr>
                                        <p:cTn id="31" dur="500"/>
                                        <p:tgtEl>
                                          <p:spTgt spid="53"/>
                                        </p:tgtEl>
                                      </p:cBhvr>
                                    </p:animEffec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wipe(right)">
                                      <p:cBhvr>
                                        <p:cTn id="39" dur="500"/>
                                        <p:tgtEl>
                                          <p:spTgt spid="55"/>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wipe(left)">
                                      <p:cBhvr>
                                        <p:cTn id="47" dur="500"/>
                                        <p:tgtEl>
                                          <p:spTgt spid="56"/>
                                        </p:tgtEl>
                                      </p:cBhvr>
                                    </p:animEffect>
                                  </p:childTnLst>
                                </p:cTn>
                              </p:par>
                            </p:childTnLst>
                          </p:cTn>
                        </p:par>
                        <p:par>
                          <p:cTn id="48" fill="hold">
                            <p:stCondLst>
                              <p:cond delay="500"/>
                            </p:stCondLst>
                            <p:childTnLst>
                              <p:par>
                                <p:cTn id="49" presetID="1" presetClass="entr" presetSubtype="0" fill="hold" grpId="0" nodeType="after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0"/>
                                        </p:tgtEl>
                                        <p:attrNameLst>
                                          <p:attrName>style.visibility</p:attrName>
                                        </p:attrNameLst>
                                      </p:cBhvr>
                                      <p:to>
                                        <p:strVal val="visible"/>
                                      </p:to>
                                    </p:set>
                                  </p:childTnLst>
                                </p:cTn>
                              </p:par>
                            </p:childTnLst>
                          </p:cTn>
                        </p:par>
                        <p:par>
                          <p:cTn id="55" fill="hold">
                            <p:stCondLst>
                              <p:cond delay="0"/>
                            </p:stCondLst>
                            <p:childTnLst>
                              <p:par>
                                <p:cTn id="56" presetID="22" presetClass="entr" presetSubtype="8" fill="hold"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wipe(left)">
                                      <p:cBhvr>
                                        <p:cTn id="58" dur="500"/>
                                        <p:tgtEl>
                                          <p:spTgt spid="19"/>
                                        </p:tgtEl>
                                      </p:cBhvr>
                                    </p:animEffect>
                                  </p:childTnLst>
                                </p:cTn>
                              </p:par>
                            </p:childTnLst>
                          </p:cTn>
                        </p:par>
                        <p:par>
                          <p:cTn id="59" fill="hold">
                            <p:stCondLst>
                              <p:cond delay="500"/>
                            </p:stCondLst>
                            <p:childTnLst>
                              <p:par>
                                <p:cTn id="60" presetID="22" presetClass="entr" presetSubtype="8" fill="hold" nodeType="afterEffect">
                                  <p:stCondLst>
                                    <p:cond delay="0"/>
                                  </p:stCondLst>
                                  <p:childTnLst>
                                    <p:set>
                                      <p:cBhvr>
                                        <p:cTn id="61" dur="1" fill="hold">
                                          <p:stCondLst>
                                            <p:cond delay="0"/>
                                          </p:stCondLst>
                                        </p:cTn>
                                        <p:tgtEl>
                                          <p:spTgt spid="60"/>
                                        </p:tgtEl>
                                        <p:attrNameLst>
                                          <p:attrName>style.visibility</p:attrName>
                                        </p:attrNameLst>
                                      </p:cBhvr>
                                      <p:to>
                                        <p:strVal val="visible"/>
                                      </p:to>
                                    </p:set>
                                    <p:animEffect transition="in" filter="wipe(left)">
                                      <p:cBhvr>
                                        <p:cTn id="62" dur="500"/>
                                        <p:tgtEl>
                                          <p:spTgt spid="60"/>
                                        </p:tgtEl>
                                      </p:cBhvr>
                                    </p:animEffect>
                                  </p:childTnLst>
                                </p:cTn>
                              </p:par>
                            </p:childTnLst>
                          </p:cTn>
                        </p:par>
                        <p:par>
                          <p:cTn id="63" fill="hold">
                            <p:stCondLst>
                              <p:cond delay="1000"/>
                            </p:stCondLst>
                            <p:childTnLst>
                              <p:par>
                                <p:cTn id="64" presetID="22" presetClass="entr" presetSubtype="8" fill="hold" nodeType="afterEffect">
                                  <p:stCondLst>
                                    <p:cond delay="0"/>
                                  </p:stCondLst>
                                  <p:childTnLst>
                                    <p:set>
                                      <p:cBhvr>
                                        <p:cTn id="65" dur="1" fill="hold">
                                          <p:stCondLst>
                                            <p:cond delay="0"/>
                                          </p:stCondLst>
                                        </p:cTn>
                                        <p:tgtEl>
                                          <p:spTgt spid="61"/>
                                        </p:tgtEl>
                                        <p:attrNameLst>
                                          <p:attrName>style.visibility</p:attrName>
                                        </p:attrNameLst>
                                      </p:cBhvr>
                                      <p:to>
                                        <p:strVal val="visible"/>
                                      </p:to>
                                    </p:set>
                                    <p:animEffect transition="in" filter="wipe(left)">
                                      <p:cBhvr>
                                        <p:cTn id="66" dur="500"/>
                                        <p:tgtEl>
                                          <p:spTgt spid="61"/>
                                        </p:tgtEl>
                                      </p:cBhvr>
                                    </p:animEffect>
                                  </p:childTnLst>
                                </p:cTn>
                              </p:par>
                            </p:childTnLst>
                          </p:cTn>
                        </p:par>
                        <p:par>
                          <p:cTn id="67" fill="hold">
                            <p:stCondLst>
                              <p:cond delay="1500"/>
                            </p:stCondLst>
                            <p:childTnLst>
                              <p:par>
                                <p:cTn id="68" presetID="22" presetClass="entr" presetSubtype="8" fill="hold" nodeType="afterEffect">
                                  <p:stCondLst>
                                    <p:cond delay="0"/>
                                  </p:stCondLst>
                                  <p:childTnLst>
                                    <p:set>
                                      <p:cBhvr>
                                        <p:cTn id="69" dur="1" fill="hold">
                                          <p:stCondLst>
                                            <p:cond delay="0"/>
                                          </p:stCondLst>
                                        </p:cTn>
                                        <p:tgtEl>
                                          <p:spTgt spid="62"/>
                                        </p:tgtEl>
                                        <p:attrNameLst>
                                          <p:attrName>style.visibility</p:attrName>
                                        </p:attrNameLst>
                                      </p:cBhvr>
                                      <p:to>
                                        <p:strVal val="visible"/>
                                      </p:to>
                                    </p:set>
                                    <p:animEffect transition="in" filter="wipe(left)">
                                      <p:cBhvr>
                                        <p:cTn id="70" dur="500"/>
                                        <p:tgtEl>
                                          <p:spTgt spid="62"/>
                                        </p:tgtEl>
                                      </p:cBhvr>
                                    </p:animEffect>
                                  </p:childTnLst>
                                </p:cTn>
                              </p:par>
                            </p:childTnLst>
                          </p:cTn>
                        </p:par>
                        <p:par>
                          <p:cTn id="71" fill="hold">
                            <p:stCondLst>
                              <p:cond delay="2000"/>
                            </p:stCondLst>
                            <p:childTnLst>
                              <p:par>
                                <p:cTn id="72" presetID="22" presetClass="entr" presetSubtype="8" fill="hold" nodeType="after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wipe(left)">
                                      <p:cBhvr>
                                        <p:cTn id="74" dur="500"/>
                                        <p:tgtEl>
                                          <p:spTgt spid="63"/>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71"/>
                                        </p:tgtEl>
                                        <p:attrNameLst>
                                          <p:attrName>style.visibility</p:attrName>
                                        </p:attrNameLst>
                                      </p:cBhvr>
                                      <p:to>
                                        <p:strVal val="visible"/>
                                      </p:to>
                                    </p:set>
                                  </p:childTnLst>
                                </p:cTn>
                              </p:par>
                            </p:childTnLst>
                          </p:cTn>
                        </p:par>
                        <p:par>
                          <p:cTn id="79" fill="hold">
                            <p:stCondLst>
                              <p:cond delay="0"/>
                            </p:stCondLst>
                            <p:childTnLst>
                              <p:par>
                                <p:cTn id="80" presetID="22" presetClass="entr" presetSubtype="8" fill="hold" nodeType="afterEffect">
                                  <p:stCondLst>
                                    <p:cond delay="0"/>
                                  </p:stCondLst>
                                  <p:childTnLst>
                                    <p:set>
                                      <p:cBhvr>
                                        <p:cTn id="81" dur="1" fill="hold">
                                          <p:stCondLst>
                                            <p:cond delay="0"/>
                                          </p:stCondLst>
                                        </p:cTn>
                                        <p:tgtEl>
                                          <p:spTgt spid="64"/>
                                        </p:tgtEl>
                                        <p:attrNameLst>
                                          <p:attrName>style.visibility</p:attrName>
                                        </p:attrNameLst>
                                      </p:cBhvr>
                                      <p:to>
                                        <p:strVal val="visible"/>
                                      </p:to>
                                    </p:set>
                                    <p:animEffect transition="in" filter="wipe(left)">
                                      <p:cBhvr>
                                        <p:cTn id="82" dur="500"/>
                                        <p:tgtEl>
                                          <p:spTgt spid="64"/>
                                        </p:tgtEl>
                                      </p:cBhvr>
                                    </p:animEffect>
                                  </p:childTnLst>
                                </p:cTn>
                              </p:par>
                            </p:childTnLst>
                          </p:cTn>
                        </p:par>
                        <p:par>
                          <p:cTn id="83" fill="hold">
                            <p:stCondLst>
                              <p:cond delay="500"/>
                            </p:stCondLst>
                            <p:childTnLst>
                              <p:par>
                                <p:cTn id="84" presetID="22" presetClass="entr" presetSubtype="8" fill="hold" nodeType="afterEffect">
                                  <p:stCondLst>
                                    <p:cond delay="0"/>
                                  </p:stCondLst>
                                  <p:childTnLst>
                                    <p:set>
                                      <p:cBhvr>
                                        <p:cTn id="85" dur="1" fill="hold">
                                          <p:stCondLst>
                                            <p:cond delay="0"/>
                                          </p:stCondLst>
                                        </p:cTn>
                                        <p:tgtEl>
                                          <p:spTgt spid="65"/>
                                        </p:tgtEl>
                                        <p:attrNameLst>
                                          <p:attrName>style.visibility</p:attrName>
                                        </p:attrNameLst>
                                      </p:cBhvr>
                                      <p:to>
                                        <p:strVal val="visible"/>
                                      </p:to>
                                    </p:set>
                                    <p:animEffect transition="in" filter="wipe(left)">
                                      <p:cBhvr>
                                        <p:cTn id="86" dur="500"/>
                                        <p:tgtEl>
                                          <p:spTgt spid="65"/>
                                        </p:tgtEl>
                                      </p:cBhvr>
                                    </p:animEffect>
                                  </p:childTnLst>
                                </p:cTn>
                              </p:par>
                            </p:childTnLst>
                          </p:cTn>
                        </p:par>
                        <p:par>
                          <p:cTn id="87" fill="hold">
                            <p:stCondLst>
                              <p:cond delay="1000"/>
                            </p:stCondLst>
                            <p:childTnLst>
                              <p:par>
                                <p:cTn id="88" presetID="22" presetClass="entr" presetSubtype="8" fill="hold" nodeType="afterEffect">
                                  <p:stCondLst>
                                    <p:cond delay="0"/>
                                  </p:stCondLst>
                                  <p:childTnLst>
                                    <p:set>
                                      <p:cBhvr>
                                        <p:cTn id="89" dur="1" fill="hold">
                                          <p:stCondLst>
                                            <p:cond delay="0"/>
                                          </p:stCondLst>
                                        </p:cTn>
                                        <p:tgtEl>
                                          <p:spTgt spid="66"/>
                                        </p:tgtEl>
                                        <p:attrNameLst>
                                          <p:attrName>style.visibility</p:attrName>
                                        </p:attrNameLst>
                                      </p:cBhvr>
                                      <p:to>
                                        <p:strVal val="visible"/>
                                      </p:to>
                                    </p:set>
                                    <p:animEffect transition="in" filter="wipe(left)">
                                      <p:cBhvr>
                                        <p:cTn id="90" dur="500"/>
                                        <p:tgtEl>
                                          <p:spTgt spid="66"/>
                                        </p:tgtEl>
                                      </p:cBhvr>
                                    </p:animEffect>
                                  </p:childTnLst>
                                </p:cTn>
                              </p:par>
                            </p:childTnLst>
                          </p:cTn>
                        </p:par>
                        <p:par>
                          <p:cTn id="91" fill="hold">
                            <p:stCondLst>
                              <p:cond delay="1500"/>
                            </p:stCondLst>
                            <p:childTnLst>
                              <p:par>
                                <p:cTn id="92" presetID="22" presetClass="entr" presetSubtype="8" fill="hold" nodeType="afterEffect">
                                  <p:stCondLst>
                                    <p:cond delay="0"/>
                                  </p:stCondLst>
                                  <p:childTnLst>
                                    <p:set>
                                      <p:cBhvr>
                                        <p:cTn id="93" dur="1" fill="hold">
                                          <p:stCondLst>
                                            <p:cond delay="0"/>
                                          </p:stCondLst>
                                        </p:cTn>
                                        <p:tgtEl>
                                          <p:spTgt spid="67"/>
                                        </p:tgtEl>
                                        <p:attrNameLst>
                                          <p:attrName>style.visibility</p:attrName>
                                        </p:attrNameLst>
                                      </p:cBhvr>
                                      <p:to>
                                        <p:strVal val="visible"/>
                                      </p:to>
                                    </p:set>
                                    <p:animEffect transition="in" filter="wipe(left)">
                                      <p:cBhvr>
                                        <p:cTn id="94" dur="500"/>
                                        <p:tgtEl>
                                          <p:spTgt spid="67"/>
                                        </p:tgtEl>
                                      </p:cBhvr>
                                    </p:animEffect>
                                  </p:childTnLst>
                                </p:cTn>
                              </p:par>
                            </p:childTnLst>
                          </p:cTn>
                        </p:par>
                        <p:par>
                          <p:cTn id="95" fill="hold">
                            <p:stCondLst>
                              <p:cond delay="2000"/>
                            </p:stCondLst>
                            <p:childTnLst>
                              <p:par>
                                <p:cTn id="96" presetID="22" presetClass="entr" presetSubtype="8" fill="hold" nodeType="afterEffect">
                                  <p:stCondLst>
                                    <p:cond delay="0"/>
                                  </p:stCondLst>
                                  <p:childTnLst>
                                    <p:set>
                                      <p:cBhvr>
                                        <p:cTn id="97" dur="1" fill="hold">
                                          <p:stCondLst>
                                            <p:cond delay="0"/>
                                          </p:stCondLst>
                                        </p:cTn>
                                        <p:tgtEl>
                                          <p:spTgt spid="68"/>
                                        </p:tgtEl>
                                        <p:attrNameLst>
                                          <p:attrName>style.visibility</p:attrName>
                                        </p:attrNameLst>
                                      </p:cBhvr>
                                      <p:to>
                                        <p:strVal val="visible"/>
                                      </p:to>
                                    </p:set>
                                    <p:animEffect transition="in" filter="wipe(left)">
                                      <p:cBhvr>
                                        <p:cTn id="98"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4" grpId="0"/>
      <p:bldP spid="25" grpId="0"/>
      <p:bldP spid="54" grpId="0"/>
      <p:bldP spid="57" grpId="0"/>
      <p:bldP spid="58" grpId="0"/>
      <p:bldP spid="70" grpId="0"/>
      <p:bldP spid="7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 </a:t>
            </a:r>
            <a:r>
              <a:rPr lang="zh-CN" altLang="en-US" dirty="0"/>
              <a:t>应用代理的功能</a:t>
            </a:r>
            <a:endParaRPr lang="zh-CN" altLang="en-US" dirty="0"/>
          </a:p>
        </p:txBody>
      </p:sp>
      <p:sp>
        <p:nvSpPr>
          <p:cNvPr id="3" name="内容占位符 2"/>
          <p:cNvSpPr>
            <a:spLocks noGrp="1"/>
          </p:cNvSpPr>
          <p:nvPr>
            <p:ph idx="1"/>
          </p:nvPr>
        </p:nvSpPr>
        <p:spPr/>
        <p:txBody>
          <a:bodyPr>
            <a:normAutofit/>
          </a:bodyPr>
          <a:lstStyle/>
          <a:p>
            <a:r>
              <a:rPr lang="zh-CN" altLang="en-US"/>
              <a:t>基本访问控制</a:t>
            </a:r>
            <a:endParaRPr lang="en-US" altLang="zh-CN"/>
          </a:p>
          <a:p>
            <a:pPr lvl="1"/>
            <a:r>
              <a:rPr lang="zh-CN" altLang="en-US"/>
              <a:t>源是否允许访问</a:t>
            </a:r>
            <a:endParaRPr lang="en-US" altLang="zh-CN"/>
          </a:p>
          <a:p>
            <a:pPr lvl="1"/>
            <a:r>
              <a:rPr lang="zh-CN" altLang="en-US"/>
              <a:t>目的是否允许被访问</a:t>
            </a:r>
            <a:endParaRPr lang="en-US" altLang="zh-CN"/>
          </a:p>
          <a:p>
            <a:pPr lvl="1"/>
            <a:r>
              <a:rPr lang="zh-CN" altLang="zh-CN">
                <a:latin typeface="宋体" panose="02010600030101010101" pitchFamily="2" charset="-122"/>
                <a:ea typeface="宋体" panose="02010600030101010101" pitchFamily="2" charset="-122"/>
              </a:rPr>
              <a:t>…</a:t>
            </a:r>
            <a:endParaRPr lang="en-US" altLang="zh-CN"/>
          </a:p>
          <a:p>
            <a:r>
              <a:rPr lang="zh-CN" altLang="en-US"/>
              <a:t>应用数据检查</a:t>
            </a:r>
            <a:endParaRPr lang="en-US" altLang="zh-CN"/>
          </a:p>
          <a:p>
            <a:pPr lvl="1"/>
            <a:r>
              <a:rPr lang="zh-CN" altLang="en-US"/>
              <a:t>检查通信是否符合协议</a:t>
            </a:r>
            <a:endParaRPr lang="en-US" altLang="zh-CN"/>
          </a:p>
          <a:p>
            <a:pPr lvl="1"/>
            <a:r>
              <a:rPr lang="zh-CN" altLang="en-US"/>
              <a:t>检查应用级的用户合法性</a:t>
            </a:r>
            <a:endParaRPr lang="en-US" altLang="zh-CN"/>
          </a:p>
          <a:p>
            <a:pPr lvl="1"/>
            <a:r>
              <a:rPr lang="zh-CN" altLang="en-US"/>
              <a:t>深度检查和审计传输的数据内容</a:t>
            </a:r>
            <a:endParaRPr lang="en-US" altLang="zh-CN"/>
          </a:p>
          <a:p>
            <a:pPr lvl="1"/>
            <a:r>
              <a:rPr lang="zh-CN" altLang="en-US"/>
              <a:t>数据对象缓存传输</a:t>
            </a:r>
            <a:endParaRPr lang="en-US" altLang="zh-CN"/>
          </a:p>
          <a:p>
            <a:endParaRPr lang="zh-CN" altLang="en-US"/>
          </a:p>
        </p:txBody>
      </p:sp>
      <p:sp>
        <p:nvSpPr>
          <p:cNvPr id="5" name="文本框 4"/>
          <p:cNvSpPr txBox="1"/>
          <p:nvPr/>
        </p:nvSpPr>
        <p:spPr>
          <a:xfrm>
            <a:off x="5940425" y="1259840"/>
            <a:ext cx="5829300" cy="5039360"/>
          </a:xfrm>
          <a:prstGeom prst="rect">
            <a:avLst/>
          </a:prstGeom>
          <a:noFill/>
        </p:spPr>
        <p:txBody>
          <a:bodyPr wrap="square" rtlCol="0">
            <a:noAutofit/>
          </a:bodyPr>
          <a:p>
            <a:r>
              <a:rPr lang="zh-CN" altLang="en-US" sz="2000" dirty="0">
                <a:sym typeface="+mn-ea"/>
              </a:rPr>
              <a:t>第一是可以检查通信的数据是否符合协议的规定，比如</a:t>
            </a:r>
            <a:r>
              <a:rPr lang="en-US" altLang="zh-CN" sz="2000" dirty="0">
                <a:sym typeface="+mn-ea"/>
              </a:rPr>
              <a:t>HTTP</a:t>
            </a:r>
            <a:r>
              <a:rPr lang="zh-CN" altLang="en-US" sz="2000" dirty="0">
                <a:sym typeface="+mn-ea"/>
              </a:rPr>
              <a:t>请求消息格式是否正确、方法字段</a:t>
            </a:r>
            <a:r>
              <a:rPr lang="en-US" altLang="zh-CN" sz="2000" dirty="0">
                <a:sym typeface="+mn-ea"/>
              </a:rPr>
              <a:t>【</a:t>
            </a:r>
            <a:r>
              <a:rPr lang="zh-CN" altLang="en-US" sz="2000" dirty="0">
                <a:sym typeface="+mn-ea"/>
              </a:rPr>
              <a:t>图</a:t>
            </a:r>
            <a:r>
              <a:rPr lang="en-US" altLang="zh-CN" sz="2000" dirty="0">
                <a:sym typeface="+mn-ea"/>
              </a:rPr>
              <a:t>】</a:t>
            </a:r>
            <a:r>
              <a:rPr lang="zh-CN" altLang="en-US" sz="2000" dirty="0">
                <a:sym typeface="+mn-ea"/>
              </a:rPr>
              <a:t>是否正确，也可以控制哪些方法允许或是禁止；</a:t>
            </a:r>
            <a:endParaRPr lang="en-US" altLang="zh-CN" sz="2000" dirty="0"/>
          </a:p>
          <a:p>
            <a:r>
              <a:rPr lang="zh-CN" altLang="en-US" sz="2000" dirty="0">
                <a:sym typeface="+mn-ea"/>
              </a:rPr>
              <a:t>第二，是可以实现应用级的用户合法性检查，比如</a:t>
            </a:r>
            <a:r>
              <a:rPr lang="en-US" altLang="zh-CN" sz="2000" dirty="0">
                <a:sym typeface="+mn-ea"/>
              </a:rPr>
              <a:t>FTP</a:t>
            </a:r>
            <a:r>
              <a:rPr lang="zh-CN" altLang="en-US" sz="2000" dirty="0">
                <a:sym typeface="+mn-ea"/>
              </a:rPr>
              <a:t>服务的登录用户，无论服务器上是否存在，在应用代理这里就可以先行检查过滤，禁止某些用户访问；</a:t>
            </a:r>
            <a:endParaRPr lang="en-US" altLang="zh-CN" sz="2000" dirty="0"/>
          </a:p>
          <a:p>
            <a:r>
              <a:rPr lang="zh-CN" altLang="en-US" sz="2000" dirty="0">
                <a:sym typeface="+mn-ea"/>
              </a:rPr>
              <a:t>第三，是可以深度检查和审计传输的数据内容，比如</a:t>
            </a:r>
            <a:r>
              <a:rPr lang="en-US" altLang="zh-CN" sz="2000" dirty="0">
                <a:sym typeface="+mn-ea"/>
              </a:rPr>
              <a:t>pop3</a:t>
            </a:r>
            <a:r>
              <a:rPr lang="zh-CN" altLang="en-US" sz="2000" dirty="0">
                <a:sym typeface="+mn-ea"/>
              </a:rPr>
              <a:t>邮箱协议下载的邮件调用病毒引擎查杀病毒，或者将发件人收件人信息记录日志供事后审计；</a:t>
            </a:r>
            <a:endParaRPr lang="en-US" altLang="zh-CN" sz="2000" dirty="0"/>
          </a:p>
          <a:p>
            <a:r>
              <a:rPr lang="zh-CN" altLang="en-US" sz="2000" dirty="0">
                <a:sym typeface="+mn-ea"/>
              </a:rPr>
              <a:t>第四，还可以将数据对象进行缓存传输，比如某个网站</a:t>
            </a:r>
            <a:r>
              <a:rPr lang="en-US" altLang="zh-CN" sz="2000" dirty="0">
                <a:sym typeface="+mn-ea"/>
              </a:rPr>
              <a:t>HTTP</a:t>
            </a:r>
            <a:r>
              <a:rPr lang="zh-CN" altLang="en-US" sz="2000" dirty="0">
                <a:sym typeface="+mn-ea"/>
              </a:rPr>
              <a:t>页面经常被访问到，那应用代理就可以将它缓存在防火墙的磁盘上，下次客户端请求时不再到服务器上下载，而是直接将本地缓存的页面传给客户端，这样可以节省不必要的外网通信流量</a:t>
            </a:r>
            <a:endParaRPr lang="zh-CN" altLang="en-US" sz="20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4.4 </a:t>
            </a:r>
            <a:r>
              <a:rPr lang="zh-CN" altLang="en-US" dirty="0"/>
              <a:t>透明代理</a:t>
            </a:r>
            <a:endParaRPr lang="zh-CN" altLang="en-US" dirty="0"/>
          </a:p>
        </p:txBody>
      </p:sp>
      <p:sp>
        <p:nvSpPr>
          <p:cNvPr id="3" name="内容占位符 2"/>
          <p:cNvSpPr>
            <a:spLocks noGrp="1"/>
          </p:cNvSpPr>
          <p:nvPr>
            <p:ph idx="1"/>
          </p:nvPr>
        </p:nvSpPr>
        <p:spPr/>
        <p:txBody>
          <a:bodyPr>
            <a:normAutofit/>
          </a:bodyPr>
          <a:lstStyle/>
          <a:p>
            <a:r>
              <a:rPr lang="zh-CN" altLang="en-US"/>
              <a:t>普通代理</a:t>
            </a:r>
            <a:endParaRPr lang="en-US" altLang="zh-CN"/>
          </a:p>
          <a:p>
            <a:pPr lvl="1"/>
            <a:r>
              <a:rPr lang="zh-CN" altLang="en-US"/>
              <a:t>客户端专门设置</a:t>
            </a:r>
            <a:endParaRPr lang="en-US" altLang="zh-CN"/>
          </a:p>
          <a:p>
            <a:pPr lvl="1"/>
            <a:r>
              <a:rPr lang="zh-CN" altLang="en-US"/>
              <a:t>客户端专门功能</a:t>
            </a:r>
            <a:endParaRPr lang="en-US" altLang="zh-CN"/>
          </a:p>
          <a:p>
            <a:r>
              <a:rPr lang="zh-CN" altLang="en-US"/>
              <a:t>透明代理</a:t>
            </a:r>
            <a:endParaRPr lang="en-US" altLang="zh-CN"/>
          </a:p>
          <a:p>
            <a:pPr lvl="1"/>
            <a:r>
              <a:rPr lang="zh-CN" altLang="en-US"/>
              <a:t>客户端无感知，以为自己在和真实服务器通信</a:t>
            </a:r>
            <a:endParaRPr lang="en-US" altLang="zh-CN"/>
          </a:p>
          <a:p>
            <a:pPr lvl="1"/>
            <a:r>
              <a:rPr lang="zh-CN" altLang="en-US"/>
              <a:t>协议栈包过滤配合实现</a:t>
            </a:r>
            <a:endParaRPr lang="en-US" altLang="zh-CN"/>
          </a:p>
          <a:p>
            <a:pPr lvl="1"/>
            <a:r>
              <a:rPr lang="zh-CN" altLang="en-US"/>
              <a:t>记录客户端消息的真实服务器地址，通知代理程序</a:t>
            </a:r>
            <a:endParaRPr lang="en-US" altLang="zh-CN"/>
          </a:p>
          <a:p>
            <a:pPr lvl="1"/>
            <a:r>
              <a:rPr lang="zh-CN" altLang="en-US"/>
              <a:t>修改消息的目的地址为代理程序的监听地址</a:t>
            </a:r>
            <a:endParaRPr lang="en-US" altLang="zh-CN"/>
          </a:p>
          <a:p>
            <a:pPr lvl="1"/>
            <a:r>
              <a:rPr lang="zh-CN" altLang="en-US"/>
              <a:t>服务器代理的应答消息，源地址改回真实服务器地址</a:t>
            </a:r>
            <a:endParaRPr lang="en-US" altLang="zh-CN"/>
          </a:p>
          <a:p>
            <a:pPr lvl="1"/>
            <a:endParaRPr lang="zh-CN" altLang="en-US"/>
          </a:p>
        </p:txBody>
      </p:sp>
      <p:pic>
        <p:nvPicPr>
          <p:cNvPr id="4" name="图片 3"/>
          <p:cNvPicPr>
            <a:picLocks noChangeAspect="1"/>
          </p:cNvPicPr>
          <p:nvPr/>
        </p:nvPicPr>
        <p:blipFill>
          <a:blip r:embed="rId1"/>
          <a:stretch>
            <a:fillRect/>
          </a:stretch>
        </p:blipFill>
        <p:spPr>
          <a:xfrm>
            <a:off x="7969146" y="1436204"/>
            <a:ext cx="2983252" cy="2346977"/>
          </a:xfrm>
          <a:prstGeom prst="rect">
            <a:avLst/>
          </a:prstGeom>
          <a:ln>
            <a:solidFill>
              <a:srgbClr val="CC00CC"/>
            </a:solid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4.5 </a:t>
            </a:r>
            <a:r>
              <a:rPr lang="zh-CN" altLang="en-US" dirty="0"/>
              <a:t>应用代理的优缺点</a:t>
            </a:r>
            <a:endParaRPr lang="zh-CN" altLang="en-US" dirty="0"/>
          </a:p>
        </p:txBody>
      </p:sp>
      <p:sp>
        <p:nvSpPr>
          <p:cNvPr id="3" name="内容占位符 2"/>
          <p:cNvSpPr>
            <a:spLocks noGrp="1"/>
          </p:cNvSpPr>
          <p:nvPr>
            <p:ph idx="1"/>
          </p:nvPr>
        </p:nvSpPr>
        <p:spPr/>
        <p:txBody>
          <a:bodyPr>
            <a:normAutofit fontScale="90000"/>
          </a:bodyPr>
          <a:lstStyle/>
          <a:p>
            <a:r>
              <a:rPr lang="zh-CN" altLang="en-US"/>
              <a:t>优点</a:t>
            </a:r>
            <a:endParaRPr lang="en-US" altLang="zh-CN"/>
          </a:p>
          <a:p>
            <a:pPr lvl="1"/>
            <a:r>
              <a:rPr lang="zh-CN" altLang="en-US"/>
              <a:t>按协议进行内容过滤</a:t>
            </a:r>
            <a:endParaRPr lang="en-US" altLang="zh-CN"/>
          </a:p>
          <a:p>
            <a:pPr lvl="1"/>
            <a:r>
              <a:rPr lang="zh-CN" altLang="en-US"/>
              <a:t>可以调用其他安全功能</a:t>
            </a:r>
            <a:endParaRPr lang="en-US" altLang="zh-CN"/>
          </a:p>
          <a:p>
            <a:pPr lvl="1"/>
            <a:r>
              <a:rPr lang="zh-CN" altLang="en-US"/>
              <a:t>屏蔽保护内网信息</a:t>
            </a:r>
            <a:endParaRPr lang="en-US" altLang="zh-CN"/>
          </a:p>
          <a:p>
            <a:r>
              <a:rPr lang="zh-CN" altLang="en-US"/>
              <a:t>缺点</a:t>
            </a:r>
            <a:endParaRPr lang="en-US" altLang="zh-CN"/>
          </a:p>
          <a:p>
            <a:pPr lvl="1"/>
            <a:r>
              <a:rPr lang="zh-CN" altLang="en-US"/>
              <a:t>只支持特定服务，可扩展性不高</a:t>
            </a:r>
            <a:endParaRPr lang="en-US" altLang="zh-CN"/>
          </a:p>
          <a:p>
            <a:pPr lvl="1"/>
            <a:r>
              <a:rPr lang="zh-CN" altLang="en-US"/>
              <a:t>性能较低</a:t>
            </a:r>
            <a:endParaRPr lang="zh-CN" altLang="en-US"/>
          </a:p>
          <a:p>
            <a:pPr marL="360045" lvl="1" indent="0">
              <a:buNone/>
            </a:pPr>
            <a:r>
              <a:rPr lang="zh-CN" altLang="en-US" dirty="0">
                <a:sym typeface="+mn-ea"/>
              </a:rPr>
              <a:t>当前实际的防火墙产品，是将状态检测技术和应用代理技术结合使用的，根据不同的需求各取所长、扬长避短，再配合其他网络安全技术，为用户提供易用性、安全性和性能尽可能高的各方面平衡的产品服务。</a:t>
            </a:r>
            <a:endParaRPr lang="zh-CN" altLang="en-US" dirty="0"/>
          </a:p>
          <a:p>
            <a:pPr marL="360045" lvl="1" indent="0">
              <a:buNone/>
            </a:pPr>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525145" y="903605"/>
            <a:ext cx="11328400" cy="490855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31750" y="241300"/>
            <a:ext cx="12047220" cy="633285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0" y="160655"/>
            <a:ext cx="12192000" cy="653669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391795" y="240030"/>
            <a:ext cx="11560175" cy="646303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54000" y="715010"/>
            <a:ext cx="11514455" cy="454787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1.5 </a:t>
            </a:r>
            <a:r>
              <a:rPr lang="zh-CN" altLang="en-US" dirty="0"/>
              <a:t>防火墙的分类</a:t>
            </a:r>
            <a:endParaRPr lang="zh-CN" altLang="en-US" dirty="0"/>
          </a:p>
        </p:txBody>
      </p:sp>
      <p:sp>
        <p:nvSpPr>
          <p:cNvPr id="3" name="内容占位符 2"/>
          <p:cNvSpPr>
            <a:spLocks noGrp="1"/>
          </p:cNvSpPr>
          <p:nvPr>
            <p:ph sz="half" idx="1"/>
          </p:nvPr>
        </p:nvSpPr>
        <p:spPr/>
        <p:txBody>
          <a:bodyPr/>
          <a:lstStyle/>
          <a:p>
            <a:r>
              <a:rPr lang="zh-CN" altLang="en-US"/>
              <a:t>按形态分类</a:t>
            </a:r>
            <a:endParaRPr lang="en-US" altLang="zh-CN"/>
          </a:p>
          <a:p>
            <a:pPr lvl="1"/>
            <a:r>
              <a:rPr lang="zh-CN" altLang="en-US"/>
              <a:t>硬件防火墙</a:t>
            </a:r>
            <a:endParaRPr lang="zh-CN" altLang="en-US"/>
          </a:p>
          <a:p>
            <a:pPr lvl="1"/>
            <a:endParaRPr lang="zh-CN" altLang="en-US"/>
          </a:p>
          <a:p>
            <a:endParaRPr lang="zh-CN" altLang="en-US"/>
          </a:p>
        </p:txBody>
      </p:sp>
      <p:sp>
        <p:nvSpPr>
          <p:cNvPr id="14" name="内容占位符 13"/>
          <p:cNvSpPr>
            <a:spLocks noGrp="1"/>
          </p:cNvSpPr>
          <p:nvPr>
            <p:ph sz="half" idx="2"/>
          </p:nvPr>
        </p:nvSpPr>
        <p:spPr/>
        <p:txBody>
          <a:bodyPr/>
          <a:lstStyle/>
          <a:p>
            <a:endParaRPr lang="en-US" altLang="zh-CN"/>
          </a:p>
          <a:p>
            <a:pPr lvl="1"/>
            <a:r>
              <a:rPr lang="zh-CN" altLang="en-US"/>
              <a:t>软件防火墙</a:t>
            </a:r>
            <a:endParaRPr lang="zh-CN" altLang="en-US"/>
          </a:p>
        </p:txBody>
      </p:sp>
      <p:graphicFrame>
        <p:nvGraphicFramePr>
          <p:cNvPr id="6" name="Object 2"/>
          <p:cNvGraphicFramePr>
            <a:graphicFrameLocks noChangeAspect="1"/>
          </p:cNvGraphicFramePr>
          <p:nvPr/>
        </p:nvGraphicFramePr>
        <p:xfrm>
          <a:off x="1196916" y="3268213"/>
          <a:ext cx="3733800" cy="1371600"/>
        </p:xfrm>
        <a:graphic>
          <a:graphicData uri="http://schemas.openxmlformats.org/presentationml/2006/ole">
            <mc:AlternateContent xmlns:mc="http://schemas.openxmlformats.org/markup-compatibility/2006">
              <mc:Choice xmlns:v="urn:schemas-microsoft-com:vml" Requires="v">
                <p:oleObj spid="_x0000_s2094" name="Image" r:id="rId1" imgW="10477500" imgH="3073400" progId="Photoshop.Image.5">
                  <p:embed/>
                </p:oleObj>
              </mc:Choice>
              <mc:Fallback>
                <p:oleObj name="Image" r:id="rId1" imgW="10477500" imgH="3073400" progId="Photoshop.Image.5">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916" y="3268213"/>
                        <a:ext cx="37338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pattFill prst="trellis">
                              <a:fgClr>
                                <a:schemeClr val="tx2"/>
                              </a:fgClr>
                              <a:bgClr>
                                <a:schemeClr val="hlink"/>
                              </a:bgClr>
                            </a:patt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 name="Picture 6" descr="Exchan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031" y="3379339"/>
            <a:ext cx="927100"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pcc9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1093" y="3379339"/>
            <a:ext cx="1008063"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Tvc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0593" y="3379339"/>
            <a:ext cx="1008063"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Object 3"/>
          <p:cNvGraphicFramePr>
            <a:graphicFrameLocks noChangeAspect="1"/>
          </p:cNvGraphicFramePr>
          <p:nvPr/>
        </p:nvGraphicFramePr>
        <p:xfrm>
          <a:off x="8359656" y="4892226"/>
          <a:ext cx="1079500" cy="995363"/>
        </p:xfrm>
        <a:graphic>
          <a:graphicData uri="http://schemas.openxmlformats.org/presentationml/2006/ole">
            <mc:AlternateContent xmlns:mc="http://schemas.openxmlformats.org/markup-compatibility/2006">
              <mc:Choice xmlns:v="urn:schemas-microsoft-com:vml" Requires="v">
                <p:oleObj spid="_x0000_s2095" name="Visio" r:id="rId6" imgW="1219200" imgH="1120775" progId="Visio.Drawing.11">
                  <p:embed/>
                </p:oleObj>
              </mc:Choice>
              <mc:Fallback>
                <p:oleObj name="Visio" r:id="rId6" imgW="1219200" imgH="1120775" progId="Visio.Drawing.11">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59656" y="4892226"/>
                        <a:ext cx="1079500" cy="995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Line 10"/>
          <p:cNvSpPr>
            <a:spLocks noChangeShapeType="1"/>
          </p:cNvSpPr>
          <p:nvPr/>
        </p:nvSpPr>
        <p:spPr bwMode="auto">
          <a:xfrm>
            <a:off x="7926268" y="4315964"/>
            <a:ext cx="792163" cy="576262"/>
          </a:xfrm>
          <a:prstGeom prst="line">
            <a:avLst/>
          </a:prstGeom>
          <a:noFill/>
          <a:ln w="38100">
            <a:solidFill>
              <a:schemeClr val="tx2"/>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 name="Line 11"/>
          <p:cNvSpPr>
            <a:spLocks noChangeShapeType="1"/>
          </p:cNvSpPr>
          <p:nvPr/>
        </p:nvSpPr>
        <p:spPr bwMode="auto">
          <a:xfrm>
            <a:off x="8935918" y="4387401"/>
            <a:ext cx="0" cy="504825"/>
          </a:xfrm>
          <a:prstGeom prst="line">
            <a:avLst/>
          </a:prstGeom>
          <a:noFill/>
          <a:ln w="38100">
            <a:solidFill>
              <a:schemeClr val="tx2"/>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 name="Line 12"/>
          <p:cNvSpPr>
            <a:spLocks noChangeShapeType="1"/>
          </p:cNvSpPr>
          <p:nvPr/>
        </p:nvSpPr>
        <p:spPr bwMode="auto">
          <a:xfrm flipH="1">
            <a:off x="9151818" y="4315964"/>
            <a:ext cx="792163" cy="576262"/>
          </a:xfrm>
          <a:prstGeom prst="line">
            <a:avLst/>
          </a:prstGeom>
          <a:noFill/>
          <a:ln w="38100">
            <a:solidFill>
              <a:schemeClr val="tx2"/>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1.6 </a:t>
            </a:r>
            <a:r>
              <a:rPr lang="zh-CN" altLang="en-US" dirty="0"/>
              <a:t>防火墙的分类</a:t>
            </a:r>
            <a:endParaRPr lang="zh-CN" altLang="en-US" dirty="0"/>
          </a:p>
        </p:txBody>
      </p:sp>
      <p:sp>
        <p:nvSpPr>
          <p:cNvPr id="3" name="内容占位符 2"/>
          <p:cNvSpPr>
            <a:spLocks noGrp="1"/>
          </p:cNvSpPr>
          <p:nvPr>
            <p:ph sz="half" idx="1"/>
          </p:nvPr>
        </p:nvSpPr>
        <p:spPr/>
        <p:txBody>
          <a:bodyPr/>
          <a:lstStyle/>
          <a:p>
            <a:r>
              <a:rPr lang="zh-CN" altLang="en-US" dirty="0"/>
              <a:t>按保护对象分类</a:t>
            </a:r>
            <a:endParaRPr lang="en-US" altLang="zh-CN" dirty="0"/>
          </a:p>
          <a:p>
            <a:pPr lvl="1"/>
            <a:r>
              <a:rPr lang="zh-CN" altLang="en-US" dirty="0"/>
              <a:t>网络防火墙</a:t>
            </a:r>
            <a:r>
              <a:rPr lang="en-US" altLang="zh-CN" dirty="0"/>
              <a:t>——</a:t>
            </a:r>
            <a:r>
              <a:rPr lang="zh-CN" altLang="en-US" dirty="0"/>
              <a:t>保护整个网络</a:t>
            </a:r>
            <a:endParaRPr lang="zh-CN" altLang="en-US" dirty="0"/>
          </a:p>
          <a:p>
            <a:pPr marL="360045" lvl="1" indent="0">
              <a:buNone/>
            </a:pPr>
            <a:r>
              <a:rPr lang="zh-CN" altLang="en-US" dirty="0">
                <a:sym typeface="+mn-ea"/>
              </a:rPr>
              <a:t>网络防火墙</a:t>
            </a:r>
            <a:r>
              <a:rPr lang="en-US" altLang="zh-CN" dirty="0">
                <a:sym typeface="+mn-ea"/>
              </a:rPr>
              <a:t>【</a:t>
            </a:r>
            <a:r>
              <a:rPr lang="zh-CN" altLang="en-US" dirty="0">
                <a:sym typeface="+mn-ea"/>
              </a:rPr>
              <a:t>左图</a:t>
            </a:r>
            <a:r>
              <a:rPr lang="en-US" altLang="zh-CN" dirty="0">
                <a:sym typeface="+mn-ea"/>
              </a:rPr>
              <a:t>】</a:t>
            </a:r>
            <a:r>
              <a:rPr lang="zh-CN" altLang="en-US" dirty="0">
                <a:sym typeface="+mn-ea"/>
              </a:rPr>
              <a:t>一般以硬件防火墙为主，部署在内部网络和外部网络之间，保护的是整个内部网络；</a:t>
            </a:r>
            <a:endParaRPr lang="en-US" altLang="zh-CN" dirty="0"/>
          </a:p>
          <a:p>
            <a:pPr marL="360045" lvl="1" indent="0">
              <a:buNone/>
            </a:pPr>
            <a:r>
              <a:rPr lang="zh-CN" altLang="en-US" dirty="0">
                <a:sym typeface="+mn-ea"/>
              </a:rPr>
              <a:t>而个人防火墙</a:t>
            </a:r>
            <a:r>
              <a:rPr lang="en-US" altLang="zh-CN" dirty="0">
                <a:sym typeface="+mn-ea"/>
              </a:rPr>
              <a:t>【</a:t>
            </a:r>
            <a:r>
              <a:rPr lang="zh-CN" altLang="en-US" dirty="0">
                <a:sym typeface="+mn-ea"/>
              </a:rPr>
              <a:t>右图</a:t>
            </a:r>
            <a:r>
              <a:rPr lang="en-US" altLang="zh-CN" dirty="0">
                <a:sym typeface="+mn-ea"/>
              </a:rPr>
              <a:t>】</a:t>
            </a:r>
            <a:r>
              <a:rPr lang="zh-CN" altLang="en-US" dirty="0">
                <a:sym typeface="+mn-ea"/>
              </a:rPr>
              <a:t>一般是软件防火墙，安装在主机上，监控网络接口上通信的数据流，保护的是单台主机。</a:t>
            </a:r>
            <a:endParaRPr lang="zh-CN" altLang="en-US" dirty="0"/>
          </a:p>
          <a:p>
            <a:pPr marL="360045" lvl="1" indent="0">
              <a:buNone/>
            </a:pPr>
            <a:endParaRPr lang="zh-CN" altLang="en-US" dirty="0"/>
          </a:p>
        </p:txBody>
      </p:sp>
      <p:sp>
        <p:nvSpPr>
          <p:cNvPr id="4" name="内容占位符 3"/>
          <p:cNvSpPr>
            <a:spLocks noGrp="1"/>
          </p:cNvSpPr>
          <p:nvPr>
            <p:ph sz="half" idx="2"/>
          </p:nvPr>
        </p:nvSpPr>
        <p:spPr/>
        <p:txBody>
          <a:bodyPr/>
          <a:lstStyle/>
          <a:p>
            <a:endParaRPr lang="en-US" altLang="zh-CN" dirty="0"/>
          </a:p>
          <a:p>
            <a:pPr lvl="1"/>
            <a:r>
              <a:rPr lang="zh-CN" altLang="en-US" dirty="0"/>
              <a:t>个人防火墙</a:t>
            </a:r>
            <a:r>
              <a:rPr lang="en-US" altLang="zh-CN" dirty="0"/>
              <a:t>——</a:t>
            </a:r>
            <a:r>
              <a:rPr lang="zh-CN" altLang="en-US" dirty="0"/>
              <a:t>保护单台主机</a:t>
            </a:r>
            <a:endParaRPr lang="zh-CN" altLang="en-US" dirty="0"/>
          </a:p>
        </p:txBody>
      </p:sp>
      <p:grpSp>
        <p:nvGrpSpPr>
          <p:cNvPr id="113" name="组合 112"/>
          <p:cNvGrpSpPr/>
          <p:nvPr/>
        </p:nvGrpSpPr>
        <p:grpSpPr>
          <a:xfrm>
            <a:off x="6359929" y="3156618"/>
            <a:ext cx="3336925" cy="2495550"/>
            <a:chOff x="1288819" y="3114073"/>
            <a:chExt cx="3336925" cy="2495550"/>
          </a:xfrm>
        </p:grpSpPr>
        <p:grpSp>
          <p:nvGrpSpPr>
            <p:cNvPr id="5" name="Group 3"/>
            <p:cNvGrpSpPr/>
            <p:nvPr/>
          </p:nvGrpSpPr>
          <p:grpSpPr bwMode="auto">
            <a:xfrm>
              <a:off x="3711344" y="3114073"/>
              <a:ext cx="914400" cy="838200"/>
              <a:chOff x="1920" y="2112"/>
              <a:chExt cx="576" cy="528"/>
            </a:xfrm>
          </p:grpSpPr>
          <p:pic>
            <p:nvPicPr>
              <p:cNvPr id="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68" y="2112"/>
                <a:ext cx="480"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7" name="Text Box 5"/>
              <p:cNvSpPr txBox="1">
                <a:spLocks noChangeArrowheads="1"/>
              </p:cNvSpPr>
              <p:nvPr/>
            </p:nvSpPr>
            <p:spPr bwMode="auto">
              <a:xfrm>
                <a:off x="1920" y="2448"/>
                <a:ext cx="576" cy="192"/>
              </a:xfrm>
              <a:prstGeom prst="rect">
                <a:avLst/>
              </a:prstGeom>
              <a:noFill/>
              <a:ln w="12700">
                <a:noFill/>
                <a:miter lim="800000"/>
              </a:ln>
              <a:effectLst/>
            </p:spPr>
            <p:txBody>
              <a:bodyPr>
                <a:spAutoFit/>
              </a:bodyPr>
              <a:lstStyle/>
              <a:p>
                <a:pPr algn="ctr">
                  <a:spcBef>
                    <a:spcPct val="50000"/>
                  </a:spcBef>
                  <a:buFont typeface="Wingdings" panose="05000000000000000000" pitchFamily="2" charset="2"/>
                  <a:buNone/>
                  <a:defRPr/>
                </a:pPr>
                <a:r>
                  <a:rPr lang="en-US" altLang="zh-CN" sz="1400" b="1">
                    <a:effectLst>
                      <a:outerShdw blurRad="38100" dist="38100" dir="2700000" algn="tl">
                        <a:srgbClr val="C0C0C0"/>
                      </a:outerShdw>
                    </a:effectLst>
                    <a:latin typeface="Times New Roman" panose="02020603050405020304" pitchFamily="18" charset="0"/>
                    <a:ea typeface="宋体" panose="02010600030101010101" pitchFamily="2" charset="-122"/>
                  </a:rPr>
                  <a:t>Internet</a:t>
                </a:r>
                <a:endParaRPr lang="en-US" altLang="zh-CN" sz="1400" b="1">
                  <a:effectLst>
                    <a:outerShdw blurRad="38100" dist="38100" dir="2700000" algn="tl">
                      <a:srgbClr val="C0C0C0"/>
                    </a:outerShdw>
                  </a:effectLst>
                  <a:latin typeface="Times New Roman" panose="02020603050405020304" pitchFamily="18" charset="0"/>
                  <a:ea typeface="宋体" panose="02010600030101010101" pitchFamily="2" charset="-122"/>
                </a:endParaRPr>
              </a:p>
            </p:txBody>
          </p:sp>
        </p:grpSp>
        <p:sp>
          <p:nvSpPr>
            <p:cNvPr id="8" name="AutoShape 6"/>
            <p:cNvSpPr>
              <a:spLocks noChangeArrowheads="1"/>
            </p:cNvSpPr>
            <p:nvPr/>
          </p:nvSpPr>
          <p:spPr bwMode="auto">
            <a:xfrm>
              <a:off x="1288819" y="4241198"/>
              <a:ext cx="2305050" cy="1368425"/>
            </a:xfrm>
            <a:prstGeom prst="parallelogram">
              <a:avLst>
                <a:gd name="adj" fmla="val 33260"/>
              </a:avLst>
            </a:prstGeom>
            <a:solidFill>
              <a:srgbClr val="B2B2B2"/>
            </a:solidFill>
            <a:ln w="28575">
              <a:noFill/>
              <a:prstDash val="sysDot"/>
              <a:miter lim="800000"/>
            </a:ln>
            <a:effectLst/>
            <a:scene3d>
              <a:camera prst="legacyPerspectiveBottomRight">
                <a:rot lat="19499999" lon="0" rev="0"/>
              </a:camera>
              <a:lightRig rig="legacyFlat3" dir="r"/>
            </a:scene3d>
            <a:sp3d extrusionH="11100" prstMaterial="legacyMetal">
              <a:bevelT w="13500" h="13500" prst="angle"/>
              <a:bevelB w="13500" h="13500" prst="angle"/>
              <a:extrusionClr>
                <a:schemeClr val="bg1"/>
              </a:extrusionClr>
            </a:sp3d>
          </p:spPr>
          <p:txBody>
            <a:bodyPr anchor="ctr">
              <a:flatTx/>
            </a:bodyPr>
            <a:lstStyle/>
            <a:p>
              <a:pPr algn="ctr">
                <a:spcBef>
                  <a:spcPct val="50000"/>
                </a:spcBef>
                <a:buFont typeface="Wingdings" panose="05000000000000000000" pitchFamily="2" charset="2"/>
                <a:buNone/>
                <a:defRPr/>
              </a:pPr>
              <a:endParaRPr lang="en-US" sz="1400" b="1">
                <a:effectLst>
                  <a:outerShdw blurRad="38100" dist="38100" dir="2700000" algn="tl">
                    <a:srgbClr val="FFFFFF"/>
                  </a:outerShdw>
                </a:effectLst>
                <a:latin typeface="Times New Roman" panose="02020603050405020304" pitchFamily="18" charset="0"/>
                <a:ea typeface="宋体" panose="02010600030101010101" pitchFamily="2" charset="-122"/>
              </a:endParaRPr>
            </a:p>
          </p:txBody>
        </p:sp>
        <p:pic>
          <p:nvPicPr>
            <p:cNvPr id="9" name="Picture 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14381" y="5074635"/>
              <a:ext cx="511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Line 8"/>
            <p:cNvSpPr>
              <a:spLocks noChangeShapeType="1"/>
            </p:cNvSpPr>
            <p:nvPr/>
          </p:nvSpPr>
          <p:spPr bwMode="auto">
            <a:xfrm flipV="1">
              <a:off x="3160481" y="4668235"/>
              <a:ext cx="142875" cy="142875"/>
            </a:xfrm>
            <a:prstGeom prst="line">
              <a:avLst/>
            </a:prstGeom>
            <a:noFill/>
            <a:ln w="19050">
              <a:solidFill>
                <a:schemeClr val="tx2"/>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1" name="Line 9"/>
            <p:cNvSpPr>
              <a:spLocks noChangeShapeType="1"/>
            </p:cNvSpPr>
            <p:nvPr/>
          </p:nvSpPr>
          <p:spPr bwMode="auto">
            <a:xfrm flipV="1">
              <a:off x="2728681" y="4696810"/>
              <a:ext cx="128588" cy="128588"/>
            </a:xfrm>
            <a:prstGeom prst="line">
              <a:avLst/>
            </a:prstGeom>
            <a:noFill/>
            <a:ln w="19050">
              <a:solidFill>
                <a:schemeClr val="tx2"/>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 name="Line 10"/>
            <p:cNvSpPr>
              <a:spLocks noChangeShapeType="1"/>
            </p:cNvSpPr>
            <p:nvPr/>
          </p:nvSpPr>
          <p:spPr bwMode="auto">
            <a:xfrm flipV="1">
              <a:off x="2254019" y="4671410"/>
              <a:ext cx="139700" cy="139700"/>
            </a:xfrm>
            <a:prstGeom prst="line">
              <a:avLst/>
            </a:prstGeom>
            <a:noFill/>
            <a:ln w="19050">
              <a:solidFill>
                <a:schemeClr val="tx2"/>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 name="Line 11"/>
            <p:cNvSpPr>
              <a:spLocks noChangeShapeType="1"/>
            </p:cNvSpPr>
            <p:nvPr/>
          </p:nvSpPr>
          <p:spPr bwMode="auto">
            <a:xfrm flipV="1">
              <a:off x="1979381" y="4879373"/>
              <a:ext cx="157163" cy="155575"/>
            </a:xfrm>
            <a:prstGeom prst="line">
              <a:avLst/>
            </a:prstGeom>
            <a:noFill/>
            <a:ln w="19050">
              <a:solidFill>
                <a:schemeClr val="tx2"/>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 name="Line 12"/>
            <p:cNvSpPr>
              <a:spLocks noChangeShapeType="1"/>
            </p:cNvSpPr>
            <p:nvPr/>
          </p:nvSpPr>
          <p:spPr bwMode="auto">
            <a:xfrm flipV="1">
              <a:off x="2423881" y="4858735"/>
              <a:ext cx="231775" cy="230188"/>
            </a:xfrm>
            <a:prstGeom prst="line">
              <a:avLst/>
            </a:prstGeom>
            <a:noFill/>
            <a:ln w="19050">
              <a:solidFill>
                <a:schemeClr val="tx2"/>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5" name="Line 13"/>
            <p:cNvSpPr>
              <a:spLocks noChangeShapeType="1"/>
            </p:cNvSpPr>
            <p:nvPr/>
          </p:nvSpPr>
          <p:spPr bwMode="auto">
            <a:xfrm flipV="1">
              <a:off x="2877906" y="4896835"/>
              <a:ext cx="209550" cy="207963"/>
            </a:xfrm>
            <a:prstGeom prst="line">
              <a:avLst/>
            </a:prstGeom>
            <a:noFill/>
            <a:ln w="19050">
              <a:solidFill>
                <a:schemeClr val="tx2"/>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6" name="Line 14"/>
            <p:cNvSpPr>
              <a:spLocks noChangeShapeType="1"/>
            </p:cNvSpPr>
            <p:nvPr/>
          </p:nvSpPr>
          <p:spPr bwMode="auto">
            <a:xfrm flipV="1">
              <a:off x="1555519" y="4801585"/>
              <a:ext cx="288925" cy="287338"/>
            </a:xfrm>
            <a:prstGeom prst="line">
              <a:avLst/>
            </a:prstGeom>
            <a:noFill/>
            <a:ln w="19050">
              <a:solidFill>
                <a:schemeClr val="tx2"/>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 name="Line 15"/>
            <p:cNvSpPr>
              <a:spLocks noChangeShapeType="1"/>
            </p:cNvSpPr>
            <p:nvPr/>
          </p:nvSpPr>
          <p:spPr bwMode="auto">
            <a:xfrm flipV="1">
              <a:off x="1788881" y="4671410"/>
              <a:ext cx="182563" cy="180975"/>
            </a:xfrm>
            <a:prstGeom prst="line">
              <a:avLst/>
            </a:prstGeom>
            <a:noFill/>
            <a:ln w="19050">
              <a:solidFill>
                <a:schemeClr val="tx2"/>
              </a:solidFill>
              <a:round/>
            </a:ln>
            <a:extLst>
              <a:ext uri="{909E8E84-426E-40DD-AFC4-6F175D3DCCD1}">
                <a14:hiddenFill xmlns:a14="http://schemas.microsoft.com/office/drawing/2010/main">
                  <a:noFill/>
                </a14:hiddenFill>
              </a:ext>
            </a:extLst>
          </p:spPr>
          <p:txBody>
            <a:bodyPr>
              <a:spAutoFit/>
            </a:bodyPr>
            <a:lstStyle/>
            <a:p>
              <a:endParaRPr lang="zh-CN" altLang="en-US"/>
            </a:p>
          </p:txBody>
        </p:sp>
        <p:graphicFrame>
          <p:nvGraphicFramePr>
            <p:cNvPr id="18" name="Object 2"/>
            <p:cNvGraphicFramePr/>
            <p:nvPr/>
          </p:nvGraphicFramePr>
          <p:xfrm>
            <a:off x="2236556" y="5033360"/>
            <a:ext cx="360363" cy="344488"/>
          </p:xfrm>
          <a:graphic>
            <a:graphicData uri="http://schemas.openxmlformats.org/presentationml/2006/ole">
              <mc:AlternateContent xmlns:mc="http://schemas.openxmlformats.org/markup-compatibility/2006">
                <mc:Choice xmlns:v="urn:schemas-microsoft-com:vml" Requires="v">
                  <p:oleObj spid="_x0000_s3294" name="剪辑" r:id="rId3" imgW="1012825" imgH="809625" progId="MS_ClipArt_Gallery.2">
                    <p:embed/>
                  </p:oleObj>
                </mc:Choice>
                <mc:Fallback>
                  <p:oleObj name="剪辑" r:id="rId3" imgW="1012825" imgH="809625" progId="MS_ClipArt_Gallery.2">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6556" y="5033360"/>
                          <a:ext cx="360363" cy="344488"/>
                        </a:xfrm>
                        <a:prstGeom prst="rect">
                          <a:avLst/>
                        </a:prstGeom>
                        <a:noFill/>
                        <a:ln>
                          <a:noFill/>
                        </a:ln>
                        <a:effectLst/>
                      </p:spPr>
                    </p:pic>
                  </p:oleObj>
                </mc:Fallback>
              </mc:AlternateContent>
            </a:graphicData>
          </a:graphic>
        </p:graphicFrame>
        <p:graphicFrame>
          <p:nvGraphicFramePr>
            <p:cNvPr id="19" name="Object 3"/>
            <p:cNvGraphicFramePr/>
            <p:nvPr/>
          </p:nvGraphicFramePr>
          <p:xfrm>
            <a:off x="1339619" y="5019073"/>
            <a:ext cx="360362" cy="344487"/>
          </p:xfrm>
          <a:graphic>
            <a:graphicData uri="http://schemas.openxmlformats.org/presentationml/2006/ole">
              <mc:AlternateContent xmlns:mc="http://schemas.openxmlformats.org/markup-compatibility/2006">
                <mc:Choice xmlns:v="urn:schemas-microsoft-com:vml" Requires="v">
                  <p:oleObj spid="_x0000_s3295" name="剪辑" r:id="rId5" imgW="1012825" imgH="809625" progId="MS_ClipArt_Gallery.2">
                    <p:embed/>
                  </p:oleObj>
                </mc:Choice>
                <mc:Fallback>
                  <p:oleObj name="剪辑" r:id="rId5" imgW="1012825" imgH="809625" progId="MS_ClipArt_Gallery.2">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9619" y="5019073"/>
                          <a:ext cx="360362" cy="344487"/>
                        </a:xfrm>
                        <a:prstGeom prst="rect">
                          <a:avLst/>
                        </a:prstGeom>
                        <a:noFill/>
                        <a:ln>
                          <a:noFill/>
                        </a:ln>
                        <a:effectLst/>
                      </p:spPr>
                    </p:pic>
                  </p:oleObj>
                </mc:Fallback>
              </mc:AlternateContent>
            </a:graphicData>
          </a:graphic>
        </p:graphicFrame>
        <p:graphicFrame>
          <p:nvGraphicFramePr>
            <p:cNvPr id="20" name="Object 4"/>
            <p:cNvGraphicFramePr/>
            <p:nvPr/>
          </p:nvGraphicFramePr>
          <p:xfrm>
            <a:off x="1753956" y="5033360"/>
            <a:ext cx="360363" cy="344488"/>
          </p:xfrm>
          <a:graphic>
            <a:graphicData uri="http://schemas.openxmlformats.org/presentationml/2006/ole">
              <mc:AlternateContent xmlns:mc="http://schemas.openxmlformats.org/markup-compatibility/2006">
                <mc:Choice xmlns:v="urn:schemas-microsoft-com:vml" Requires="v">
                  <p:oleObj spid="_x0000_s3296" name="剪辑" r:id="rId6" imgW="1012825" imgH="809625" progId="MS_ClipArt_Gallery.2">
                    <p:embed/>
                  </p:oleObj>
                </mc:Choice>
                <mc:Fallback>
                  <p:oleObj name="剪辑" r:id="rId6" imgW="1012825" imgH="809625" progId="MS_ClipArt_Gallery.2">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3956" y="5033360"/>
                          <a:ext cx="360363" cy="344488"/>
                        </a:xfrm>
                        <a:prstGeom prst="rect">
                          <a:avLst/>
                        </a:prstGeom>
                        <a:noFill/>
                        <a:ln>
                          <a:noFill/>
                        </a:ln>
                        <a:effectLst/>
                      </p:spPr>
                    </p:pic>
                  </p:oleObj>
                </mc:Fallback>
              </mc:AlternateContent>
            </a:graphicData>
          </a:graphic>
        </p:graphicFrame>
        <p:graphicFrame>
          <p:nvGraphicFramePr>
            <p:cNvPr id="21" name="Object 5"/>
            <p:cNvGraphicFramePr/>
            <p:nvPr/>
          </p:nvGraphicFramePr>
          <p:xfrm>
            <a:off x="2655656" y="4385660"/>
            <a:ext cx="360363" cy="358775"/>
          </p:xfrm>
          <a:graphic>
            <a:graphicData uri="http://schemas.openxmlformats.org/presentationml/2006/ole">
              <mc:AlternateContent xmlns:mc="http://schemas.openxmlformats.org/markup-compatibility/2006">
                <mc:Choice xmlns:v="urn:schemas-microsoft-com:vml" Requires="v">
                  <p:oleObj spid="_x0000_s3297" name="剪辑" r:id="rId7" imgW="1012825" imgH="809625" progId="MS_ClipArt_Gallery.2">
                    <p:embed/>
                  </p:oleObj>
                </mc:Choice>
                <mc:Fallback>
                  <p:oleObj name="剪辑" r:id="rId7" imgW="1012825" imgH="809625" progId="MS_ClipArt_Gallery.2">
                    <p:embed/>
                    <p:pic>
                      <p:nvPicPr>
                        <p:cNvPr id="0" name="Object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5656" y="4385660"/>
                          <a:ext cx="360363" cy="358775"/>
                        </a:xfrm>
                        <a:prstGeom prst="rect">
                          <a:avLst/>
                        </a:prstGeom>
                        <a:noFill/>
                        <a:ln>
                          <a:noFill/>
                        </a:ln>
                        <a:effectLst/>
                      </p:spPr>
                    </p:pic>
                  </p:oleObj>
                </mc:Fallback>
              </mc:AlternateContent>
            </a:graphicData>
          </a:graphic>
        </p:graphicFrame>
        <p:graphicFrame>
          <p:nvGraphicFramePr>
            <p:cNvPr id="22" name="Object 6"/>
            <p:cNvGraphicFramePr/>
            <p:nvPr/>
          </p:nvGraphicFramePr>
          <p:xfrm>
            <a:off x="1758719" y="4385660"/>
            <a:ext cx="360362" cy="358775"/>
          </p:xfrm>
          <a:graphic>
            <a:graphicData uri="http://schemas.openxmlformats.org/presentationml/2006/ole">
              <mc:AlternateContent xmlns:mc="http://schemas.openxmlformats.org/markup-compatibility/2006">
                <mc:Choice xmlns:v="urn:schemas-microsoft-com:vml" Requires="v">
                  <p:oleObj spid="_x0000_s3298" name="剪辑" r:id="rId8" imgW="1012825" imgH="809625" progId="MS_ClipArt_Gallery.2">
                    <p:embed/>
                  </p:oleObj>
                </mc:Choice>
                <mc:Fallback>
                  <p:oleObj name="剪辑" r:id="rId8" imgW="1012825" imgH="809625" progId="MS_ClipArt_Gallery.2">
                    <p:embed/>
                    <p:pic>
                      <p:nvPicPr>
                        <p:cNvPr id="0" name="Object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8719" y="4385660"/>
                          <a:ext cx="360362" cy="358775"/>
                        </a:xfrm>
                        <a:prstGeom prst="rect">
                          <a:avLst/>
                        </a:prstGeom>
                        <a:noFill/>
                        <a:ln>
                          <a:noFill/>
                        </a:ln>
                        <a:effectLst/>
                      </p:spPr>
                    </p:pic>
                  </p:oleObj>
                </mc:Fallback>
              </mc:AlternateContent>
            </a:graphicData>
          </a:graphic>
        </p:graphicFrame>
        <p:grpSp>
          <p:nvGrpSpPr>
            <p:cNvPr id="23" name="Group 21"/>
            <p:cNvGrpSpPr/>
            <p:nvPr/>
          </p:nvGrpSpPr>
          <p:grpSpPr bwMode="auto">
            <a:xfrm>
              <a:off x="2220681" y="4236435"/>
              <a:ext cx="315913" cy="504825"/>
              <a:chOff x="2579" y="2574"/>
              <a:chExt cx="220" cy="401"/>
            </a:xfrm>
          </p:grpSpPr>
          <p:sp>
            <p:nvSpPr>
              <p:cNvPr id="24" name="Line 22"/>
              <p:cNvSpPr>
                <a:spLocks noChangeShapeType="1"/>
              </p:cNvSpPr>
              <p:nvPr/>
            </p:nvSpPr>
            <p:spPr bwMode="auto">
              <a:xfrm flipV="1">
                <a:off x="2705" y="2698"/>
                <a:ext cx="68" cy="6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none" w="sm" len="sm"/>
                    <a:tailEnd type="none" w="sm" len="sm"/>
                  </a14:hiddenLine>
                </a:ext>
              </a:extLst>
            </p:spPr>
            <p:txBody>
              <a:bodyPr wrap="none" anchor="ctr"/>
              <a:lstStyle/>
              <a:p>
                <a:endParaRPr lang="zh-CN" altLang="en-US"/>
              </a:p>
            </p:txBody>
          </p:sp>
          <p:sp>
            <p:nvSpPr>
              <p:cNvPr id="25" name="Freeform 23"/>
              <p:cNvSpPr/>
              <p:nvPr/>
            </p:nvSpPr>
            <p:spPr bwMode="auto">
              <a:xfrm>
                <a:off x="2707" y="2574"/>
                <a:ext cx="68" cy="392"/>
              </a:xfrm>
              <a:custGeom>
                <a:avLst/>
                <a:gdLst>
                  <a:gd name="T0" fmla="*/ 0 w 68"/>
                  <a:gd name="T1" fmla="*/ 68 h 392"/>
                  <a:gd name="T2" fmla="*/ 67 w 68"/>
                  <a:gd name="T3" fmla="*/ 0 h 392"/>
                  <a:gd name="T4" fmla="*/ 67 w 68"/>
                  <a:gd name="T5" fmla="*/ 321 h 392"/>
                  <a:gd name="T6" fmla="*/ 0 w 68"/>
                  <a:gd name="T7" fmla="*/ 391 h 392"/>
                  <a:gd name="T8" fmla="*/ 0 w 68"/>
                  <a:gd name="T9" fmla="*/ 68 h 392"/>
                  <a:gd name="T10" fmla="*/ 0 60000 65536"/>
                  <a:gd name="T11" fmla="*/ 0 60000 65536"/>
                  <a:gd name="T12" fmla="*/ 0 60000 65536"/>
                  <a:gd name="T13" fmla="*/ 0 60000 65536"/>
                  <a:gd name="T14" fmla="*/ 0 60000 65536"/>
                  <a:gd name="T15" fmla="*/ 0 w 68"/>
                  <a:gd name="T16" fmla="*/ 0 h 392"/>
                  <a:gd name="T17" fmla="*/ 68 w 68"/>
                  <a:gd name="T18" fmla="*/ 392 h 392"/>
                </a:gdLst>
                <a:ahLst/>
                <a:cxnLst>
                  <a:cxn ang="T10">
                    <a:pos x="T0" y="T1"/>
                  </a:cxn>
                  <a:cxn ang="T11">
                    <a:pos x="T2" y="T3"/>
                  </a:cxn>
                  <a:cxn ang="T12">
                    <a:pos x="T4" y="T5"/>
                  </a:cxn>
                  <a:cxn ang="T13">
                    <a:pos x="T6" y="T7"/>
                  </a:cxn>
                  <a:cxn ang="T14">
                    <a:pos x="T8" y="T9"/>
                  </a:cxn>
                </a:cxnLst>
                <a:rect l="T15" t="T16" r="T17" b="T18"/>
                <a:pathLst>
                  <a:path w="68" h="392">
                    <a:moveTo>
                      <a:pt x="0" y="68"/>
                    </a:moveTo>
                    <a:lnTo>
                      <a:pt x="67" y="0"/>
                    </a:lnTo>
                    <a:lnTo>
                      <a:pt x="67" y="321"/>
                    </a:lnTo>
                    <a:lnTo>
                      <a:pt x="0" y="391"/>
                    </a:lnTo>
                    <a:lnTo>
                      <a:pt x="0" y="68"/>
                    </a:lnTo>
                  </a:path>
                </a:pathLst>
              </a:custGeom>
              <a:solidFill>
                <a:srgbClr val="04268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 name="Freeform 24"/>
              <p:cNvSpPr/>
              <p:nvPr/>
            </p:nvSpPr>
            <p:spPr bwMode="auto">
              <a:xfrm>
                <a:off x="2605" y="2575"/>
                <a:ext cx="121" cy="69"/>
              </a:xfrm>
              <a:custGeom>
                <a:avLst/>
                <a:gdLst>
                  <a:gd name="T0" fmla="*/ 0 w 121"/>
                  <a:gd name="T1" fmla="*/ 68 h 69"/>
                  <a:gd name="T2" fmla="*/ 50 w 121"/>
                  <a:gd name="T3" fmla="*/ 68 h 69"/>
                  <a:gd name="T4" fmla="*/ 120 w 121"/>
                  <a:gd name="T5" fmla="*/ 0 h 69"/>
                  <a:gd name="T6" fmla="*/ 69 w 121"/>
                  <a:gd name="T7" fmla="*/ 0 h 69"/>
                  <a:gd name="T8" fmla="*/ 0 w 121"/>
                  <a:gd name="T9" fmla="*/ 68 h 69"/>
                  <a:gd name="T10" fmla="*/ 0 60000 65536"/>
                  <a:gd name="T11" fmla="*/ 0 60000 65536"/>
                  <a:gd name="T12" fmla="*/ 0 60000 65536"/>
                  <a:gd name="T13" fmla="*/ 0 60000 65536"/>
                  <a:gd name="T14" fmla="*/ 0 60000 65536"/>
                  <a:gd name="T15" fmla="*/ 0 w 121"/>
                  <a:gd name="T16" fmla="*/ 0 h 69"/>
                  <a:gd name="T17" fmla="*/ 121 w 121"/>
                  <a:gd name="T18" fmla="*/ 69 h 69"/>
                </a:gdLst>
                <a:ahLst/>
                <a:cxnLst>
                  <a:cxn ang="T10">
                    <a:pos x="T0" y="T1"/>
                  </a:cxn>
                  <a:cxn ang="T11">
                    <a:pos x="T2" y="T3"/>
                  </a:cxn>
                  <a:cxn ang="T12">
                    <a:pos x="T4" y="T5"/>
                  </a:cxn>
                  <a:cxn ang="T13">
                    <a:pos x="T6" y="T7"/>
                  </a:cxn>
                  <a:cxn ang="T14">
                    <a:pos x="T8" y="T9"/>
                  </a:cxn>
                </a:cxnLst>
                <a:rect l="T15" t="T16" r="T17" b="T18"/>
                <a:pathLst>
                  <a:path w="121" h="69">
                    <a:moveTo>
                      <a:pt x="0" y="68"/>
                    </a:moveTo>
                    <a:lnTo>
                      <a:pt x="50" y="68"/>
                    </a:lnTo>
                    <a:lnTo>
                      <a:pt x="120" y="0"/>
                    </a:lnTo>
                    <a:lnTo>
                      <a:pt x="69" y="0"/>
                    </a:lnTo>
                    <a:lnTo>
                      <a:pt x="0" y="68"/>
                    </a:lnTo>
                  </a:path>
                </a:pathLst>
              </a:custGeom>
              <a:solidFill>
                <a:srgbClr val="38D8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 name="Freeform 25"/>
              <p:cNvSpPr/>
              <p:nvPr/>
            </p:nvSpPr>
            <p:spPr bwMode="auto">
              <a:xfrm>
                <a:off x="2654" y="2575"/>
                <a:ext cx="121" cy="69"/>
              </a:xfrm>
              <a:custGeom>
                <a:avLst/>
                <a:gdLst>
                  <a:gd name="T0" fmla="*/ 0 w 121"/>
                  <a:gd name="T1" fmla="*/ 68 h 69"/>
                  <a:gd name="T2" fmla="*/ 50 w 121"/>
                  <a:gd name="T3" fmla="*/ 68 h 69"/>
                  <a:gd name="T4" fmla="*/ 120 w 121"/>
                  <a:gd name="T5" fmla="*/ 0 h 69"/>
                  <a:gd name="T6" fmla="*/ 69 w 121"/>
                  <a:gd name="T7" fmla="*/ 0 h 69"/>
                  <a:gd name="T8" fmla="*/ 0 w 121"/>
                  <a:gd name="T9" fmla="*/ 68 h 69"/>
                  <a:gd name="T10" fmla="*/ 0 60000 65536"/>
                  <a:gd name="T11" fmla="*/ 0 60000 65536"/>
                  <a:gd name="T12" fmla="*/ 0 60000 65536"/>
                  <a:gd name="T13" fmla="*/ 0 60000 65536"/>
                  <a:gd name="T14" fmla="*/ 0 60000 65536"/>
                  <a:gd name="T15" fmla="*/ 0 w 121"/>
                  <a:gd name="T16" fmla="*/ 0 h 69"/>
                  <a:gd name="T17" fmla="*/ 121 w 121"/>
                  <a:gd name="T18" fmla="*/ 69 h 69"/>
                </a:gdLst>
                <a:ahLst/>
                <a:cxnLst>
                  <a:cxn ang="T10">
                    <a:pos x="T0" y="T1"/>
                  </a:cxn>
                  <a:cxn ang="T11">
                    <a:pos x="T2" y="T3"/>
                  </a:cxn>
                  <a:cxn ang="T12">
                    <a:pos x="T4" y="T5"/>
                  </a:cxn>
                  <a:cxn ang="T13">
                    <a:pos x="T6" y="T7"/>
                  </a:cxn>
                  <a:cxn ang="T14">
                    <a:pos x="T8" y="T9"/>
                  </a:cxn>
                </a:cxnLst>
                <a:rect l="T15" t="T16" r="T17" b="T18"/>
                <a:pathLst>
                  <a:path w="121" h="69">
                    <a:moveTo>
                      <a:pt x="0" y="68"/>
                    </a:moveTo>
                    <a:lnTo>
                      <a:pt x="50" y="68"/>
                    </a:lnTo>
                    <a:lnTo>
                      <a:pt x="120" y="0"/>
                    </a:lnTo>
                    <a:lnTo>
                      <a:pt x="69" y="0"/>
                    </a:lnTo>
                    <a:lnTo>
                      <a:pt x="0" y="68"/>
                    </a:lnTo>
                  </a:path>
                </a:pathLst>
              </a:custGeom>
              <a:solidFill>
                <a:srgbClr val="0099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8" name="Rectangle 26"/>
              <p:cNvSpPr>
                <a:spLocks noChangeArrowheads="1"/>
              </p:cNvSpPr>
              <p:nvPr/>
            </p:nvSpPr>
            <p:spPr bwMode="auto">
              <a:xfrm>
                <a:off x="2654" y="2643"/>
                <a:ext cx="51" cy="309"/>
              </a:xfrm>
              <a:prstGeom prst="rect">
                <a:avLst/>
              </a:prstGeom>
              <a:solidFill>
                <a:srgbClr val="063DE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9"/>
                  </a:buBlip>
                  <a:defRPr kumimoji="1"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9pPr>
              </a:lstStyle>
              <a:p>
                <a:pPr eaLnBrk="1" latinLnBrk="0" hangingPunct="1">
                  <a:spcBef>
                    <a:spcPct val="0"/>
                  </a:spcBef>
                  <a:buClrTx/>
                  <a:buFontTx/>
                  <a:buNone/>
                </a:pPr>
                <a:endParaRPr kumimoji="0" lang="zh-CN" altLang="en-US" sz="1800">
                  <a:solidFill>
                    <a:schemeClr val="tx1"/>
                  </a:solidFill>
                  <a:latin typeface="Arial" panose="020B0604020202020204" pitchFamily="34" charset="0"/>
                  <a:ea typeface="宋体" panose="02010600030101010101" pitchFamily="2" charset="-122"/>
                </a:endParaRPr>
              </a:p>
            </p:txBody>
          </p:sp>
          <p:sp>
            <p:nvSpPr>
              <p:cNvPr id="29" name="Freeform 27"/>
              <p:cNvSpPr/>
              <p:nvPr/>
            </p:nvSpPr>
            <p:spPr bwMode="auto">
              <a:xfrm>
                <a:off x="2654" y="2954"/>
                <a:ext cx="77" cy="21"/>
              </a:xfrm>
              <a:custGeom>
                <a:avLst/>
                <a:gdLst>
                  <a:gd name="T0" fmla="*/ 0 w 77"/>
                  <a:gd name="T1" fmla="*/ 0 h 21"/>
                  <a:gd name="T2" fmla="*/ 0 w 77"/>
                  <a:gd name="T3" fmla="*/ 20 h 21"/>
                  <a:gd name="T4" fmla="*/ 76 w 77"/>
                  <a:gd name="T5" fmla="*/ 20 h 21"/>
                  <a:gd name="T6" fmla="*/ 55 w 77"/>
                  <a:gd name="T7" fmla="*/ 0 h 21"/>
                  <a:gd name="T8" fmla="*/ 0 w 77"/>
                  <a:gd name="T9" fmla="*/ 0 h 21"/>
                  <a:gd name="T10" fmla="*/ 0 60000 65536"/>
                  <a:gd name="T11" fmla="*/ 0 60000 65536"/>
                  <a:gd name="T12" fmla="*/ 0 60000 65536"/>
                  <a:gd name="T13" fmla="*/ 0 60000 65536"/>
                  <a:gd name="T14" fmla="*/ 0 60000 65536"/>
                  <a:gd name="T15" fmla="*/ 0 w 77"/>
                  <a:gd name="T16" fmla="*/ 0 h 21"/>
                  <a:gd name="T17" fmla="*/ 77 w 77"/>
                  <a:gd name="T18" fmla="*/ 21 h 21"/>
                </a:gdLst>
                <a:ahLst/>
                <a:cxnLst>
                  <a:cxn ang="T10">
                    <a:pos x="T0" y="T1"/>
                  </a:cxn>
                  <a:cxn ang="T11">
                    <a:pos x="T2" y="T3"/>
                  </a:cxn>
                  <a:cxn ang="T12">
                    <a:pos x="T4" y="T5"/>
                  </a:cxn>
                  <a:cxn ang="T13">
                    <a:pos x="T6" y="T7"/>
                  </a:cxn>
                  <a:cxn ang="T14">
                    <a:pos x="T8" y="T9"/>
                  </a:cxn>
                </a:cxnLst>
                <a:rect l="T15" t="T16" r="T17" b="T18"/>
                <a:pathLst>
                  <a:path w="77" h="21">
                    <a:moveTo>
                      <a:pt x="0" y="0"/>
                    </a:moveTo>
                    <a:lnTo>
                      <a:pt x="0" y="20"/>
                    </a:lnTo>
                    <a:lnTo>
                      <a:pt x="76" y="20"/>
                    </a:lnTo>
                    <a:lnTo>
                      <a:pt x="55" y="0"/>
                    </a:lnTo>
                    <a:lnTo>
                      <a:pt x="0" y="0"/>
                    </a:lnTo>
                  </a:path>
                </a:pathLst>
              </a:custGeom>
              <a:solidFill>
                <a:srgbClr val="063DE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 name="Rectangle 28"/>
              <p:cNvSpPr>
                <a:spLocks noChangeArrowheads="1"/>
              </p:cNvSpPr>
              <p:nvPr/>
            </p:nvSpPr>
            <p:spPr bwMode="auto">
              <a:xfrm>
                <a:off x="2604" y="2643"/>
                <a:ext cx="50" cy="309"/>
              </a:xfrm>
              <a:prstGeom prst="rect">
                <a:avLst/>
              </a:prstGeom>
              <a:solidFill>
                <a:srgbClr val="00807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9"/>
                  </a:buBlip>
                  <a:defRPr kumimoji="1"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9pPr>
              </a:lstStyle>
              <a:p>
                <a:pPr eaLnBrk="1" latinLnBrk="0" hangingPunct="1">
                  <a:spcBef>
                    <a:spcPct val="0"/>
                  </a:spcBef>
                  <a:buClrTx/>
                  <a:buFontTx/>
                  <a:buNone/>
                </a:pPr>
                <a:endParaRPr kumimoji="0" lang="zh-CN" altLang="en-US" sz="1800">
                  <a:solidFill>
                    <a:schemeClr val="tx1"/>
                  </a:solidFill>
                  <a:latin typeface="Arial" panose="020B0604020202020204" pitchFamily="34" charset="0"/>
                  <a:ea typeface="宋体" panose="02010600030101010101" pitchFamily="2" charset="-122"/>
                </a:endParaRPr>
              </a:p>
            </p:txBody>
          </p:sp>
          <p:sp>
            <p:nvSpPr>
              <p:cNvPr id="31" name="Rectangle 29"/>
              <p:cNvSpPr>
                <a:spLocks noChangeArrowheads="1"/>
              </p:cNvSpPr>
              <p:nvPr/>
            </p:nvSpPr>
            <p:spPr bwMode="auto">
              <a:xfrm>
                <a:off x="2617" y="2661"/>
                <a:ext cx="31" cy="67"/>
              </a:xfrm>
              <a:prstGeom prst="rect">
                <a:avLst/>
              </a:prstGeom>
              <a:solidFill>
                <a:srgbClr val="2C292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9"/>
                  </a:buBlip>
                  <a:defRPr kumimoji="1"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9pPr>
              </a:lstStyle>
              <a:p>
                <a:pPr eaLnBrk="1" latinLnBrk="0" hangingPunct="1">
                  <a:spcBef>
                    <a:spcPct val="0"/>
                  </a:spcBef>
                  <a:buClrTx/>
                  <a:buFontTx/>
                  <a:buNone/>
                </a:pPr>
                <a:endParaRPr kumimoji="0" lang="zh-CN" altLang="en-US" sz="1800">
                  <a:solidFill>
                    <a:schemeClr val="tx1"/>
                  </a:solidFill>
                  <a:latin typeface="Arial" panose="020B0604020202020204" pitchFamily="34" charset="0"/>
                  <a:ea typeface="宋体" panose="02010600030101010101" pitchFamily="2" charset="-122"/>
                </a:endParaRPr>
              </a:p>
            </p:txBody>
          </p:sp>
          <p:sp>
            <p:nvSpPr>
              <p:cNvPr id="32" name="Line 30"/>
              <p:cNvSpPr>
                <a:spLocks noChangeShapeType="1"/>
              </p:cNvSpPr>
              <p:nvPr/>
            </p:nvSpPr>
            <p:spPr bwMode="auto">
              <a:xfrm>
                <a:off x="2621" y="2743"/>
                <a:ext cx="30" cy="0"/>
              </a:xfrm>
              <a:prstGeom prst="line">
                <a:avLst/>
              </a:prstGeom>
              <a:noFill/>
              <a:ln w="12700">
                <a:solidFill>
                  <a:srgbClr val="2C2927"/>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Freeform 31"/>
              <p:cNvSpPr/>
              <p:nvPr/>
            </p:nvSpPr>
            <p:spPr bwMode="auto">
              <a:xfrm>
                <a:off x="2579" y="2949"/>
                <a:ext cx="76" cy="26"/>
              </a:xfrm>
              <a:custGeom>
                <a:avLst/>
                <a:gdLst>
                  <a:gd name="T0" fmla="*/ 75 w 76"/>
                  <a:gd name="T1" fmla="*/ 0 h 26"/>
                  <a:gd name="T2" fmla="*/ 75 w 76"/>
                  <a:gd name="T3" fmla="*/ 25 h 26"/>
                  <a:gd name="T4" fmla="*/ 0 w 76"/>
                  <a:gd name="T5" fmla="*/ 25 h 26"/>
                  <a:gd name="T6" fmla="*/ 25 w 76"/>
                  <a:gd name="T7" fmla="*/ 0 h 26"/>
                  <a:gd name="T8" fmla="*/ 75 w 76"/>
                  <a:gd name="T9" fmla="*/ 0 h 26"/>
                  <a:gd name="T10" fmla="*/ 0 60000 65536"/>
                  <a:gd name="T11" fmla="*/ 0 60000 65536"/>
                  <a:gd name="T12" fmla="*/ 0 60000 65536"/>
                  <a:gd name="T13" fmla="*/ 0 60000 65536"/>
                  <a:gd name="T14" fmla="*/ 0 60000 65536"/>
                  <a:gd name="T15" fmla="*/ 0 w 76"/>
                  <a:gd name="T16" fmla="*/ 0 h 26"/>
                  <a:gd name="T17" fmla="*/ 76 w 76"/>
                  <a:gd name="T18" fmla="*/ 26 h 26"/>
                </a:gdLst>
                <a:ahLst/>
                <a:cxnLst>
                  <a:cxn ang="T10">
                    <a:pos x="T0" y="T1"/>
                  </a:cxn>
                  <a:cxn ang="T11">
                    <a:pos x="T2" y="T3"/>
                  </a:cxn>
                  <a:cxn ang="T12">
                    <a:pos x="T4" y="T5"/>
                  </a:cxn>
                  <a:cxn ang="T13">
                    <a:pos x="T6" y="T7"/>
                  </a:cxn>
                  <a:cxn ang="T14">
                    <a:pos x="T8" y="T9"/>
                  </a:cxn>
                </a:cxnLst>
                <a:rect l="T15" t="T16" r="T17" b="T18"/>
                <a:pathLst>
                  <a:path w="76" h="26">
                    <a:moveTo>
                      <a:pt x="75" y="0"/>
                    </a:moveTo>
                    <a:lnTo>
                      <a:pt x="75" y="25"/>
                    </a:lnTo>
                    <a:lnTo>
                      <a:pt x="0" y="25"/>
                    </a:lnTo>
                    <a:lnTo>
                      <a:pt x="25" y="0"/>
                    </a:lnTo>
                    <a:lnTo>
                      <a:pt x="75" y="0"/>
                    </a:lnTo>
                  </a:path>
                </a:pathLst>
              </a:custGeom>
              <a:solidFill>
                <a:srgbClr val="00807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 name="Line 32"/>
              <p:cNvSpPr>
                <a:spLocks noChangeShapeType="1"/>
              </p:cNvSpPr>
              <p:nvPr/>
            </p:nvSpPr>
            <p:spPr bwMode="auto">
              <a:xfrm>
                <a:off x="2604" y="2766"/>
                <a:ext cx="101" cy="0"/>
              </a:xfrm>
              <a:prstGeom prst="line">
                <a:avLst/>
              </a:prstGeom>
              <a:noFill/>
              <a:ln w="12700">
                <a:solidFill>
                  <a:srgbClr val="2C2927"/>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33"/>
              <p:cNvSpPr>
                <a:spLocks noChangeShapeType="1"/>
              </p:cNvSpPr>
              <p:nvPr/>
            </p:nvSpPr>
            <p:spPr bwMode="auto">
              <a:xfrm>
                <a:off x="2604" y="2923"/>
                <a:ext cx="101" cy="0"/>
              </a:xfrm>
              <a:prstGeom prst="line">
                <a:avLst/>
              </a:prstGeom>
              <a:noFill/>
              <a:ln w="12700">
                <a:solidFill>
                  <a:srgbClr val="2C2927"/>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34"/>
              <p:cNvSpPr>
                <a:spLocks noChangeShapeType="1"/>
              </p:cNvSpPr>
              <p:nvPr/>
            </p:nvSpPr>
            <p:spPr bwMode="auto">
              <a:xfrm>
                <a:off x="2604" y="2952"/>
                <a:ext cx="101" cy="0"/>
              </a:xfrm>
              <a:prstGeom prst="line">
                <a:avLst/>
              </a:prstGeom>
              <a:noFill/>
              <a:ln w="12700">
                <a:solidFill>
                  <a:srgbClr val="2C2927"/>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Freeform 35"/>
              <p:cNvSpPr/>
              <p:nvPr/>
            </p:nvSpPr>
            <p:spPr bwMode="auto">
              <a:xfrm>
                <a:off x="2707" y="2882"/>
                <a:ext cx="92" cy="93"/>
              </a:xfrm>
              <a:custGeom>
                <a:avLst/>
                <a:gdLst>
                  <a:gd name="T0" fmla="*/ 0 w 92"/>
                  <a:gd name="T1" fmla="*/ 69 h 93"/>
                  <a:gd name="T2" fmla="*/ 23 w 92"/>
                  <a:gd name="T3" fmla="*/ 92 h 93"/>
                  <a:gd name="T4" fmla="*/ 91 w 92"/>
                  <a:gd name="T5" fmla="*/ 23 h 93"/>
                  <a:gd name="T6" fmla="*/ 68 w 92"/>
                  <a:gd name="T7" fmla="*/ 0 h 93"/>
                  <a:gd name="T8" fmla="*/ 0 w 92"/>
                  <a:gd name="T9" fmla="*/ 69 h 93"/>
                  <a:gd name="T10" fmla="*/ 0 60000 65536"/>
                  <a:gd name="T11" fmla="*/ 0 60000 65536"/>
                  <a:gd name="T12" fmla="*/ 0 60000 65536"/>
                  <a:gd name="T13" fmla="*/ 0 60000 65536"/>
                  <a:gd name="T14" fmla="*/ 0 60000 65536"/>
                  <a:gd name="T15" fmla="*/ 0 w 92"/>
                  <a:gd name="T16" fmla="*/ 0 h 93"/>
                  <a:gd name="T17" fmla="*/ 92 w 92"/>
                  <a:gd name="T18" fmla="*/ 93 h 93"/>
                </a:gdLst>
                <a:ahLst/>
                <a:cxnLst>
                  <a:cxn ang="T10">
                    <a:pos x="T0" y="T1"/>
                  </a:cxn>
                  <a:cxn ang="T11">
                    <a:pos x="T2" y="T3"/>
                  </a:cxn>
                  <a:cxn ang="T12">
                    <a:pos x="T4" y="T5"/>
                  </a:cxn>
                  <a:cxn ang="T13">
                    <a:pos x="T6" y="T7"/>
                  </a:cxn>
                  <a:cxn ang="T14">
                    <a:pos x="T8" y="T9"/>
                  </a:cxn>
                </a:cxnLst>
                <a:rect l="T15" t="T16" r="T17" b="T18"/>
                <a:pathLst>
                  <a:path w="92" h="93">
                    <a:moveTo>
                      <a:pt x="0" y="69"/>
                    </a:moveTo>
                    <a:lnTo>
                      <a:pt x="23" y="92"/>
                    </a:lnTo>
                    <a:lnTo>
                      <a:pt x="91" y="23"/>
                    </a:lnTo>
                    <a:lnTo>
                      <a:pt x="68" y="0"/>
                    </a:lnTo>
                    <a:lnTo>
                      <a:pt x="0" y="69"/>
                    </a:lnTo>
                  </a:path>
                </a:pathLst>
              </a:custGeom>
              <a:solidFill>
                <a:srgbClr val="04268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38" name="Group 36"/>
            <p:cNvGrpSpPr/>
            <p:nvPr/>
          </p:nvGrpSpPr>
          <p:grpSpPr bwMode="auto">
            <a:xfrm>
              <a:off x="3114444" y="4236435"/>
              <a:ext cx="315912" cy="504825"/>
              <a:chOff x="2579" y="2574"/>
              <a:chExt cx="220" cy="401"/>
            </a:xfrm>
          </p:grpSpPr>
          <p:sp>
            <p:nvSpPr>
              <p:cNvPr id="39" name="Line 37"/>
              <p:cNvSpPr>
                <a:spLocks noChangeShapeType="1"/>
              </p:cNvSpPr>
              <p:nvPr/>
            </p:nvSpPr>
            <p:spPr bwMode="auto">
              <a:xfrm flipV="1">
                <a:off x="2705" y="2698"/>
                <a:ext cx="68" cy="6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none" w="sm" len="sm"/>
                    <a:tailEnd type="none" w="sm" len="sm"/>
                  </a14:hiddenLine>
                </a:ext>
              </a:extLst>
            </p:spPr>
            <p:txBody>
              <a:bodyPr wrap="none" anchor="ctr"/>
              <a:lstStyle/>
              <a:p>
                <a:endParaRPr lang="zh-CN" altLang="en-US"/>
              </a:p>
            </p:txBody>
          </p:sp>
          <p:sp>
            <p:nvSpPr>
              <p:cNvPr id="40" name="Freeform 38"/>
              <p:cNvSpPr/>
              <p:nvPr/>
            </p:nvSpPr>
            <p:spPr bwMode="auto">
              <a:xfrm>
                <a:off x="2707" y="2574"/>
                <a:ext cx="68" cy="392"/>
              </a:xfrm>
              <a:custGeom>
                <a:avLst/>
                <a:gdLst>
                  <a:gd name="T0" fmla="*/ 0 w 68"/>
                  <a:gd name="T1" fmla="*/ 68 h 392"/>
                  <a:gd name="T2" fmla="*/ 67 w 68"/>
                  <a:gd name="T3" fmla="*/ 0 h 392"/>
                  <a:gd name="T4" fmla="*/ 67 w 68"/>
                  <a:gd name="T5" fmla="*/ 321 h 392"/>
                  <a:gd name="T6" fmla="*/ 0 w 68"/>
                  <a:gd name="T7" fmla="*/ 391 h 392"/>
                  <a:gd name="T8" fmla="*/ 0 w 68"/>
                  <a:gd name="T9" fmla="*/ 68 h 392"/>
                  <a:gd name="T10" fmla="*/ 0 60000 65536"/>
                  <a:gd name="T11" fmla="*/ 0 60000 65536"/>
                  <a:gd name="T12" fmla="*/ 0 60000 65536"/>
                  <a:gd name="T13" fmla="*/ 0 60000 65536"/>
                  <a:gd name="T14" fmla="*/ 0 60000 65536"/>
                  <a:gd name="T15" fmla="*/ 0 w 68"/>
                  <a:gd name="T16" fmla="*/ 0 h 392"/>
                  <a:gd name="T17" fmla="*/ 68 w 68"/>
                  <a:gd name="T18" fmla="*/ 392 h 392"/>
                </a:gdLst>
                <a:ahLst/>
                <a:cxnLst>
                  <a:cxn ang="T10">
                    <a:pos x="T0" y="T1"/>
                  </a:cxn>
                  <a:cxn ang="T11">
                    <a:pos x="T2" y="T3"/>
                  </a:cxn>
                  <a:cxn ang="T12">
                    <a:pos x="T4" y="T5"/>
                  </a:cxn>
                  <a:cxn ang="T13">
                    <a:pos x="T6" y="T7"/>
                  </a:cxn>
                  <a:cxn ang="T14">
                    <a:pos x="T8" y="T9"/>
                  </a:cxn>
                </a:cxnLst>
                <a:rect l="T15" t="T16" r="T17" b="T18"/>
                <a:pathLst>
                  <a:path w="68" h="392">
                    <a:moveTo>
                      <a:pt x="0" y="68"/>
                    </a:moveTo>
                    <a:lnTo>
                      <a:pt x="67" y="0"/>
                    </a:lnTo>
                    <a:lnTo>
                      <a:pt x="67" y="321"/>
                    </a:lnTo>
                    <a:lnTo>
                      <a:pt x="0" y="391"/>
                    </a:lnTo>
                    <a:lnTo>
                      <a:pt x="0" y="68"/>
                    </a:lnTo>
                  </a:path>
                </a:pathLst>
              </a:custGeom>
              <a:solidFill>
                <a:srgbClr val="04268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 name="Freeform 39"/>
              <p:cNvSpPr/>
              <p:nvPr/>
            </p:nvSpPr>
            <p:spPr bwMode="auto">
              <a:xfrm>
                <a:off x="2605" y="2575"/>
                <a:ext cx="121" cy="69"/>
              </a:xfrm>
              <a:custGeom>
                <a:avLst/>
                <a:gdLst>
                  <a:gd name="T0" fmla="*/ 0 w 121"/>
                  <a:gd name="T1" fmla="*/ 68 h 69"/>
                  <a:gd name="T2" fmla="*/ 50 w 121"/>
                  <a:gd name="T3" fmla="*/ 68 h 69"/>
                  <a:gd name="T4" fmla="*/ 120 w 121"/>
                  <a:gd name="T5" fmla="*/ 0 h 69"/>
                  <a:gd name="T6" fmla="*/ 69 w 121"/>
                  <a:gd name="T7" fmla="*/ 0 h 69"/>
                  <a:gd name="T8" fmla="*/ 0 w 121"/>
                  <a:gd name="T9" fmla="*/ 68 h 69"/>
                  <a:gd name="T10" fmla="*/ 0 60000 65536"/>
                  <a:gd name="T11" fmla="*/ 0 60000 65536"/>
                  <a:gd name="T12" fmla="*/ 0 60000 65536"/>
                  <a:gd name="T13" fmla="*/ 0 60000 65536"/>
                  <a:gd name="T14" fmla="*/ 0 60000 65536"/>
                  <a:gd name="T15" fmla="*/ 0 w 121"/>
                  <a:gd name="T16" fmla="*/ 0 h 69"/>
                  <a:gd name="T17" fmla="*/ 121 w 121"/>
                  <a:gd name="T18" fmla="*/ 69 h 69"/>
                </a:gdLst>
                <a:ahLst/>
                <a:cxnLst>
                  <a:cxn ang="T10">
                    <a:pos x="T0" y="T1"/>
                  </a:cxn>
                  <a:cxn ang="T11">
                    <a:pos x="T2" y="T3"/>
                  </a:cxn>
                  <a:cxn ang="T12">
                    <a:pos x="T4" y="T5"/>
                  </a:cxn>
                  <a:cxn ang="T13">
                    <a:pos x="T6" y="T7"/>
                  </a:cxn>
                  <a:cxn ang="T14">
                    <a:pos x="T8" y="T9"/>
                  </a:cxn>
                </a:cxnLst>
                <a:rect l="T15" t="T16" r="T17" b="T18"/>
                <a:pathLst>
                  <a:path w="121" h="69">
                    <a:moveTo>
                      <a:pt x="0" y="68"/>
                    </a:moveTo>
                    <a:lnTo>
                      <a:pt x="50" y="68"/>
                    </a:lnTo>
                    <a:lnTo>
                      <a:pt x="120" y="0"/>
                    </a:lnTo>
                    <a:lnTo>
                      <a:pt x="69" y="0"/>
                    </a:lnTo>
                    <a:lnTo>
                      <a:pt x="0" y="68"/>
                    </a:lnTo>
                  </a:path>
                </a:pathLst>
              </a:custGeom>
              <a:solidFill>
                <a:srgbClr val="38D8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 name="Freeform 40"/>
              <p:cNvSpPr/>
              <p:nvPr/>
            </p:nvSpPr>
            <p:spPr bwMode="auto">
              <a:xfrm>
                <a:off x="2654" y="2575"/>
                <a:ext cx="121" cy="69"/>
              </a:xfrm>
              <a:custGeom>
                <a:avLst/>
                <a:gdLst>
                  <a:gd name="T0" fmla="*/ 0 w 121"/>
                  <a:gd name="T1" fmla="*/ 68 h 69"/>
                  <a:gd name="T2" fmla="*/ 50 w 121"/>
                  <a:gd name="T3" fmla="*/ 68 h 69"/>
                  <a:gd name="T4" fmla="*/ 120 w 121"/>
                  <a:gd name="T5" fmla="*/ 0 h 69"/>
                  <a:gd name="T6" fmla="*/ 69 w 121"/>
                  <a:gd name="T7" fmla="*/ 0 h 69"/>
                  <a:gd name="T8" fmla="*/ 0 w 121"/>
                  <a:gd name="T9" fmla="*/ 68 h 69"/>
                  <a:gd name="T10" fmla="*/ 0 60000 65536"/>
                  <a:gd name="T11" fmla="*/ 0 60000 65536"/>
                  <a:gd name="T12" fmla="*/ 0 60000 65536"/>
                  <a:gd name="T13" fmla="*/ 0 60000 65536"/>
                  <a:gd name="T14" fmla="*/ 0 60000 65536"/>
                  <a:gd name="T15" fmla="*/ 0 w 121"/>
                  <a:gd name="T16" fmla="*/ 0 h 69"/>
                  <a:gd name="T17" fmla="*/ 121 w 121"/>
                  <a:gd name="T18" fmla="*/ 69 h 69"/>
                </a:gdLst>
                <a:ahLst/>
                <a:cxnLst>
                  <a:cxn ang="T10">
                    <a:pos x="T0" y="T1"/>
                  </a:cxn>
                  <a:cxn ang="T11">
                    <a:pos x="T2" y="T3"/>
                  </a:cxn>
                  <a:cxn ang="T12">
                    <a:pos x="T4" y="T5"/>
                  </a:cxn>
                  <a:cxn ang="T13">
                    <a:pos x="T6" y="T7"/>
                  </a:cxn>
                  <a:cxn ang="T14">
                    <a:pos x="T8" y="T9"/>
                  </a:cxn>
                </a:cxnLst>
                <a:rect l="T15" t="T16" r="T17" b="T18"/>
                <a:pathLst>
                  <a:path w="121" h="69">
                    <a:moveTo>
                      <a:pt x="0" y="68"/>
                    </a:moveTo>
                    <a:lnTo>
                      <a:pt x="50" y="68"/>
                    </a:lnTo>
                    <a:lnTo>
                      <a:pt x="120" y="0"/>
                    </a:lnTo>
                    <a:lnTo>
                      <a:pt x="69" y="0"/>
                    </a:lnTo>
                    <a:lnTo>
                      <a:pt x="0" y="68"/>
                    </a:lnTo>
                  </a:path>
                </a:pathLst>
              </a:custGeom>
              <a:solidFill>
                <a:srgbClr val="0099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 name="Rectangle 41"/>
              <p:cNvSpPr>
                <a:spLocks noChangeArrowheads="1"/>
              </p:cNvSpPr>
              <p:nvPr/>
            </p:nvSpPr>
            <p:spPr bwMode="auto">
              <a:xfrm>
                <a:off x="2654" y="2643"/>
                <a:ext cx="51" cy="309"/>
              </a:xfrm>
              <a:prstGeom prst="rect">
                <a:avLst/>
              </a:prstGeom>
              <a:solidFill>
                <a:srgbClr val="063DE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9"/>
                  </a:buBlip>
                  <a:defRPr kumimoji="1"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9pPr>
              </a:lstStyle>
              <a:p>
                <a:pPr eaLnBrk="1" latinLnBrk="0" hangingPunct="1">
                  <a:spcBef>
                    <a:spcPct val="0"/>
                  </a:spcBef>
                  <a:buClrTx/>
                  <a:buFontTx/>
                  <a:buNone/>
                </a:pPr>
                <a:endParaRPr kumimoji="0" lang="zh-CN" altLang="en-US" sz="1800">
                  <a:solidFill>
                    <a:schemeClr val="tx1"/>
                  </a:solidFill>
                  <a:latin typeface="Arial" panose="020B0604020202020204" pitchFamily="34" charset="0"/>
                  <a:ea typeface="宋体" panose="02010600030101010101" pitchFamily="2" charset="-122"/>
                </a:endParaRPr>
              </a:p>
            </p:txBody>
          </p:sp>
          <p:sp>
            <p:nvSpPr>
              <p:cNvPr id="44" name="Freeform 42"/>
              <p:cNvSpPr/>
              <p:nvPr/>
            </p:nvSpPr>
            <p:spPr bwMode="auto">
              <a:xfrm>
                <a:off x="2654" y="2954"/>
                <a:ext cx="77" cy="21"/>
              </a:xfrm>
              <a:custGeom>
                <a:avLst/>
                <a:gdLst>
                  <a:gd name="T0" fmla="*/ 0 w 77"/>
                  <a:gd name="T1" fmla="*/ 0 h 21"/>
                  <a:gd name="T2" fmla="*/ 0 w 77"/>
                  <a:gd name="T3" fmla="*/ 20 h 21"/>
                  <a:gd name="T4" fmla="*/ 76 w 77"/>
                  <a:gd name="T5" fmla="*/ 20 h 21"/>
                  <a:gd name="T6" fmla="*/ 55 w 77"/>
                  <a:gd name="T7" fmla="*/ 0 h 21"/>
                  <a:gd name="T8" fmla="*/ 0 w 77"/>
                  <a:gd name="T9" fmla="*/ 0 h 21"/>
                  <a:gd name="T10" fmla="*/ 0 60000 65536"/>
                  <a:gd name="T11" fmla="*/ 0 60000 65536"/>
                  <a:gd name="T12" fmla="*/ 0 60000 65536"/>
                  <a:gd name="T13" fmla="*/ 0 60000 65536"/>
                  <a:gd name="T14" fmla="*/ 0 60000 65536"/>
                  <a:gd name="T15" fmla="*/ 0 w 77"/>
                  <a:gd name="T16" fmla="*/ 0 h 21"/>
                  <a:gd name="T17" fmla="*/ 77 w 77"/>
                  <a:gd name="T18" fmla="*/ 21 h 21"/>
                </a:gdLst>
                <a:ahLst/>
                <a:cxnLst>
                  <a:cxn ang="T10">
                    <a:pos x="T0" y="T1"/>
                  </a:cxn>
                  <a:cxn ang="T11">
                    <a:pos x="T2" y="T3"/>
                  </a:cxn>
                  <a:cxn ang="T12">
                    <a:pos x="T4" y="T5"/>
                  </a:cxn>
                  <a:cxn ang="T13">
                    <a:pos x="T6" y="T7"/>
                  </a:cxn>
                  <a:cxn ang="T14">
                    <a:pos x="T8" y="T9"/>
                  </a:cxn>
                </a:cxnLst>
                <a:rect l="T15" t="T16" r="T17" b="T18"/>
                <a:pathLst>
                  <a:path w="77" h="21">
                    <a:moveTo>
                      <a:pt x="0" y="0"/>
                    </a:moveTo>
                    <a:lnTo>
                      <a:pt x="0" y="20"/>
                    </a:lnTo>
                    <a:lnTo>
                      <a:pt x="76" y="20"/>
                    </a:lnTo>
                    <a:lnTo>
                      <a:pt x="55" y="0"/>
                    </a:lnTo>
                    <a:lnTo>
                      <a:pt x="0" y="0"/>
                    </a:lnTo>
                  </a:path>
                </a:pathLst>
              </a:custGeom>
              <a:solidFill>
                <a:srgbClr val="063DE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5" name="Rectangle 43"/>
              <p:cNvSpPr>
                <a:spLocks noChangeArrowheads="1"/>
              </p:cNvSpPr>
              <p:nvPr/>
            </p:nvSpPr>
            <p:spPr bwMode="auto">
              <a:xfrm>
                <a:off x="2604" y="2643"/>
                <a:ext cx="50" cy="309"/>
              </a:xfrm>
              <a:prstGeom prst="rect">
                <a:avLst/>
              </a:prstGeom>
              <a:solidFill>
                <a:srgbClr val="00807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9"/>
                  </a:buBlip>
                  <a:defRPr kumimoji="1"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9pPr>
              </a:lstStyle>
              <a:p>
                <a:pPr eaLnBrk="1" latinLnBrk="0" hangingPunct="1">
                  <a:spcBef>
                    <a:spcPct val="0"/>
                  </a:spcBef>
                  <a:buClrTx/>
                  <a:buFontTx/>
                  <a:buNone/>
                </a:pPr>
                <a:endParaRPr kumimoji="0" lang="zh-CN" altLang="en-US" sz="1800">
                  <a:solidFill>
                    <a:schemeClr val="tx1"/>
                  </a:solidFill>
                  <a:latin typeface="Arial" panose="020B0604020202020204" pitchFamily="34" charset="0"/>
                  <a:ea typeface="宋体" panose="02010600030101010101" pitchFamily="2" charset="-122"/>
                </a:endParaRPr>
              </a:p>
            </p:txBody>
          </p:sp>
          <p:sp>
            <p:nvSpPr>
              <p:cNvPr id="46" name="Rectangle 44"/>
              <p:cNvSpPr>
                <a:spLocks noChangeArrowheads="1"/>
              </p:cNvSpPr>
              <p:nvPr/>
            </p:nvSpPr>
            <p:spPr bwMode="auto">
              <a:xfrm>
                <a:off x="2617" y="2661"/>
                <a:ext cx="31" cy="67"/>
              </a:xfrm>
              <a:prstGeom prst="rect">
                <a:avLst/>
              </a:prstGeom>
              <a:solidFill>
                <a:srgbClr val="2C292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9"/>
                  </a:buBlip>
                  <a:defRPr kumimoji="1"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9pPr>
              </a:lstStyle>
              <a:p>
                <a:pPr eaLnBrk="1" latinLnBrk="0" hangingPunct="1">
                  <a:spcBef>
                    <a:spcPct val="0"/>
                  </a:spcBef>
                  <a:buClrTx/>
                  <a:buFontTx/>
                  <a:buNone/>
                </a:pPr>
                <a:endParaRPr kumimoji="0" lang="zh-CN" altLang="en-US" sz="1800">
                  <a:solidFill>
                    <a:schemeClr val="tx1"/>
                  </a:solidFill>
                  <a:latin typeface="Arial" panose="020B0604020202020204" pitchFamily="34" charset="0"/>
                  <a:ea typeface="宋体" panose="02010600030101010101" pitchFamily="2" charset="-122"/>
                </a:endParaRPr>
              </a:p>
            </p:txBody>
          </p:sp>
          <p:sp>
            <p:nvSpPr>
              <p:cNvPr id="47" name="Line 45"/>
              <p:cNvSpPr>
                <a:spLocks noChangeShapeType="1"/>
              </p:cNvSpPr>
              <p:nvPr/>
            </p:nvSpPr>
            <p:spPr bwMode="auto">
              <a:xfrm>
                <a:off x="2621" y="2743"/>
                <a:ext cx="30" cy="0"/>
              </a:xfrm>
              <a:prstGeom prst="line">
                <a:avLst/>
              </a:prstGeom>
              <a:noFill/>
              <a:ln w="12700">
                <a:solidFill>
                  <a:srgbClr val="2C2927"/>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Freeform 46"/>
              <p:cNvSpPr/>
              <p:nvPr/>
            </p:nvSpPr>
            <p:spPr bwMode="auto">
              <a:xfrm>
                <a:off x="2579" y="2949"/>
                <a:ext cx="76" cy="26"/>
              </a:xfrm>
              <a:custGeom>
                <a:avLst/>
                <a:gdLst>
                  <a:gd name="T0" fmla="*/ 75 w 76"/>
                  <a:gd name="T1" fmla="*/ 0 h 26"/>
                  <a:gd name="T2" fmla="*/ 75 w 76"/>
                  <a:gd name="T3" fmla="*/ 25 h 26"/>
                  <a:gd name="T4" fmla="*/ 0 w 76"/>
                  <a:gd name="T5" fmla="*/ 25 h 26"/>
                  <a:gd name="T6" fmla="*/ 25 w 76"/>
                  <a:gd name="T7" fmla="*/ 0 h 26"/>
                  <a:gd name="T8" fmla="*/ 75 w 76"/>
                  <a:gd name="T9" fmla="*/ 0 h 26"/>
                  <a:gd name="T10" fmla="*/ 0 60000 65536"/>
                  <a:gd name="T11" fmla="*/ 0 60000 65536"/>
                  <a:gd name="T12" fmla="*/ 0 60000 65536"/>
                  <a:gd name="T13" fmla="*/ 0 60000 65536"/>
                  <a:gd name="T14" fmla="*/ 0 60000 65536"/>
                  <a:gd name="T15" fmla="*/ 0 w 76"/>
                  <a:gd name="T16" fmla="*/ 0 h 26"/>
                  <a:gd name="T17" fmla="*/ 76 w 76"/>
                  <a:gd name="T18" fmla="*/ 26 h 26"/>
                </a:gdLst>
                <a:ahLst/>
                <a:cxnLst>
                  <a:cxn ang="T10">
                    <a:pos x="T0" y="T1"/>
                  </a:cxn>
                  <a:cxn ang="T11">
                    <a:pos x="T2" y="T3"/>
                  </a:cxn>
                  <a:cxn ang="T12">
                    <a:pos x="T4" y="T5"/>
                  </a:cxn>
                  <a:cxn ang="T13">
                    <a:pos x="T6" y="T7"/>
                  </a:cxn>
                  <a:cxn ang="T14">
                    <a:pos x="T8" y="T9"/>
                  </a:cxn>
                </a:cxnLst>
                <a:rect l="T15" t="T16" r="T17" b="T18"/>
                <a:pathLst>
                  <a:path w="76" h="26">
                    <a:moveTo>
                      <a:pt x="75" y="0"/>
                    </a:moveTo>
                    <a:lnTo>
                      <a:pt x="75" y="25"/>
                    </a:lnTo>
                    <a:lnTo>
                      <a:pt x="0" y="25"/>
                    </a:lnTo>
                    <a:lnTo>
                      <a:pt x="25" y="0"/>
                    </a:lnTo>
                    <a:lnTo>
                      <a:pt x="75" y="0"/>
                    </a:lnTo>
                  </a:path>
                </a:pathLst>
              </a:custGeom>
              <a:solidFill>
                <a:srgbClr val="00807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 name="Line 47"/>
              <p:cNvSpPr>
                <a:spLocks noChangeShapeType="1"/>
              </p:cNvSpPr>
              <p:nvPr/>
            </p:nvSpPr>
            <p:spPr bwMode="auto">
              <a:xfrm>
                <a:off x="2604" y="2766"/>
                <a:ext cx="101" cy="0"/>
              </a:xfrm>
              <a:prstGeom prst="line">
                <a:avLst/>
              </a:prstGeom>
              <a:noFill/>
              <a:ln w="12700">
                <a:solidFill>
                  <a:srgbClr val="2C2927"/>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Line 48"/>
              <p:cNvSpPr>
                <a:spLocks noChangeShapeType="1"/>
              </p:cNvSpPr>
              <p:nvPr/>
            </p:nvSpPr>
            <p:spPr bwMode="auto">
              <a:xfrm>
                <a:off x="2604" y="2923"/>
                <a:ext cx="101" cy="0"/>
              </a:xfrm>
              <a:prstGeom prst="line">
                <a:avLst/>
              </a:prstGeom>
              <a:noFill/>
              <a:ln w="12700">
                <a:solidFill>
                  <a:srgbClr val="2C2927"/>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 name="Line 49"/>
              <p:cNvSpPr>
                <a:spLocks noChangeShapeType="1"/>
              </p:cNvSpPr>
              <p:nvPr/>
            </p:nvSpPr>
            <p:spPr bwMode="auto">
              <a:xfrm>
                <a:off x="2604" y="2952"/>
                <a:ext cx="101" cy="0"/>
              </a:xfrm>
              <a:prstGeom prst="line">
                <a:avLst/>
              </a:prstGeom>
              <a:noFill/>
              <a:ln w="12700">
                <a:solidFill>
                  <a:srgbClr val="2C2927"/>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 name="Freeform 50"/>
              <p:cNvSpPr/>
              <p:nvPr/>
            </p:nvSpPr>
            <p:spPr bwMode="auto">
              <a:xfrm>
                <a:off x="2707" y="2882"/>
                <a:ext cx="92" cy="93"/>
              </a:xfrm>
              <a:custGeom>
                <a:avLst/>
                <a:gdLst>
                  <a:gd name="T0" fmla="*/ 0 w 92"/>
                  <a:gd name="T1" fmla="*/ 69 h 93"/>
                  <a:gd name="T2" fmla="*/ 23 w 92"/>
                  <a:gd name="T3" fmla="*/ 92 h 93"/>
                  <a:gd name="T4" fmla="*/ 91 w 92"/>
                  <a:gd name="T5" fmla="*/ 23 h 93"/>
                  <a:gd name="T6" fmla="*/ 68 w 92"/>
                  <a:gd name="T7" fmla="*/ 0 h 93"/>
                  <a:gd name="T8" fmla="*/ 0 w 92"/>
                  <a:gd name="T9" fmla="*/ 69 h 93"/>
                  <a:gd name="T10" fmla="*/ 0 60000 65536"/>
                  <a:gd name="T11" fmla="*/ 0 60000 65536"/>
                  <a:gd name="T12" fmla="*/ 0 60000 65536"/>
                  <a:gd name="T13" fmla="*/ 0 60000 65536"/>
                  <a:gd name="T14" fmla="*/ 0 60000 65536"/>
                  <a:gd name="T15" fmla="*/ 0 w 92"/>
                  <a:gd name="T16" fmla="*/ 0 h 93"/>
                  <a:gd name="T17" fmla="*/ 92 w 92"/>
                  <a:gd name="T18" fmla="*/ 93 h 93"/>
                </a:gdLst>
                <a:ahLst/>
                <a:cxnLst>
                  <a:cxn ang="T10">
                    <a:pos x="T0" y="T1"/>
                  </a:cxn>
                  <a:cxn ang="T11">
                    <a:pos x="T2" y="T3"/>
                  </a:cxn>
                  <a:cxn ang="T12">
                    <a:pos x="T4" y="T5"/>
                  </a:cxn>
                  <a:cxn ang="T13">
                    <a:pos x="T6" y="T7"/>
                  </a:cxn>
                  <a:cxn ang="T14">
                    <a:pos x="T8" y="T9"/>
                  </a:cxn>
                </a:cxnLst>
                <a:rect l="T15" t="T16" r="T17" b="T18"/>
                <a:pathLst>
                  <a:path w="92" h="93">
                    <a:moveTo>
                      <a:pt x="0" y="69"/>
                    </a:moveTo>
                    <a:lnTo>
                      <a:pt x="23" y="92"/>
                    </a:lnTo>
                    <a:lnTo>
                      <a:pt x="91" y="23"/>
                    </a:lnTo>
                    <a:lnTo>
                      <a:pt x="68" y="0"/>
                    </a:lnTo>
                    <a:lnTo>
                      <a:pt x="0" y="69"/>
                    </a:lnTo>
                  </a:path>
                </a:pathLst>
              </a:custGeom>
              <a:solidFill>
                <a:srgbClr val="04268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53" name="Freeform 51"/>
            <p:cNvSpPr/>
            <p:nvPr/>
          </p:nvSpPr>
          <p:spPr bwMode="auto">
            <a:xfrm>
              <a:off x="2431819" y="3482373"/>
              <a:ext cx="1454150" cy="1352550"/>
            </a:xfrm>
            <a:custGeom>
              <a:avLst/>
              <a:gdLst>
                <a:gd name="T0" fmla="*/ 0 w 916"/>
                <a:gd name="T1" fmla="*/ 2147483646 h 852"/>
                <a:gd name="T2" fmla="*/ 2147483646 w 916"/>
                <a:gd name="T3" fmla="*/ 2147483646 h 852"/>
                <a:gd name="T4" fmla="*/ 2147483646 w 916"/>
                <a:gd name="T5" fmla="*/ 0 h 852"/>
                <a:gd name="T6" fmla="*/ 2147483646 w 916"/>
                <a:gd name="T7" fmla="*/ 0 h 852"/>
                <a:gd name="T8" fmla="*/ 0 60000 65536"/>
                <a:gd name="T9" fmla="*/ 0 60000 65536"/>
                <a:gd name="T10" fmla="*/ 0 60000 65536"/>
                <a:gd name="T11" fmla="*/ 0 60000 65536"/>
                <a:gd name="T12" fmla="*/ 0 w 916"/>
                <a:gd name="T13" fmla="*/ 0 h 852"/>
                <a:gd name="T14" fmla="*/ 916 w 916"/>
                <a:gd name="T15" fmla="*/ 852 h 852"/>
              </a:gdLst>
              <a:ahLst/>
              <a:cxnLst>
                <a:cxn ang="T8">
                  <a:pos x="T0" y="T1"/>
                </a:cxn>
                <a:cxn ang="T9">
                  <a:pos x="T2" y="T3"/>
                </a:cxn>
                <a:cxn ang="T10">
                  <a:pos x="T4" y="T5"/>
                </a:cxn>
                <a:cxn ang="T11">
                  <a:pos x="T6" y="T7"/>
                </a:cxn>
              </a:cxnLst>
              <a:rect l="T12" t="T13" r="T14" b="T15"/>
              <a:pathLst>
                <a:path w="916" h="852">
                  <a:moveTo>
                    <a:pt x="0" y="852"/>
                  </a:moveTo>
                  <a:lnTo>
                    <a:pt x="129" y="721"/>
                  </a:lnTo>
                  <a:lnTo>
                    <a:pt x="124" y="0"/>
                  </a:lnTo>
                  <a:lnTo>
                    <a:pt x="916" y="0"/>
                  </a:lnTo>
                </a:path>
              </a:pathLst>
            </a:custGeom>
            <a:noFill/>
            <a:ln w="12700">
              <a:solidFill>
                <a:schemeClr val="tx2"/>
              </a:solidFill>
              <a:roun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pic>
          <p:nvPicPr>
            <p:cNvPr id="54" name="Picture 52"/>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296881" y="3329973"/>
              <a:ext cx="685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5" name="Picture 103"/>
            <p:cNvPicPr>
              <a:picLocks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633306" y="4817460"/>
              <a:ext cx="1662113"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6" name="Picture 105"/>
          <p:cNvPicPr>
            <a:picLocks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367991" y="3835433"/>
            <a:ext cx="617538"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114" name="组合 113"/>
          <p:cNvGrpSpPr/>
          <p:nvPr/>
        </p:nvGrpSpPr>
        <p:grpSpPr>
          <a:xfrm>
            <a:off x="8798748" y="3031770"/>
            <a:ext cx="3400425" cy="2495550"/>
            <a:chOff x="7344598" y="3115590"/>
            <a:chExt cx="3400425" cy="2495550"/>
          </a:xfrm>
        </p:grpSpPr>
        <p:grpSp>
          <p:nvGrpSpPr>
            <p:cNvPr id="58" name="Group 53"/>
            <p:cNvGrpSpPr/>
            <p:nvPr/>
          </p:nvGrpSpPr>
          <p:grpSpPr bwMode="auto">
            <a:xfrm>
              <a:off x="9830623" y="3115590"/>
              <a:ext cx="914400" cy="838200"/>
              <a:chOff x="1920" y="2112"/>
              <a:chExt cx="576" cy="528"/>
            </a:xfrm>
          </p:grpSpPr>
          <p:pic>
            <p:nvPicPr>
              <p:cNvPr id="59" name="Picture 5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68" y="2112"/>
                <a:ext cx="480"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0" name="Text Box 55"/>
              <p:cNvSpPr txBox="1">
                <a:spLocks noChangeArrowheads="1"/>
              </p:cNvSpPr>
              <p:nvPr/>
            </p:nvSpPr>
            <p:spPr bwMode="auto">
              <a:xfrm>
                <a:off x="1920" y="2448"/>
                <a:ext cx="576" cy="192"/>
              </a:xfrm>
              <a:prstGeom prst="rect">
                <a:avLst/>
              </a:prstGeom>
              <a:noFill/>
              <a:ln w="12700">
                <a:noFill/>
                <a:miter lim="800000"/>
              </a:ln>
              <a:effectLst/>
            </p:spPr>
            <p:txBody>
              <a:bodyPr>
                <a:spAutoFit/>
              </a:bodyPr>
              <a:lstStyle/>
              <a:p>
                <a:pPr algn="ctr">
                  <a:spcBef>
                    <a:spcPct val="50000"/>
                  </a:spcBef>
                  <a:buFont typeface="Wingdings" panose="05000000000000000000" pitchFamily="2" charset="2"/>
                  <a:buNone/>
                  <a:defRPr/>
                </a:pPr>
                <a:r>
                  <a:rPr lang="en-US" altLang="zh-CN" sz="1400" b="1">
                    <a:effectLst>
                      <a:outerShdw blurRad="38100" dist="38100" dir="2700000" algn="tl">
                        <a:srgbClr val="C0C0C0"/>
                      </a:outerShdw>
                    </a:effectLst>
                    <a:latin typeface="Times New Roman" panose="02020603050405020304" pitchFamily="18" charset="0"/>
                    <a:ea typeface="宋体" panose="02010600030101010101" pitchFamily="2" charset="-122"/>
                  </a:rPr>
                  <a:t>Internet</a:t>
                </a:r>
                <a:endParaRPr lang="en-US" altLang="zh-CN" sz="1400" b="1">
                  <a:effectLst>
                    <a:outerShdw blurRad="38100" dist="38100" dir="2700000" algn="tl">
                      <a:srgbClr val="C0C0C0"/>
                    </a:outerShdw>
                  </a:effectLst>
                  <a:latin typeface="Times New Roman" panose="02020603050405020304" pitchFamily="18" charset="0"/>
                  <a:ea typeface="宋体" panose="02010600030101010101" pitchFamily="2" charset="-122"/>
                </a:endParaRPr>
              </a:p>
            </p:txBody>
          </p:sp>
        </p:grpSp>
        <p:sp>
          <p:nvSpPr>
            <p:cNvPr id="61" name="AutoShape 56"/>
            <p:cNvSpPr>
              <a:spLocks noChangeArrowheads="1"/>
            </p:cNvSpPr>
            <p:nvPr/>
          </p:nvSpPr>
          <p:spPr bwMode="auto">
            <a:xfrm>
              <a:off x="7344598" y="4242715"/>
              <a:ext cx="2305050" cy="1368425"/>
            </a:xfrm>
            <a:prstGeom prst="parallelogram">
              <a:avLst>
                <a:gd name="adj" fmla="val 33260"/>
              </a:avLst>
            </a:prstGeom>
            <a:solidFill>
              <a:srgbClr val="B2B2B2"/>
            </a:solidFill>
            <a:ln w="28575">
              <a:noFill/>
              <a:prstDash val="sysDot"/>
              <a:miter lim="800000"/>
            </a:ln>
            <a:effectLst/>
            <a:scene3d>
              <a:camera prst="legacyPerspectiveBottomRight">
                <a:rot lat="19499999" lon="0" rev="0"/>
              </a:camera>
              <a:lightRig rig="legacyFlat3" dir="r"/>
            </a:scene3d>
            <a:sp3d extrusionH="11100" prstMaterial="legacyMetal">
              <a:bevelT w="13500" h="13500" prst="angle"/>
              <a:bevelB w="13500" h="13500" prst="angle"/>
              <a:extrusionClr>
                <a:schemeClr val="bg1"/>
              </a:extrusionClr>
            </a:sp3d>
          </p:spPr>
          <p:txBody>
            <a:bodyPr anchor="ctr">
              <a:flatTx/>
            </a:bodyPr>
            <a:lstStyle/>
            <a:p>
              <a:pPr algn="ctr">
                <a:spcBef>
                  <a:spcPct val="50000"/>
                </a:spcBef>
                <a:buFont typeface="Wingdings" panose="05000000000000000000" pitchFamily="2" charset="2"/>
                <a:buNone/>
                <a:defRPr/>
              </a:pPr>
              <a:endParaRPr lang="en-US" sz="1400" b="1">
                <a:effectLst>
                  <a:outerShdw blurRad="38100" dist="38100" dir="2700000" algn="tl">
                    <a:srgbClr val="FFFFFF"/>
                  </a:outerShdw>
                </a:effectLst>
                <a:latin typeface="Times New Roman" panose="02020603050405020304" pitchFamily="18" charset="0"/>
                <a:ea typeface="宋体" panose="02010600030101010101" pitchFamily="2" charset="-122"/>
              </a:endParaRPr>
            </a:p>
          </p:txBody>
        </p:sp>
        <p:pic>
          <p:nvPicPr>
            <p:cNvPr id="62" name="Picture 5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70161" y="5076153"/>
              <a:ext cx="511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Line 58"/>
            <p:cNvSpPr>
              <a:spLocks noChangeShapeType="1"/>
            </p:cNvSpPr>
            <p:nvPr/>
          </p:nvSpPr>
          <p:spPr bwMode="auto">
            <a:xfrm flipV="1">
              <a:off x="9216261" y="4669753"/>
              <a:ext cx="142875" cy="142875"/>
            </a:xfrm>
            <a:prstGeom prst="line">
              <a:avLst/>
            </a:prstGeom>
            <a:noFill/>
            <a:ln w="19050">
              <a:solidFill>
                <a:schemeClr val="tx2"/>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4" name="Line 59"/>
            <p:cNvSpPr>
              <a:spLocks noChangeShapeType="1"/>
            </p:cNvSpPr>
            <p:nvPr/>
          </p:nvSpPr>
          <p:spPr bwMode="auto">
            <a:xfrm flipV="1">
              <a:off x="8784461" y="4698328"/>
              <a:ext cx="128587" cy="128587"/>
            </a:xfrm>
            <a:prstGeom prst="line">
              <a:avLst/>
            </a:prstGeom>
            <a:noFill/>
            <a:ln w="19050">
              <a:solidFill>
                <a:schemeClr val="tx2"/>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5" name="Line 60"/>
            <p:cNvSpPr>
              <a:spLocks noChangeShapeType="1"/>
            </p:cNvSpPr>
            <p:nvPr/>
          </p:nvSpPr>
          <p:spPr bwMode="auto">
            <a:xfrm flipV="1">
              <a:off x="8309798" y="4672928"/>
              <a:ext cx="139700" cy="139700"/>
            </a:xfrm>
            <a:prstGeom prst="line">
              <a:avLst/>
            </a:prstGeom>
            <a:noFill/>
            <a:ln w="19050">
              <a:solidFill>
                <a:schemeClr val="tx2"/>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6" name="Line 61"/>
            <p:cNvSpPr>
              <a:spLocks noChangeShapeType="1"/>
            </p:cNvSpPr>
            <p:nvPr/>
          </p:nvSpPr>
          <p:spPr bwMode="auto">
            <a:xfrm flipV="1">
              <a:off x="8035161" y="4880890"/>
              <a:ext cx="157162" cy="155575"/>
            </a:xfrm>
            <a:prstGeom prst="line">
              <a:avLst/>
            </a:prstGeom>
            <a:noFill/>
            <a:ln w="19050">
              <a:solidFill>
                <a:schemeClr val="tx2"/>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7" name="Line 62"/>
            <p:cNvSpPr>
              <a:spLocks noChangeShapeType="1"/>
            </p:cNvSpPr>
            <p:nvPr/>
          </p:nvSpPr>
          <p:spPr bwMode="auto">
            <a:xfrm flipV="1">
              <a:off x="8479661" y="4860253"/>
              <a:ext cx="231775" cy="230187"/>
            </a:xfrm>
            <a:prstGeom prst="line">
              <a:avLst/>
            </a:prstGeom>
            <a:noFill/>
            <a:ln w="19050">
              <a:solidFill>
                <a:schemeClr val="tx2"/>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8" name="Line 63"/>
            <p:cNvSpPr>
              <a:spLocks noChangeShapeType="1"/>
            </p:cNvSpPr>
            <p:nvPr/>
          </p:nvSpPr>
          <p:spPr bwMode="auto">
            <a:xfrm flipV="1">
              <a:off x="8933686" y="4898353"/>
              <a:ext cx="209550" cy="207962"/>
            </a:xfrm>
            <a:prstGeom prst="line">
              <a:avLst/>
            </a:prstGeom>
            <a:noFill/>
            <a:ln w="19050">
              <a:solidFill>
                <a:schemeClr val="tx2"/>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9" name="Line 64"/>
            <p:cNvSpPr>
              <a:spLocks noChangeShapeType="1"/>
            </p:cNvSpPr>
            <p:nvPr/>
          </p:nvSpPr>
          <p:spPr bwMode="auto">
            <a:xfrm flipV="1">
              <a:off x="7611298" y="4803103"/>
              <a:ext cx="288925" cy="287337"/>
            </a:xfrm>
            <a:prstGeom prst="line">
              <a:avLst/>
            </a:prstGeom>
            <a:noFill/>
            <a:ln w="19050">
              <a:solidFill>
                <a:schemeClr val="tx2"/>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0" name="Line 65"/>
            <p:cNvSpPr>
              <a:spLocks noChangeShapeType="1"/>
            </p:cNvSpPr>
            <p:nvPr/>
          </p:nvSpPr>
          <p:spPr bwMode="auto">
            <a:xfrm flipV="1">
              <a:off x="7844661" y="4672928"/>
              <a:ext cx="182562" cy="180975"/>
            </a:xfrm>
            <a:prstGeom prst="line">
              <a:avLst/>
            </a:prstGeom>
            <a:noFill/>
            <a:ln w="19050">
              <a:solidFill>
                <a:schemeClr val="tx2"/>
              </a:solidFill>
              <a:round/>
            </a:ln>
            <a:extLst>
              <a:ext uri="{909E8E84-426E-40DD-AFC4-6F175D3DCCD1}">
                <a14:hiddenFill xmlns:a14="http://schemas.microsoft.com/office/drawing/2010/main">
                  <a:noFill/>
                </a14:hiddenFill>
              </a:ext>
            </a:extLst>
          </p:spPr>
          <p:txBody>
            <a:bodyPr>
              <a:spAutoFit/>
            </a:bodyPr>
            <a:lstStyle/>
            <a:p>
              <a:endParaRPr lang="zh-CN" altLang="en-US"/>
            </a:p>
          </p:txBody>
        </p:sp>
        <p:graphicFrame>
          <p:nvGraphicFramePr>
            <p:cNvPr id="71" name="Object 7"/>
            <p:cNvGraphicFramePr/>
            <p:nvPr/>
          </p:nvGraphicFramePr>
          <p:xfrm>
            <a:off x="8292336" y="5034878"/>
            <a:ext cx="360362" cy="344487"/>
          </p:xfrm>
          <a:graphic>
            <a:graphicData uri="http://schemas.openxmlformats.org/presentationml/2006/ole">
              <mc:AlternateContent xmlns:mc="http://schemas.openxmlformats.org/markup-compatibility/2006">
                <mc:Choice xmlns:v="urn:schemas-microsoft-com:vml" Requires="v">
                  <p:oleObj spid="_x0000_s3299" name="剪辑" r:id="rId13" imgW="1012825" imgH="809625" progId="MS_ClipArt_Gallery.2">
                    <p:embed/>
                  </p:oleObj>
                </mc:Choice>
                <mc:Fallback>
                  <p:oleObj name="剪辑" r:id="rId13" imgW="1012825" imgH="809625" progId="MS_ClipArt_Gallery.2">
                    <p:embed/>
                    <p:pic>
                      <p:nvPicPr>
                        <p:cNvPr id="0" name="Object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2336" y="5034878"/>
                          <a:ext cx="360362" cy="34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2" name="Object 8"/>
            <p:cNvGraphicFramePr/>
            <p:nvPr/>
          </p:nvGraphicFramePr>
          <p:xfrm>
            <a:off x="7395398" y="5020590"/>
            <a:ext cx="360363" cy="344488"/>
          </p:xfrm>
          <a:graphic>
            <a:graphicData uri="http://schemas.openxmlformats.org/presentationml/2006/ole">
              <mc:AlternateContent xmlns:mc="http://schemas.openxmlformats.org/markup-compatibility/2006">
                <mc:Choice xmlns:v="urn:schemas-microsoft-com:vml" Requires="v">
                  <p:oleObj spid="_x0000_s3300" name="剪辑" r:id="rId14" imgW="1012825" imgH="809625" progId="MS_ClipArt_Gallery.2">
                    <p:embed/>
                  </p:oleObj>
                </mc:Choice>
                <mc:Fallback>
                  <p:oleObj name="剪辑" r:id="rId14" imgW="1012825" imgH="809625" progId="MS_ClipArt_Gallery.2">
                    <p:embed/>
                    <p:pic>
                      <p:nvPicPr>
                        <p:cNvPr id="0" name="Object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5398" y="5020590"/>
                          <a:ext cx="360363" cy="34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3" name="Object 9"/>
            <p:cNvGraphicFramePr/>
            <p:nvPr/>
          </p:nvGraphicFramePr>
          <p:xfrm>
            <a:off x="7809736" y="5034878"/>
            <a:ext cx="360362" cy="344487"/>
          </p:xfrm>
          <a:graphic>
            <a:graphicData uri="http://schemas.openxmlformats.org/presentationml/2006/ole">
              <mc:AlternateContent xmlns:mc="http://schemas.openxmlformats.org/markup-compatibility/2006">
                <mc:Choice xmlns:v="urn:schemas-microsoft-com:vml" Requires="v">
                  <p:oleObj spid="_x0000_s3301" name="剪辑" r:id="rId15" imgW="1012825" imgH="809625" progId="MS_ClipArt_Gallery.2">
                    <p:embed/>
                  </p:oleObj>
                </mc:Choice>
                <mc:Fallback>
                  <p:oleObj name="剪辑" r:id="rId15" imgW="1012825" imgH="809625" progId="MS_ClipArt_Gallery.2">
                    <p:embed/>
                    <p:pic>
                      <p:nvPicPr>
                        <p:cNvPr id="0" name="Object 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9736" y="5034878"/>
                          <a:ext cx="360362" cy="34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4" name="Object 10"/>
            <p:cNvGraphicFramePr/>
            <p:nvPr/>
          </p:nvGraphicFramePr>
          <p:xfrm>
            <a:off x="8711436" y="4387178"/>
            <a:ext cx="360362" cy="358775"/>
          </p:xfrm>
          <a:graphic>
            <a:graphicData uri="http://schemas.openxmlformats.org/presentationml/2006/ole">
              <mc:AlternateContent xmlns:mc="http://schemas.openxmlformats.org/markup-compatibility/2006">
                <mc:Choice xmlns:v="urn:schemas-microsoft-com:vml" Requires="v">
                  <p:oleObj spid="_x0000_s3302" name="剪辑" r:id="rId16" imgW="1012825" imgH="809625" progId="MS_ClipArt_Gallery.2">
                    <p:embed/>
                  </p:oleObj>
                </mc:Choice>
                <mc:Fallback>
                  <p:oleObj name="剪辑" r:id="rId16" imgW="1012825" imgH="809625" progId="MS_ClipArt_Gallery.2">
                    <p:embed/>
                    <p:pic>
                      <p:nvPicPr>
                        <p:cNvPr id="0" name="Object 1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1436" y="4387178"/>
                          <a:ext cx="360362"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5" name="Object 11"/>
            <p:cNvGraphicFramePr/>
            <p:nvPr/>
          </p:nvGraphicFramePr>
          <p:xfrm>
            <a:off x="7814498" y="4387178"/>
            <a:ext cx="360363" cy="358775"/>
          </p:xfrm>
          <a:graphic>
            <a:graphicData uri="http://schemas.openxmlformats.org/presentationml/2006/ole">
              <mc:AlternateContent xmlns:mc="http://schemas.openxmlformats.org/markup-compatibility/2006">
                <mc:Choice xmlns:v="urn:schemas-microsoft-com:vml" Requires="v">
                  <p:oleObj spid="_x0000_s3303" name="剪辑" r:id="rId17" imgW="1012825" imgH="809625" progId="MS_ClipArt_Gallery.2">
                    <p:embed/>
                  </p:oleObj>
                </mc:Choice>
                <mc:Fallback>
                  <p:oleObj name="剪辑" r:id="rId17" imgW="1012825" imgH="809625" progId="MS_ClipArt_Gallery.2">
                    <p:embed/>
                    <p:pic>
                      <p:nvPicPr>
                        <p:cNvPr id="0" name="Object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4498" y="4387178"/>
                          <a:ext cx="360363"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76" name="Group 71"/>
            <p:cNvGrpSpPr/>
            <p:nvPr/>
          </p:nvGrpSpPr>
          <p:grpSpPr bwMode="auto">
            <a:xfrm>
              <a:off x="8276461" y="4237953"/>
              <a:ext cx="315912" cy="504825"/>
              <a:chOff x="2579" y="2574"/>
              <a:chExt cx="220" cy="401"/>
            </a:xfrm>
          </p:grpSpPr>
          <p:sp>
            <p:nvSpPr>
              <p:cNvPr id="77" name="Line 72"/>
              <p:cNvSpPr>
                <a:spLocks noChangeShapeType="1"/>
              </p:cNvSpPr>
              <p:nvPr/>
            </p:nvSpPr>
            <p:spPr bwMode="auto">
              <a:xfrm flipV="1">
                <a:off x="2705" y="2698"/>
                <a:ext cx="68" cy="6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none" w="sm" len="sm"/>
                    <a:tailEnd type="none" w="sm" len="sm"/>
                  </a14:hiddenLine>
                </a:ext>
              </a:extLst>
            </p:spPr>
            <p:txBody>
              <a:bodyPr wrap="none" anchor="ctr"/>
              <a:lstStyle/>
              <a:p>
                <a:endParaRPr lang="zh-CN" altLang="en-US"/>
              </a:p>
            </p:txBody>
          </p:sp>
          <p:sp>
            <p:nvSpPr>
              <p:cNvPr id="78" name="Freeform 73"/>
              <p:cNvSpPr/>
              <p:nvPr/>
            </p:nvSpPr>
            <p:spPr bwMode="auto">
              <a:xfrm>
                <a:off x="2707" y="2574"/>
                <a:ext cx="68" cy="392"/>
              </a:xfrm>
              <a:custGeom>
                <a:avLst/>
                <a:gdLst>
                  <a:gd name="T0" fmla="*/ 0 w 68"/>
                  <a:gd name="T1" fmla="*/ 68 h 392"/>
                  <a:gd name="T2" fmla="*/ 67 w 68"/>
                  <a:gd name="T3" fmla="*/ 0 h 392"/>
                  <a:gd name="T4" fmla="*/ 67 w 68"/>
                  <a:gd name="T5" fmla="*/ 321 h 392"/>
                  <a:gd name="T6" fmla="*/ 0 w 68"/>
                  <a:gd name="T7" fmla="*/ 391 h 392"/>
                  <a:gd name="T8" fmla="*/ 0 w 68"/>
                  <a:gd name="T9" fmla="*/ 68 h 392"/>
                  <a:gd name="T10" fmla="*/ 0 60000 65536"/>
                  <a:gd name="T11" fmla="*/ 0 60000 65536"/>
                  <a:gd name="T12" fmla="*/ 0 60000 65536"/>
                  <a:gd name="T13" fmla="*/ 0 60000 65536"/>
                  <a:gd name="T14" fmla="*/ 0 60000 65536"/>
                  <a:gd name="T15" fmla="*/ 0 w 68"/>
                  <a:gd name="T16" fmla="*/ 0 h 392"/>
                  <a:gd name="T17" fmla="*/ 68 w 68"/>
                  <a:gd name="T18" fmla="*/ 392 h 392"/>
                </a:gdLst>
                <a:ahLst/>
                <a:cxnLst>
                  <a:cxn ang="T10">
                    <a:pos x="T0" y="T1"/>
                  </a:cxn>
                  <a:cxn ang="T11">
                    <a:pos x="T2" y="T3"/>
                  </a:cxn>
                  <a:cxn ang="T12">
                    <a:pos x="T4" y="T5"/>
                  </a:cxn>
                  <a:cxn ang="T13">
                    <a:pos x="T6" y="T7"/>
                  </a:cxn>
                  <a:cxn ang="T14">
                    <a:pos x="T8" y="T9"/>
                  </a:cxn>
                </a:cxnLst>
                <a:rect l="T15" t="T16" r="T17" b="T18"/>
                <a:pathLst>
                  <a:path w="68" h="392">
                    <a:moveTo>
                      <a:pt x="0" y="68"/>
                    </a:moveTo>
                    <a:lnTo>
                      <a:pt x="67" y="0"/>
                    </a:lnTo>
                    <a:lnTo>
                      <a:pt x="67" y="321"/>
                    </a:lnTo>
                    <a:lnTo>
                      <a:pt x="0" y="391"/>
                    </a:lnTo>
                    <a:lnTo>
                      <a:pt x="0" y="68"/>
                    </a:lnTo>
                  </a:path>
                </a:pathLst>
              </a:custGeom>
              <a:solidFill>
                <a:srgbClr val="04268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9" name="Freeform 74"/>
              <p:cNvSpPr/>
              <p:nvPr/>
            </p:nvSpPr>
            <p:spPr bwMode="auto">
              <a:xfrm>
                <a:off x="2605" y="2575"/>
                <a:ext cx="121" cy="69"/>
              </a:xfrm>
              <a:custGeom>
                <a:avLst/>
                <a:gdLst>
                  <a:gd name="T0" fmla="*/ 0 w 121"/>
                  <a:gd name="T1" fmla="*/ 68 h 69"/>
                  <a:gd name="T2" fmla="*/ 50 w 121"/>
                  <a:gd name="T3" fmla="*/ 68 h 69"/>
                  <a:gd name="T4" fmla="*/ 120 w 121"/>
                  <a:gd name="T5" fmla="*/ 0 h 69"/>
                  <a:gd name="T6" fmla="*/ 69 w 121"/>
                  <a:gd name="T7" fmla="*/ 0 h 69"/>
                  <a:gd name="T8" fmla="*/ 0 w 121"/>
                  <a:gd name="T9" fmla="*/ 68 h 69"/>
                  <a:gd name="T10" fmla="*/ 0 60000 65536"/>
                  <a:gd name="T11" fmla="*/ 0 60000 65536"/>
                  <a:gd name="T12" fmla="*/ 0 60000 65536"/>
                  <a:gd name="T13" fmla="*/ 0 60000 65536"/>
                  <a:gd name="T14" fmla="*/ 0 60000 65536"/>
                  <a:gd name="T15" fmla="*/ 0 w 121"/>
                  <a:gd name="T16" fmla="*/ 0 h 69"/>
                  <a:gd name="T17" fmla="*/ 121 w 121"/>
                  <a:gd name="T18" fmla="*/ 69 h 69"/>
                </a:gdLst>
                <a:ahLst/>
                <a:cxnLst>
                  <a:cxn ang="T10">
                    <a:pos x="T0" y="T1"/>
                  </a:cxn>
                  <a:cxn ang="T11">
                    <a:pos x="T2" y="T3"/>
                  </a:cxn>
                  <a:cxn ang="T12">
                    <a:pos x="T4" y="T5"/>
                  </a:cxn>
                  <a:cxn ang="T13">
                    <a:pos x="T6" y="T7"/>
                  </a:cxn>
                  <a:cxn ang="T14">
                    <a:pos x="T8" y="T9"/>
                  </a:cxn>
                </a:cxnLst>
                <a:rect l="T15" t="T16" r="T17" b="T18"/>
                <a:pathLst>
                  <a:path w="121" h="69">
                    <a:moveTo>
                      <a:pt x="0" y="68"/>
                    </a:moveTo>
                    <a:lnTo>
                      <a:pt x="50" y="68"/>
                    </a:lnTo>
                    <a:lnTo>
                      <a:pt x="120" y="0"/>
                    </a:lnTo>
                    <a:lnTo>
                      <a:pt x="69" y="0"/>
                    </a:lnTo>
                    <a:lnTo>
                      <a:pt x="0" y="68"/>
                    </a:lnTo>
                  </a:path>
                </a:pathLst>
              </a:custGeom>
              <a:solidFill>
                <a:srgbClr val="38D8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0" name="Freeform 75"/>
              <p:cNvSpPr/>
              <p:nvPr/>
            </p:nvSpPr>
            <p:spPr bwMode="auto">
              <a:xfrm>
                <a:off x="2654" y="2575"/>
                <a:ext cx="121" cy="69"/>
              </a:xfrm>
              <a:custGeom>
                <a:avLst/>
                <a:gdLst>
                  <a:gd name="T0" fmla="*/ 0 w 121"/>
                  <a:gd name="T1" fmla="*/ 68 h 69"/>
                  <a:gd name="T2" fmla="*/ 50 w 121"/>
                  <a:gd name="T3" fmla="*/ 68 h 69"/>
                  <a:gd name="T4" fmla="*/ 120 w 121"/>
                  <a:gd name="T5" fmla="*/ 0 h 69"/>
                  <a:gd name="T6" fmla="*/ 69 w 121"/>
                  <a:gd name="T7" fmla="*/ 0 h 69"/>
                  <a:gd name="T8" fmla="*/ 0 w 121"/>
                  <a:gd name="T9" fmla="*/ 68 h 69"/>
                  <a:gd name="T10" fmla="*/ 0 60000 65536"/>
                  <a:gd name="T11" fmla="*/ 0 60000 65536"/>
                  <a:gd name="T12" fmla="*/ 0 60000 65536"/>
                  <a:gd name="T13" fmla="*/ 0 60000 65536"/>
                  <a:gd name="T14" fmla="*/ 0 60000 65536"/>
                  <a:gd name="T15" fmla="*/ 0 w 121"/>
                  <a:gd name="T16" fmla="*/ 0 h 69"/>
                  <a:gd name="T17" fmla="*/ 121 w 121"/>
                  <a:gd name="T18" fmla="*/ 69 h 69"/>
                </a:gdLst>
                <a:ahLst/>
                <a:cxnLst>
                  <a:cxn ang="T10">
                    <a:pos x="T0" y="T1"/>
                  </a:cxn>
                  <a:cxn ang="T11">
                    <a:pos x="T2" y="T3"/>
                  </a:cxn>
                  <a:cxn ang="T12">
                    <a:pos x="T4" y="T5"/>
                  </a:cxn>
                  <a:cxn ang="T13">
                    <a:pos x="T6" y="T7"/>
                  </a:cxn>
                  <a:cxn ang="T14">
                    <a:pos x="T8" y="T9"/>
                  </a:cxn>
                </a:cxnLst>
                <a:rect l="T15" t="T16" r="T17" b="T18"/>
                <a:pathLst>
                  <a:path w="121" h="69">
                    <a:moveTo>
                      <a:pt x="0" y="68"/>
                    </a:moveTo>
                    <a:lnTo>
                      <a:pt x="50" y="68"/>
                    </a:lnTo>
                    <a:lnTo>
                      <a:pt x="120" y="0"/>
                    </a:lnTo>
                    <a:lnTo>
                      <a:pt x="69" y="0"/>
                    </a:lnTo>
                    <a:lnTo>
                      <a:pt x="0" y="68"/>
                    </a:lnTo>
                  </a:path>
                </a:pathLst>
              </a:custGeom>
              <a:solidFill>
                <a:srgbClr val="0099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1" name="Rectangle 76"/>
              <p:cNvSpPr>
                <a:spLocks noChangeArrowheads="1"/>
              </p:cNvSpPr>
              <p:nvPr/>
            </p:nvSpPr>
            <p:spPr bwMode="auto">
              <a:xfrm>
                <a:off x="2654" y="2643"/>
                <a:ext cx="51" cy="309"/>
              </a:xfrm>
              <a:prstGeom prst="rect">
                <a:avLst/>
              </a:prstGeom>
              <a:solidFill>
                <a:srgbClr val="063DE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9"/>
                  </a:buBlip>
                  <a:defRPr kumimoji="1"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9pPr>
              </a:lstStyle>
              <a:p>
                <a:pPr eaLnBrk="1" latinLnBrk="0" hangingPunct="1">
                  <a:spcBef>
                    <a:spcPct val="0"/>
                  </a:spcBef>
                  <a:buClrTx/>
                  <a:buFontTx/>
                  <a:buNone/>
                </a:pPr>
                <a:endParaRPr kumimoji="0" lang="zh-CN" altLang="en-US" sz="1800">
                  <a:solidFill>
                    <a:schemeClr val="tx1"/>
                  </a:solidFill>
                  <a:latin typeface="Arial" panose="020B0604020202020204" pitchFamily="34" charset="0"/>
                  <a:ea typeface="宋体" panose="02010600030101010101" pitchFamily="2" charset="-122"/>
                </a:endParaRPr>
              </a:p>
            </p:txBody>
          </p:sp>
          <p:sp>
            <p:nvSpPr>
              <p:cNvPr id="82" name="Freeform 77"/>
              <p:cNvSpPr/>
              <p:nvPr/>
            </p:nvSpPr>
            <p:spPr bwMode="auto">
              <a:xfrm>
                <a:off x="2654" y="2954"/>
                <a:ext cx="77" cy="21"/>
              </a:xfrm>
              <a:custGeom>
                <a:avLst/>
                <a:gdLst>
                  <a:gd name="T0" fmla="*/ 0 w 77"/>
                  <a:gd name="T1" fmla="*/ 0 h 21"/>
                  <a:gd name="T2" fmla="*/ 0 w 77"/>
                  <a:gd name="T3" fmla="*/ 20 h 21"/>
                  <a:gd name="T4" fmla="*/ 76 w 77"/>
                  <a:gd name="T5" fmla="*/ 20 h 21"/>
                  <a:gd name="T6" fmla="*/ 55 w 77"/>
                  <a:gd name="T7" fmla="*/ 0 h 21"/>
                  <a:gd name="T8" fmla="*/ 0 w 77"/>
                  <a:gd name="T9" fmla="*/ 0 h 21"/>
                  <a:gd name="T10" fmla="*/ 0 60000 65536"/>
                  <a:gd name="T11" fmla="*/ 0 60000 65536"/>
                  <a:gd name="T12" fmla="*/ 0 60000 65536"/>
                  <a:gd name="T13" fmla="*/ 0 60000 65536"/>
                  <a:gd name="T14" fmla="*/ 0 60000 65536"/>
                  <a:gd name="T15" fmla="*/ 0 w 77"/>
                  <a:gd name="T16" fmla="*/ 0 h 21"/>
                  <a:gd name="T17" fmla="*/ 77 w 77"/>
                  <a:gd name="T18" fmla="*/ 21 h 21"/>
                </a:gdLst>
                <a:ahLst/>
                <a:cxnLst>
                  <a:cxn ang="T10">
                    <a:pos x="T0" y="T1"/>
                  </a:cxn>
                  <a:cxn ang="T11">
                    <a:pos x="T2" y="T3"/>
                  </a:cxn>
                  <a:cxn ang="T12">
                    <a:pos x="T4" y="T5"/>
                  </a:cxn>
                  <a:cxn ang="T13">
                    <a:pos x="T6" y="T7"/>
                  </a:cxn>
                  <a:cxn ang="T14">
                    <a:pos x="T8" y="T9"/>
                  </a:cxn>
                </a:cxnLst>
                <a:rect l="T15" t="T16" r="T17" b="T18"/>
                <a:pathLst>
                  <a:path w="77" h="21">
                    <a:moveTo>
                      <a:pt x="0" y="0"/>
                    </a:moveTo>
                    <a:lnTo>
                      <a:pt x="0" y="20"/>
                    </a:lnTo>
                    <a:lnTo>
                      <a:pt x="76" y="20"/>
                    </a:lnTo>
                    <a:lnTo>
                      <a:pt x="55" y="0"/>
                    </a:lnTo>
                    <a:lnTo>
                      <a:pt x="0" y="0"/>
                    </a:lnTo>
                  </a:path>
                </a:pathLst>
              </a:custGeom>
              <a:solidFill>
                <a:srgbClr val="063DE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3" name="Rectangle 78"/>
              <p:cNvSpPr>
                <a:spLocks noChangeArrowheads="1"/>
              </p:cNvSpPr>
              <p:nvPr/>
            </p:nvSpPr>
            <p:spPr bwMode="auto">
              <a:xfrm>
                <a:off x="2604" y="2643"/>
                <a:ext cx="50" cy="309"/>
              </a:xfrm>
              <a:prstGeom prst="rect">
                <a:avLst/>
              </a:prstGeom>
              <a:solidFill>
                <a:srgbClr val="00807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9"/>
                  </a:buBlip>
                  <a:defRPr kumimoji="1"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9pPr>
              </a:lstStyle>
              <a:p>
                <a:pPr eaLnBrk="1" latinLnBrk="0" hangingPunct="1">
                  <a:spcBef>
                    <a:spcPct val="0"/>
                  </a:spcBef>
                  <a:buClrTx/>
                  <a:buFontTx/>
                  <a:buNone/>
                </a:pPr>
                <a:endParaRPr kumimoji="0" lang="zh-CN" altLang="en-US" sz="1800">
                  <a:solidFill>
                    <a:schemeClr val="tx1"/>
                  </a:solidFill>
                  <a:latin typeface="Arial" panose="020B0604020202020204" pitchFamily="34" charset="0"/>
                  <a:ea typeface="宋体" panose="02010600030101010101" pitchFamily="2" charset="-122"/>
                </a:endParaRPr>
              </a:p>
            </p:txBody>
          </p:sp>
          <p:sp>
            <p:nvSpPr>
              <p:cNvPr id="84" name="Rectangle 79"/>
              <p:cNvSpPr>
                <a:spLocks noChangeArrowheads="1"/>
              </p:cNvSpPr>
              <p:nvPr/>
            </p:nvSpPr>
            <p:spPr bwMode="auto">
              <a:xfrm>
                <a:off x="2617" y="2661"/>
                <a:ext cx="31" cy="67"/>
              </a:xfrm>
              <a:prstGeom prst="rect">
                <a:avLst/>
              </a:prstGeom>
              <a:solidFill>
                <a:srgbClr val="2C292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9"/>
                  </a:buBlip>
                  <a:defRPr kumimoji="1"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9pPr>
              </a:lstStyle>
              <a:p>
                <a:pPr eaLnBrk="1" latinLnBrk="0" hangingPunct="1">
                  <a:spcBef>
                    <a:spcPct val="0"/>
                  </a:spcBef>
                  <a:buClrTx/>
                  <a:buFontTx/>
                  <a:buNone/>
                </a:pPr>
                <a:endParaRPr kumimoji="0" lang="zh-CN" altLang="en-US" sz="1800">
                  <a:solidFill>
                    <a:schemeClr val="tx1"/>
                  </a:solidFill>
                  <a:latin typeface="Arial" panose="020B0604020202020204" pitchFamily="34" charset="0"/>
                  <a:ea typeface="宋体" panose="02010600030101010101" pitchFamily="2" charset="-122"/>
                </a:endParaRPr>
              </a:p>
            </p:txBody>
          </p:sp>
          <p:sp>
            <p:nvSpPr>
              <p:cNvPr id="85" name="Line 80"/>
              <p:cNvSpPr>
                <a:spLocks noChangeShapeType="1"/>
              </p:cNvSpPr>
              <p:nvPr/>
            </p:nvSpPr>
            <p:spPr bwMode="auto">
              <a:xfrm>
                <a:off x="2621" y="2743"/>
                <a:ext cx="30" cy="0"/>
              </a:xfrm>
              <a:prstGeom prst="line">
                <a:avLst/>
              </a:prstGeom>
              <a:noFill/>
              <a:ln w="12700">
                <a:solidFill>
                  <a:srgbClr val="2C2927"/>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 name="Freeform 81"/>
              <p:cNvSpPr/>
              <p:nvPr/>
            </p:nvSpPr>
            <p:spPr bwMode="auto">
              <a:xfrm>
                <a:off x="2579" y="2949"/>
                <a:ext cx="76" cy="26"/>
              </a:xfrm>
              <a:custGeom>
                <a:avLst/>
                <a:gdLst>
                  <a:gd name="T0" fmla="*/ 75 w 76"/>
                  <a:gd name="T1" fmla="*/ 0 h 26"/>
                  <a:gd name="T2" fmla="*/ 75 w 76"/>
                  <a:gd name="T3" fmla="*/ 25 h 26"/>
                  <a:gd name="T4" fmla="*/ 0 w 76"/>
                  <a:gd name="T5" fmla="*/ 25 h 26"/>
                  <a:gd name="T6" fmla="*/ 25 w 76"/>
                  <a:gd name="T7" fmla="*/ 0 h 26"/>
                  <a:gd name="T8" fmla="*/ 75 w 76"/>
                  <a:gd name="T9" fmla="*/ 0 h 26"/>
                  <a:gd name="T10" fmla="*/ 0 60000 65536"/>
                  <a:gd name="T11" fmla="*/ 0 60000 65536"/>
                  <a:gd name="T12" fmla="*/ 0 60000 65536"/>
                  <a:gd name="T13" fmla="*/ 0 60000 65536"/>
                  <a:gd name="T14" fmla="*/ 0 60000 65536"/>
                  <a:gd name="T15" fmla="*/ 0 w 76"/>
                  <a:gd name="T16" fmla="*/ 0 h 26"/>
                  <a:gd name="T17" fmla="*/ 76 w 76"/>
                  <a:gd name="T18" fmla="*/ 26 h 26"/>
                </a:gdLst>
                <a:ahLst/>
                <a:cxnLst>
                  <a:cxn ang="T10">
                    <a:pos x="T0" y="T1"/>
                  </a:cxn>
                  <a:cxn ang="T11">
                    <a:pos x="T2" y="T3"/>
                  </a:cxn>
                  <a:cxn ang="T12">
                    <a:pos x="T4" y="T5"/>
                  </a:cxn>
                  <a:cxn ang="T13">
                    <a:pos x="T6" y="T7"/>
                  </a:cxn>
                  <a:cxn ang="T14">
                    <a:pos x="T8" y="T9"/>
                  </a:cxn>
                </a:cxnLst>
                <a:rect l="T15" t="T16" r="T17" b="T18"/>
                <a:pathLst>
                  <a:path w="76" h="26">
                    <a:moveTo>
                      <a:pt x="75" y="0"/>
                    </a:moveTo>
                    <a:lnTo>
                      <a:pt x="75" y="25"/>
                    </a:lnTo>
                    <a:lnTo>
                      <a:pt x="0" y="25"/>
                    </a:lnTo>
                    <a:lnTo>
                      <a:pt x="25" y="0"/>
                    </a:lnTo>
                    <a:lnTo>
                      <a:pt x="75" y="0"/>
                    </a:lnTo>
                  </a:path>
                </a:pathLst>
              </a:custGeom>
              <a:solidFill>
                <a:srgbClr val="00807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7" name="Line 82"/>
              <p:cNvSpPr>
                <a:spLocks noChangeShapeType="1"/>
              </p:cNvSpPr>
              <p:nvPr/>
            </p:nvSpPr>
            <p:spPr bwMode="auto">
              <a:xfrm>
                <a:off x="2604" y="2766"/>
                <a:ext cx="101" cy="0"/>
              </a:xfrm>
              <a:prstGeom prst="line">
                <a:avLst/>
              </a:prstGeom>
              <a:noFill/>
              <a:ln w="12700">
                <a:solidFill>
                  <a:srgbClr val="2C2927"/>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 name="Line 83"/>
              <p:cNvSpPr>
                <a:spLocks noChangeShapeType="1"/>
              </p:cNvSpPr>
              <p:nvPr/>
            </p:nvSpPr>
            <p:spPr bwMode="auto">
              <a:xfrm>
                <a:off x="2604" y="2923"/>
                <a:ext cx="101" cy="0"/>
              </a:xfrm>
              <a:prstGeom prst="line">
                <a:avLst/>
              </a:prstGeom>
              <a:noFill/>
              <a:ln w="12700">
                <a:solidFill>
                  <a:srgbClr val="2C2927"/>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 name="Line 84"/>
              <p:cNvSpPr>
                <a:spLocks noChangeShapeType="1"/>
              </p:cNvSpPr>
              <p:nvPr/>
            </p:nvSpPr>
            <p:spPr bwMode="auto">
              <a:xfrm>
                <a:off x="2604" y="2952"/>
                <a:ext cx="101" cy="0"/>
              </a:xfrm>
              <a:prstGeom prst="line">
                <a:avLst/>
              </a:prstGeom>
              <a:noFill/>
              <a:ln w="12700">
                <a:solidFill>
                  <a:srgbClr val="2C2927"/>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 name="Freeform 85"/>
              <p:cNvSpPr/>
              <p:nvPr/>
            </p:nvSpPr>
            <p:spPr bwMode="auto">
              <a:xfrm>
                <a:off x="2707" y="2882"/>
                <a:ext cx="92" cy="93"/>
              </a:xfrm>
              <a:custGeom>
                <a:avLst/>
                <a:gdLst>
                  <a:gd name="T0" fmla="*/ 0 w 92"/>
                  <a:gd name="T1" fmla="*/ 69 h 93"/>
                  <a:gd name="T2" fmla="*/ 23 w 92"/>
                  <a:gd name="T3" fmla="*/ 92 h 93"/>
                  <a:gd name="T4" fmla="*/ 91 w 92"/>
                  <a:gd name="T5" fmla="*/ 23 h 93"/>
                  <a:gd name="T6" fmla="*/ 68 w 92"/>
                  <a:gd name="T7" fmla="*/ 0 h 93"/>
                  <a:gd name="T8" fmla="*/ 0 w 92"/>
                  <a:gd name="T9" fmla="*/ 69 h 93"/>
                  <a:gd name="T10" fmla="*/ 0 60000 65536"/>
                  <a:gd name="T11" fmla="*/ 0 60000 65536"/>
                  <a:gd name="T12" fmla="*/ 0 60000 65536"/>
                  <a:gd name="T13" fmla="*/ 0 60000 65536"/>
                  <a:gd name="T14" fmla="*/ 0 60000 65536"/>
                  <a:gd name="T15" fmla="*/ 0 w 92"/>
                  <a:gd name="T16" fmla="*/ 0 h 93"/>
                  <a:gd name="T17" fmla="*/ 92 w 92"/>
                  <a:gd name="T18" fmla="*/ 93 h 93"/>
                </a:gdLst>
                <a:ahLst/>
                <a:cxnLst>
                  <a:cxn ang="T10">
                    <a:pos x="T0" y="T1"/>
                  </a:cxn>
                  <a:cxn ang="T11">
                    <a:pos x="T2" y="T3"/>
                  </a:cxn>
                  <a:cxn ang="T12">
                    <a:pos x="T4" y="T5"/>
                  </a:cxn>
                  <a:cxn ang="T13">
                    <a:pos x="T6" y="T7"/>
                  </a:cxn>
                  <a:cxn ang="T14">
                    <a:pos x="T8" y="T9"/>
                  </a:cxn>
                </a:cxnLst>
                <a:rect l="T15" t="T16" r="T17" b="T18"/>
                <a:pathLst>
                  <a:path w="92" h="93">
                    <a:moveTo>
                      <a:pt x="0" y="69"/>
                    </a:moveTo>
                    <a:lnTo>
                      <a:pt x="23" y="92"/>
                    </a:lnTo>
                    <a:lnTo>
                      <a:pt x="91" y="23"/>
                    </a:lnTo>
                    <a:lnTo>
                      <a:pt x="68" y="0"/>
                    </a:lnTo>
                    <a:lnTo>
                      <a:pt x="0" y="69"/>
                    </a:lnTo>
                  </a:path>
                </a:pathLst>
              </a:custGeom>
              <a:solidFill>
                <a:srgbClr val="04268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91" name="Group 86"/>
            <p:cNvGrpSpPr/>
            <p:nvPr/>
          </p:nvGrpSpPr>
          <p:grpSpPr bwMode="auto">
            <a:xfrm>
              <a:off x="9170223" y="4237953"/>
              <a:ext cx="315913" cy="504825"/>
              <a:chOff x="2579" y="2574"/>
              <a:chExt cx="220" cy="401"/>
            </a:xfrm>
          </p:grpSpPr>
          <p:sp>
            <p:nvSpPr>
              <p:cNvPr id="92" name="Line 87"/>
              <p:cNvSpPr>
                <a:spLocks noChangeShapeType="1"/>
              </p:cNvSpPr>
              <p:nvPr/>
            </p:nvSpPr>
            <p:spPr bwMode="auto">
              <a:xfrm flipV="1">
                <a:off x="2705" y="2698"/>
                <a:ext cx="68" cy="6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none" w="sm" len="sm"/>
                    <a:tailEnd type="none" w="sm" len="sm"/>
                  </a14:hiddenLine>
                </a:ext>
              </a:extLst>
            </p:spPr>
            <p:txBody>
              <a:bodyPr wrap="none" anchor="ctr"/>
              <a:lstStyle/>
              <a:p>
                <a:endParaRPr lang="zh-CN" altLang="en-US"/>
              </a:p>
            </p:txBody>
          </p:sp>
          <p:sp>
            <p:nvSpPr>
              <p:cNvPr id="93" name="Freeform 88"/>
              <p:cNvSpPr/>
              <p:nvPr/>
            </p:nvSpPr>
            <p:spPr bwMode="auto">
              <a:xfrm>
                <a:off x="2707" y="2574"/>
                <a:ext cx="68" cy="392"/>
              </a:xfrm>
              <a:custGeom>
                <a:avLst/>
                <a:gdLst>
                  <a:gd name="T0" fmla="*/ 0 w 68"/>
                  <a:gd name="T1" fmla="*/ 68 h 392"/>
                  <a:gd name="T2" fmla="*/ 67 w 68"/>
                  <a:gd name="T3" fmla="*/ 0 h 392"/>
                  <a:gd name="T4" fmla="*/ 67 w 68"/>
                  <a:gd name="T5" fmla="*/ 321 h 392"/>
                  <a:gd name="T6" fmla="*/ 0 w 68"/>
                  <a:gd name="T7" fmla="*/ 391 h 392"/>
                  <a:gd name="T8" fmla="*/ 0 w 68"/>
                  <a:gd name="T9" fmla="*/ 68 h 392"/>
                  <a:gd name="T10" fmla="*/ 0 60000 65536"/>
                  <a:gd name="T11" fmla="*/ 0 60000 65536"/>
                  <a:gd name="T12" fmla="*/ 0 60000 65536"/>
                  <a:gd name="T13" fmla="*/ 0 60000 65536"/>
                  <a:gd name="T14" fmla="*/ 0 60000 65536"/>
                  <a:gd name="T15" fmla="*/ 0 w 68"/>
                  <a:gd name="T16" fmla="*/ 0 h 392"/>
                  <a:gd name="T17" fmla="*/ 68 w 68"/>
                  <a:gd name="T18" fmla="*/ 392 h 392"/>
                </a:gdLst>
                <a:ahLst/>
                <a:cxnLst>
                  <a:cxn ang="T10">
                    <a:pos x="T0" y="T1"/>
                  </a:cxn>
                  <a:cxn ang="T11">
                    <a:pos x="T2" y="T3"/>
                  </a:cxn>
                  <a:cxn ang="T12">
                    <a:pos x="T4" y="T5"/>
                  </a:cxn>
                  <a:cxn ang="T13">
                    <a:pos x="T6" y="T7"/>
                  </a:cxn>
                  <a:cxn ang="T14">
                    <a:pos x="T8" y="T9"/>
                  </a:cxn>
                </a:cxnLst>
                <a:rect l="T15" t="T16" r="T17" b="T18"/>
                <a:pathLst>
                  <a:path w="68" h="392">
                    <a:moveTo>
                      <a:pt x="0" y="68"/>
                    </a:moveTo>
                    <a:lnTo>
                      <a:pt x="67" y="0"/>
                    </a:lnTo>
                    <a:lnTo>
                      <a:pt x="67" y="321"/>
                    </a:lnTo>
                    <a:lnTo>
                      <a:pt x="0" y="391"/>
                    </a:lnTo>
                    <a:lnTo>
                      <a:pt x="0" y="68"/>
                    </a:lnTo>
                  </a:path>
                </a:pathLst>
              </a:custGeom>
              <a:solidFill>
                <a:srgbClr val="04268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4" name="Freeform 89"/>
              <p:cNvSpPr/>
              <p:nvPr/>
            </p:nvSpPr>
            <p:spPr bwMode="auto">
              <a:xfrm>
                <a:off x="2605" y="2575"/>
                <a:ext cx="121" cy="69"/>
              </a:xfrm>
              <a:custGeom>
                <a:avLst/>
                <a:gdLst>
                  <a:gd name="T0" fmla="*/ 0 w 121"/>
                  <a:gd name="T1" fmla="*/ 68 h 69"/>
                  <a:gd name="T2" fmla="*/ 50 w 121"/>
                  <a:gd name="T3" fmla="*/ 68 h 69"/>
                  <a:gd name="T4" fmla="*/ 120 w 121"/>
                  <a:gd name="T5" fmla="*/ 0 h 69"/>
                  <a:gd name="T6" fmla="*/ 69 w 121"/>
                  <a:gd name="T7" fmla="*/ 0 h 69"/>
                  <a:gd name="T8" fmla="*/ 0 w 121"/>
                  <a:gd name="T9" fmla="*/ 68 h 69"/>
                  <a:gd name="T10" fmla="*/ 0 60000 65536"/>
                  <a:gd name="T11" fmla="*/ 0 60000 65536"/>
                  <a:gd name="T12" fmla="*/ 0 60000 65536"/>
                  <a:gd name="T13" fmla="*/ 0 60000 65536"/>
                  <a:gd name="T14" fmla="*/ 0 60000 65536"/>
                  <a:gd name="T15" fmla="*/ 0 w 121"/>
                  <a:gd name="T16" fmla="*/ 0 h 69"/>
                  <a:gd name="T17" fmla="*/ 121 w 121"/>
                  <a:gd name="T18" fmla="*/ 69 h 69"/>
                </a:gdLst>
                <a:ahLst/>
                <a:cxnLst>
                  <a:cxn ang="T10">
                    <a:pos x="T0" y="T1"/>
                  </a:cxn>
                  <a:cxn ang="T11">
                    <a:pos x="T2" y="T3"/>
                  </a:cxn>
                  <a:cxn ang="T12">
                    <a:pos x="T4" y="T5"/>
                  </a:cxn>
                  <a:cxn ang="T13">
                    <a:pos x="T6" y="T7"/>
                  </a:cxn>
                  <a:cxn ang="T14">
                    <a:pos x="T8" y="T9"/>
                  </a:cxn>
                </a:cxnLst>
                <a:rect l="T15" t="T16" r="T17" b="T18"/>
                <a:pathLst>
                  <a:path w="121" h="69">
                    <a:moveTo>
                      <a:pt x="0" y="68"/>
                    </a:moveTo>
                    <a:lnTo>
                      <a:pt x="50" y="68"/>
                    </a:lnTo>
                    <a:lnTo>
                      <a:pt x="120" y="0"/>
                    </a:lnTo>
                    <a:lnTo>
                      <a:pt x="69" y="0"/>
                    </a:lnTo>
                    <a:lnTo>
                      <a:pt x="0" y="68"/>
                    </a:lnTo>
                  </a:path>
                </a:pathLst>
              </a:custGeom>
              <a:solidFill>
                <a:srgbClr val="38D8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5" name="Freeform 90"/>
              <p:cNvSpPr/>
              <p:nvPr/>
            </p:nvSpPr>
            <p:spPr bwMode="auto">
              <a:xfrm>
                <a:off x="2654" y="2575"/>
                <a:ext cx="121" cy="69"/>
              </a:xfrm>
              <a:custGeom>
                <a:avLst/>
                <a:gdLst>
                  <a:gd name="T0" fmla="*/ 0 w 121"/>
                  <a:gd name="T1" fmla="*/ 68 h 69"/>
                  <a:gd name="T2" fmla="*/ 50 w 121"/>
                  <a:gd name="T3" fmla="*/ 68 h 69"/>
                  <a:gd name="T4" fmla="*/ 120 w 121"/>
                  <a:gd name="T5" fmla="*/ 0 h 69"/>
                  <a:gd name="T6" fmla="*/ 69 w 121"/>
                  <a:gd name="T7" fmla="*/ 0 h 69"/>
                  <a:gd name="T8" fmla="*/ 0 w 121"/>
                  <a:gd name="T9" fmla="*/ 68 h 69"/>
                  <a:gd name="T10" fmla="*/ 0 60000 65536"/>
                  <a:gd name="T11" fmla="*/ 0 60000 65536"/>
                  <a:gd name="T12" fmla="*/ 0 60000 65536"/>
                  <a:gd name="T13" fmla="*/ 0 60000 65536"/>
                  <a:gd name="T14" fmla="*/ 0 60000 65536"/>
                  <a:gd name="T15" fmla="*/ 0 w 121"/>
                  <a:gd name="T16" fmla="*/ 0 h 69"/>
                  <a:gd name="T17" fmla="*/ 121 w 121"/>
                  <a:gd name="T18" fmla="*/ 69 h 69"/>
                </a:gdLst>
                <a:ahLst/>
                <a:cxnLst>
                  <a:cxn ang="T10">
                    <a:pos x="T0" y="T1"/>
                  </a:cxn>
                  <a:cxn ang="T11">
                    <a:pos x="T2" y="T3"/>
                  </a:cxn>
                  <a:cxn ang="T12">
                    <a:pos x="T4" y="T5"/>
                  </a:cxn>
                  <a:cxn ang="T13">
                    <a:pos x="T6" y="T7"/>
                  </a:cxn>
                  <a:cxn ang="T14">
                    <a:pos x="T8" y="T9"/>
                  </a:cxn>
                </a:cxnLst>
                <a:rect l="T15" t="T16" r="T17" b="T18"/>
                <a:pathLst>
                  <a:path w="121" h="69">
                    <a:moveTo>
                      <a:pt x="0" y="68"/>
                    </a:moveTo>
                    <a:lnTo>
                      <a:pt x="50" y="68"/>
                    </a:lnTo>
                    <a:lnTo>
                      <a:pt x="120" y="0"/>
                    </a:lnTo>
                    <a:lnTo>
                      <a:pt x="69" y="0"/>
                    </a:lnTo>
                    <a:lnTo>
                      <a:pt x="0" y="68"/>
                    </a:lnTo>
                  </a:path>
                </a:pathLst>
              </a:custGeom>
              <a:solidFill>
                <a:srgbClr val="0099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6" name="Rectangle 91"/>
              <p:cNvSpPr>
                <a:spLocks noChangeArrowheads="1"/>
              </p:cNvSpPr>
              <p:nvPr/>
            </p:nvSpPr>
            <p:spPr bwMode="auto">
              <a:xfrm>
                <a:off x="2654" y="2643"/>
                <a:ext cx="51" cy="309"/>
              </a:xfrm>
              <a:prstGeom prst="rect">
                <a:avLst/>
              </a:prstGeom>
              <a:solidFill>
                <a:srgbClr val="063DE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9"/>
                  </a:buBlip>
                  <a:defRPr kumimoji="1"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9pPr>
              </a:lstStyle>
              <a:p>
                <a:pPr eaLnBrk="1" latinLnBrk="0" hangingPunct="1">
                  <a:spcBef>
                    <a:spcPct val="0"/>
                  </a:spcBef>
                  <a:buClrTx/>
                  <a:buFontTx/>
                  <a:buNone/>
                </a:pPr>
                <a:endParaRPr kumimoji="0" lang="zh-CN" altLang="en-US" sz="1800">
                  <a:solidFill>
                    <a:schemeClr val="tx1"/>
                  </a:solidFill>
                  <a:latin typeface="Arial" panose="020B0604020202020204" pitchFamily="34" charset="0"/>
                  <a:ea typeface="宋体" panose="02010600030101010101" pitchFamily="2" charset="-122"/>
                </a:endParaRPr>
              </a:p>
            </p:txBody>
          </p:sp>
          <p:sp>
            <p:nvSpPr>
              <p:cNvPr id="97" name="Freeform 92"/>
              <p:cNvSpPr/>
              <p:nvPr/>
            </p:nvSpPr>
            <p:spPr bwMode="auto">
              <a:xfrm>
                <a:off x="2654" y="2954"/>
                <a:ext cx="77" cy="21"/>
              </a:xfrm>
              <a:custGeom>
                <a:avLst/>
                <a:gdLst>
                  <a:gd name="T0" fmla="*/ 0 w 77"/>
                  <a:gd name="T1" fmla="*/ 0 h 21"/>
                  <a:gd name="T2" fmla="*/ 0 w 77"/>
                  <a:gd name="T3" fmla="*/ 20 h 21"/>
                  <a:gd name="T4" fmla="*/ 76 w 77"/>
                  <a:gd name="T5" fmla="*/ 20 h 21"/>
                  <a:gd name="T6" fmla="*/ 55 w 77"/>
                  <a:gd name="T7" fmla="*/ 0 h 21"/>
                  <a:gd name="T8" fmla="*/ 0 w 77"/>
                  <a:gd name="T9" fmla="*/ 0 h 21"/>
                  <a:gd name="T10" fmla="*/ 0 60000 65536"/>
                  <a:gd name="T11" fmla="*/ 0 60000 65536"/>
                  <a:gd name="T12" fmla="*/ 0 60000 65536"/>
                  <a:gd name="T13" fmla="*/ 0 60000 65536"/>
                  <a:gd name="T14" fmla="*/ 0 60000 65536"/>
                  <a:gd name="T15" fmla="*/ 0 w 77"/>
                  <a:gd name="T16" fmla="*/ 0 h 21"/>
                  <a:gd name="T17" fmla="*/ 77 w 77"/>
                  <a:gd name="T18" fmla="*/ 21 h 21"/>
                </a:gdLst>
                <a:ahLst/>
                <a:cxnLst>
                  <a:cxn ang="T10">
                    <a:pos x="T0" y="T1"/>
                  </a:cxn>
                  <a:cxn ang="T11">
                    <a:pos x="T2" y="T3"/>
                  </a:cxn>
                  <a:cxn ang="T12">
                    <a:pos x="T4" y="T5"/>
                  </a:cxn>
                  <a:cxn ang="T13">
                    <a:pos x="T6" y="T7"/>
                  </a:cxn>
                  <a:cxn ang="T14">
                    <a:pos x="T8" y="T9"/>
                  </a:cxn>
                </a:cxnLst>
                <a:rect l="T15" t="T16" r="T17" b="T18"/>
                <a:pathLst>
                  <a:path w="77" h="21">
                    <a:moveTo>
                      <a:pt x="0" y="0"/>
                    </a:moveTo>
                    <a:lnTo>
                      <a:pt x="0" y="20"/>
                    </a:lnTo>
                    <a:lnTo>
                      <a:pt x="76" y="20"/>
                    </a:lnTo>
                    <a:lnTo>
                      <a:pt x="55" y="0"/>
                    </a:lnTo>
                    <a:lnTo>
                      <a:pt x="0" y="0"/>
                    </a:lnTo>
                  </a:path>
                </a:pathLst>
              </a:custGeom>
              <a:solidFill>
                <a:srgbClr val="063DE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8" name="Rectangle 93"/>
              <p:cNvSpPr>
                <a:spLocks noChangeArrowheads="1"/>
              </p:cNvSpPr>
              <p:nvPr/>
            </p:nvSpPr>
            <p:spPr bwMode="auto">
              <a:xfrm>
                <a:off x="2604" y="2643"/>
                <a:ext cx="50" cy="309"/>
              </a:xfrm>
              <a:prstGeom prst="rect">
                <a:avLst/>
              </a:prstGeom>
              <a:solidFill>
                <a:srgbClr val="00807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9"/>
                  </a:buBlip>
                  <a:defRPr kumimoji="1"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9pPr>
              </a:lstStyle>
              <a:p>
                <a:pPr eaLnBrk="1" latinLnBrk="0" hangingPunct="1">
                  <a:spcBef>
                    <a:spcPct val="0"/>
                  </a:spcBef>
                  <a:buClrTx/>
                  <a:buFontTx/>
                  <a:buNone/>
                </a:pPr>
                <a:endParaRPr kumimoji="0" lang="zh-CN" altLang="en-US" sz="1800">
                  <a:solidFill>
                    <a:schemeClr val="tx1"/>
                  </a:solidFill>
                  <a:latin typeface="Arial" panose="020B0604020202020204" pitchFamily="34" charset="0"/>
                  <a:ea typeface="宋体" panose="02010600030101010101" pitchFamily="2" charset="-122"/>
                </a:endParaRPr>
              </a:p>
            </p:txBody>
          </p:sp>
          <p:sp>
            <p:nvSpPr>
              <p:cNvPr id="99" name="Rectangle 94"/>
              <p:cNvSpPr>
                <a:spLocks noChangeArrowheads="1"/>
              </p:cNvSpPr>
              <p:nvPr/>
            </p:nvSpPr>
            <p:spPr bwMode="auto">
              <a:xfrm>
                <a:off x="2617" y="2661"/>
                <a:ext cx="31" cy="67"/>
              </a:xfrm>
              <a:prstGeom prst="rect">
                <a:avLst/>
              </a:prstGeom>
              <a:solidFill>
                <a:srgbClr val="2C292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charset="-122"/>
                    <a:ea typeface="黑体" panose="02010609060101010101"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9"/>
                  </a:buBlip>
                  <a:defRPr kumimoji="1" sz="2800">
                    <a:solidFill>
                      <a:srgbClr val="333399"/>
                    </a:solidFill>
                    <a:latin typeface="黑体" panose="02010609060101010101" charset="-122"/>
                    <a:ea typeface="黑体" panose="02010609060101010101"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charset="-122"/>
                    <a:ea typeface="黑体" panose="02010609060101010101"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charset="-122"/>
                    <a:ea typeface="黑体" panose="02010609060101010101"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charset="-122"/>
                    <a:ea typeface="黑体" panose="02010609060101010101" charset="-122"/>
                    <a:cs typeface="Tahoma" panose="020B0604030504040204" pitchFamily="34" charset="0"/>
                  </a:defRPr>
                </a:lvl9pPr>
              </a:lstStyle>
              <a:p>
                <a:pPr eaLnBrk="1" latinLnBrk="0" hangingPunct="1">
                  <a:spcBef>
                    <a:spcPct val="0"/>
                  </a:spcBef>
                  <a:buClrTx/>
                  <a:buFontTx/>
                  <a:buNone/>
                </a:pPr>
                <a:endParaRPr kumimoji="0" lang="zh-CN" altLang="en-US" sz="1800">
                  <a:solidFill>
                    <a:schemeClr val="tx1"/>
                  </a:solidFill>
                  <a:latin typeface="Arial" panose="020B0604020202020204" pitchFamily="34" charset="0"/>
                  <a:ea typeface="宋体" panose="02010600030101010101" pitchFamily="2" charset="-122"/>
                </a:endParaRPr>
              </a:p>
            </p:txBody>
          </p:sp>
          <p:sp>
            <p:nvSpPr>
              <p:cNvPr id="100" name="Line 95"/>
              <p:cNvSpPr>
                <a:spLocks noChangeShapeType="1"/>
              </p:cNvSpPr>
              <p:nvPr/>
            </p:nvSpPr>
            <p:spPr bwMode="auto">
              <a:xfrm>
                <a:off x="2621" y="2743"/>
                <a:ext cx="30" cy="0"/>
              </a:xfrm>
              <a:prstGeom prst="line">
                <a:avLst/>
              </a:prstGeom>
              <a:noFill/>
              <a:ln w="12700">
                <a:solidFill>
                  <a:srgbClr val="2C2927"/>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1" name="Freeform 96"/>
              <p:cNvSpPr/>
              <p:nvPr/>
            </p:nvSpPr>
            <p:spPr bwMode="auto">
              <a:xfrm>
                <a:off x="2579" y="2949"/>
                <a:ext cx="76" cy="26"/>
              </a:xfrm>
              <a:custGeom>
                <a:avLst/>
                <a:gdLst>
                  <a:gd name="T0" fmla="*/ 75 w 76"/>
                  <a:gd name="T1" fmla="*/ 0 h 26"/>
                  <a:gd name="T2" fmla="*/ 75 w 76"/>
                  <a:gd name="T3" fmla="*/ 25 h 26"/>
                  <a:gd name="T4" fmla="*/ 0 w 76"/>
                  <a:gd name="T5" fmla="*/ 25 h 26"/>
                  <a:gd name="T6" fmla="*/ 25 w 76"/>
                  <a:gd name="T7" fmla="*/ 0 h 26"/>
                  <a:gd name="T8" fmla="*/ 75 w 76"/>
                  <a:gd name="T9" fmla="*/ 0 h 26"/>
                  <a:gd name="T10" fmla="*/ 0 60000 65536"/>
                  <a:gd name="T11" fmla="*/ 0 60000 65536"/>
                  <a:gd name="T12" fmla="*/ 0 60000 65536"/>
                  <a:gd name="T13" fmla="*/ 0 60000 65536"/>
                  <a:gd name="T14" fmla="*/ 0 60000 65536"/>
                  <a:gd name="T15" fmla="*/ 0 w 76"/>
                  <a:gd name="T16" fmla="*/ 0 h 26"/>
                  <a:gd name="T17" fmla="*/ 76 w 76"/>
                  <a:gd name="T18" fmla="*/ 26 h 26"/>
                </a:gdLst>
                <a:ahLst/>
                <a:cxnLst>
                  <a:cxn ang="T10">
                    <a:pos x="T0" y="T1"/>
                  </a:cxn>
                  <a:cxn ang="T11">
                    <a:pos x="T2" y="T3"/>
                  </a:cxn>
                  <a:cxn ang="T12">
                    <a:pos x="T4" y="T5"/>
                  </a:cxn>
                  <a:cxn ang="T13">
                    <a:pos x="T6" y="T7"/>
                  </a:cxn>
                  <a:cxn ang="T14">
                    <a:pos x="T8" y="T9"/>
                  </a:cxn>
                </a:cxnLst>
                <a:rect l="T15" t="T16" r="T17" b="T18"/>
                <a:pathLst>
                  <a:path w="76" h="26">
                    <a:moveTo>
                      <a:pt x="75" y="0"/>
                    </a:moveTo>
                    <a:lnTo>
                      <a:pt x="75" y="25"/>
                    </a:lnTo>
                    <a:lnTo>
                      <a:pt x="0" y="25"/>
                    </a:lnTo>
                    <a:lnTo>
                      <a:pt x="25" y="0"/>
                    </a:lnTo>
                    <a:lnTo>
                      <a:pt x="75" y="0"/>
                    </a:lnTo>
                  </a:path>
                </a:pathLst>
              </a:custGeom>
              <a:solidFill>
                <a:srgbClr val="00807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2" name="Line 97"/>
              <p:cNvSpPr>
                <a:spLocks noChangeShapeType="1"/>
              </p:cNvSpPr>
              <p:nvPr/>
            </p:nvSpPr>
            <p:spPr bwMode="auto">
              <a:xfrm>
                <a:off x="2604" y="2766"/>
                <a:ext cx="101" cy="0"/>
              </a:xfrm>
              <a:prstGeom prst="line">
                <a:avLst/>
              </a:prstGeom>
              <a:noFill/>
              <a:ln w="12700">
                <a:solidFill>
                  <a:srgbClr val="2C2927"/>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 name="Line 98"/>
              <p:cNvSpPr>
                <a:spLocks noChangeShapeType="1"/>
              </p:cNvSpPr>
              <p:nvPr/>
            </p:nvSpPr>
            <p:spPr bwMode="auto">
              <a:xfrm>
                <a:off x="2604" y="2923"/>
                <a:ext cx="101" cy="0"/>
              </a:xfrm>
              <a:prstGeom prst="line">
                <a:avLst/>
              </a:prstGeom>
              <a:noFill/>
              <a:ln w="12700">
                <a:solidFill>
                  <a:srgbClr val="2C2927"/>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 name="Line 99"/>
              <p:cNvSpPr>
                <a:spLocks noChangeShapeType="1"/>
              </p:cNvSpPr>
              <p:nvPr/>
            </p:nvSpPr>
            <p:spPr bwMode="auto">
              <a:xfrm>
                <a:off x="2604" y="2952"/>
                <a:ext cx="101" cy="0"/>
              </a:xfrm>
              <a:prstGeom prst="line">
                <a:avLst/>
              </a:prstGeom>
              <a:noFill/>
              <a:ln w="12700">
                <a:solidFill>
                  <a:srgbClr val="2C2927"/>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 name="Freeform 100"/>
              <p:cNvSpPr/>
              <p:nvPr/>
            </p:nvSpPr>
            <p:spPr bwMode="auto">
              <a:xfrm>
                <a:off x="2707" y="2882"/>
                <a:ext cx="92" cy="93"/>
              </a:xfrm>
              <a:custGeom>
                <a:avLst/>
                <a:gdLst>
                  <a:gd name="T0" fmla="*/ 0 w 92"/>
                  <a:gd name="T1" fmla="*/ 69 h 93"/>
                  <a:gd name="T2" fmla="*/ 23 w 92"/>
                  <a:gd name="T3" fmla="*/ 92 h 93"/>
                  <a:gd name="T4" fmla="*/ 91 w 92"/>
                  <a:gd name="T5" fmla="*/ 23 h 93"/>
                  <a:gd name="T6" fmla="*/ 68 w 92"/>
                  <a:gd name="T7" fmla="*/ 0 h 93"/>
                  <a:gd name="T8" fmla="*/ 0 w 92"/>
                  <a:gd name="T9" fmla="*/ 69 h 93"/>
                  <a:gd name="T10" fmla="*/ 0 60000 65536"/>
                  <a:gd name="T11" fmla="*/ 0 60000 65536"/>
                  <a:gd name="T12" fmla="*/ 0 60000 65536"/>
                  <a:gd name="T13" fmla="*/ 0 60000 65536"/>
                  <a:gd name="T14" fmla="*/ 0 60000 65536"/>
                  <a:gd name="T15" fmla="*/ 0 w 92"/>
                  <a:gd name="T16" fmla="*/ 0 h 93"/>
                  <a:gd name="T17" fmla="*/ 92 w 92"/>
                  <a:gd name="T18" fmla="*/ 93 h 93"/>
                </a:gdLst>
                <a:ahLst/>
                <a:cxnLst>
                  <a:cxn ang="T10">
                    <a:pos x="T0" y="T1"/>
                  </a:cxn>
                  <a:cxn ang="T11">
                    <a:pos x="T2" y="T3"/>
                  </a:cxn>
                  <a:cxn ang="T12">
                    <a:pos x="T4" y="T5"/>
                  </a:cxn>
                  <a:cxn ang="T13">
                    <a:pos x="T6" y="T7"/>
                  </a:cxn>
                  <a:cxn ang="T14">
                    <a:pos x="T8" y="T9"/>
                  </a:cxn>
                </a:cxnLst>
                <a:rect l="T15" t="T16" r="T17" b="T18"/>
                <a:pathLst>
                  <a:path w="92" h="93">
                    <a:moveTo>
                      <a:pt x="0" y="69"/>
                    </a:moveTo>
                    <a:lnTo>
                      <a:pt x="23" y="92"/>
                    </a:lnTo>
                    <a:lnTo>
                      <a:pt x="91" y="23"/>
                    </a:lnTo>
                    <a:lnTo>
                      <a:pt x="68" y="0"/>
                    </a:lnTo>
                    <a:lnTo>
                      <a:pt x="0" y="69"/>
                    </a:lnTo>
                  </a:path>
                </a:pathLst>
              </a:custGeom>
              <a:solidFill>
                <a:srgbClr val="04268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06" name="Freeform 101"/>
            <p:cNvSpPr/>
            <p:nvPr/>
          </p:nvSpPr>
          <p:spPr bwMode="auto">
            <a:xfrm>
              <a:off x="8495536" y="3483890"/>
              <a:ext cx="1498600" cy="1357313"/>
            </a:xfrm>
            <a:custGeom>
              <a:avLst/>
              <a:gdLst>
                <a:gd name="T0" fmla="*/ 0 w 944"/>
                <a:gd name="T1" fmla="*/ 2147483646 h 855"/>
                <a:gd name="T2" fmla="*/ 2147483646 w 944"/>
                <a:gd name="T3" fmla="*/ 2147483646 h 855"/>
                <a:gd name="T4" fmla="*/ 2147483646 w 944"/>
                <a:gd name="T5" fmla="*/ 0 h 855"/>
                <a:gd name="T6" fmla="*/ 2147483646 w 944"/>
                <a:gd name="T7" fmla="*/ 2147483646 h 855"/>
                <a:gd name="T8" fmla="*/ 0 60000 65536"/>
                <a:gd name="T9" fmla="*/ 0 60000 65536"/>
                <a:gd name="T10" fmla="*/ 0 60000 65536"/>
                <a:gd name="T11" fmla="*/ 0 60000 65536"/>
                <a:gd name="T12" fmla="*/ 0 w 944"/>
                <a:gd name="T13" fmla="*/ 0 h 855"/>
                <a:gd name="T14" fmla="*/ 944 w 944"/>
                <a:gd name="T15" fmla="*/ 855 h 855"/>
              </a:gdLst>
              <a:ahLst/>
              <a:cxnLst>
                <a:cxn ang="T8">
                  <a:pos x="T0" y="T1"/>
                </a:cxn>
                <a:cxn ang="T9">
                  <a:pos x="T2" y="T3"/>
                </a:cxn>
                <a:cxn ang="T10">
                  <a:pos x="T4" y="T5"/>
                </a:cxn>
                <a:cxn ang="T11">
                  <a:pos x="T6" y="T7"/>
                </a:cxn>
              </a:cxnLst>
              <a:rect l="T12" t="T13" r="T14" b="T15"/>
              <a:pathLst>
                <a:path w="944" h="855">
                  <a:moveTo>
                    <a:pt x="0" y="855"/>
                  </a:moveTo>
                  <a:lnTo>
                    <a:pt x="124" y="721"/>
                  </a:lnTo>
                  <a:lnTo>
                    <a:pt x="119" y="0"/>
                  </a:lnTo>
                  <a:lnTo>
                    <a:pt x="944" y="3"/>
                  </a:lnTo>
                </a:path>
              </a:pathLst>
            </a:custGeom>
            <a:noFill/>
            <a:ln w="12700">
              <a:solidFill>
                <a:schemeClr val="tx2"/>
              </a:solidFill>
              <a:roun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pic>
          <p:nvPicPr>
            <p:cNvPr id="107" name="Picture 102"/>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52661" y="3307678"/>
              <a:ext cx="685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08" name="Picture 104"/>
            <p:cNvPicPr>
              <a:picLocks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689086" y="4818978"/>
              <a:ext cx="1662112" cy="12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9" name="Picture 108"/>
          <p:cNvPicPr>
            <a:picLocks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684381" y="4485603"/>
            <a:ext cx="288925"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0" name="Picture 109"/>
          <p:cNvPicPr>
            <a:picLocks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757281" y="4503383"/>
            <a:ext cx="288925"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par>
                          <p:cTn id="7" fill="hold">
                            <p:stCondLst>
                              <p:cond delay="0"/>
                            </p:stCondLst>
                            <p:childTnLst>
                              <p:par>
                                <p:cTn id="8" presetID="6" presetClass="emph" presetSubtype="0" autoRev="1" fill="hold" nodeType="afterEffect">
                                  <p:stCondLst>
                                    <p:cond delay="0"/>
                                  </p:stCondLst>
                                  <p:childTnLst>
                                    <p:animScale>
                                      <p:cBhvr>
                                        <p:cTn id="9" dur="500" fill="hold"/>
                                        <p:tgtEl>
                                          <p:spTgt spid="56"/>
                                        </p:tgtEl>
                                      </p:cBhvr>
                                      <p:by x="150000" y="150000"/>
                                    </p:animScale>
                                  </p:childTnLst>
                                </p:cTn>
                              </p:par>
                            </p:childTnLst>
                          </p:cTn>
                        </p:par>
                        <p:par>
                          <p:cTn id="10" fill="hold">
                            <p:stCondLst>
                              <p:cond delay="500"/>
                            </p:stCondLst>
                            <p:childTnLst>
                              <p:par>
                                <p:cTn id="11" presetID="6" presetClass="emph" presetSubtype="0" autoRev="1" fill="hold" nodeType="afterEffect">
                                  <p:stCondLst>
                                    <p:cond delay="0"/>
                                  </p:stCondLst>
                                  <p:childTnLst>
                                    <p:animScale>
                                      <p:cBhvr>
                                        <p:cTn id="12" dur="500" fill="hold"/>
                                        <p:tgtEl>
                                          <p:spTgt spid="56"/>
                                        </p:tgtEl>
                                      </p:cBhvr>
                                      <p:by x="150000" y="150000"/>
                                    </p:animScale>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0"/>
                                        </p:tgtEl>
                                        <p:attrNameLst>
                                          <p:attrName>style.visibility</p:attrName>
                                        </p:attrNameLst>
                                      </p:cBhvr>
                                      <p:to>
                                        <p:strVal val="visible"/>
                                      </p:to>
                                    </p:set>
                                  </p:childTnLst>
                                </p:cTn>
                              </p:par>
                            </p:childTnLst>
                          </p:cTn>
                        </p:par>
                        <p:par>
                          <p:cTn id="19" fill="hold">
                            <p:stCondLst>
                              <p:cond delay="0"/>
                            </p:stCondLst>
                            <p:childTnLst>
                              <p:par>
                                <p:cTn id="20" presetID="6" presetClass="emph" presetSubtype="0" autoRev="1" fill="hold" nodeType="afterEffect">
                                  <p:stCondLst>
                                    <p:cond delay="0"/>
                                  </p:stCondLst>
                                  <p:childTnLst>
                                    <p:animScale>
                                      <p:cBhvr>
                                        <p:cTn id="21" dur="500" fill="hold"/>
                                        <p:tgtEl>
                                          <p:spTgt spid="109"/>
                                        </p:tgtEl>
                                      </p:cBhvr>
                                      <p:by x="150000" y="150000"/>
                                    </p:animScale>
                                  </p:childTnLst>
                                </p:cTn>
                              </p:par>
                              <p:par>
                                <p:cTn id="22" presetID="6" presetClass="emph" presetSubtype="0" autoRev="1" fill="hold" nodeType="withEffect">
                                  <p:stCondLst>
                                    <p:cond delay="0"/>
                                  </p:stCondLst>
                                  <p:childTnLst>
                                    <p:animScale>
                                      <p:cBhvr>
                                        <p:cTn id="23" dur="500" fill="hold"/>
                                        <p:tgtEl>
                                          <p:spTgt spid="110"/>
                                        </p:tgtEl>
                                      </p:cBhvr>
                                      <p:by x="150000" y="150000"/>
                                    </p:animScale>
                                  </p:childTnLst>
                                </p:cTn>
                              </p:par>
                            </p:childTnLst>
                          </p:cTn>
                        </p:par>
                        <p:par>
                          <p:cTn id="24" fill="hold">
                            <p:stCondLst>
                              <p:cond delay="500"/>
                            </p:stCondLst>
                            <p:childTnLst>
                              <p:par>
                                <p:cTn id="25" presetID="6" presetClass="emph" presetSubtype="0" autoRev="1" fill="hold" nodeType="afterEffect">
                                  <p:stCondLst>
                                    <p:cond delay="0"/>
                                  </p:stCondLst>
                                  <p:childTnLst>
                                    <p:animScale>
                                      <p:cBhvr>
                                        <p:cTn id="26" dur="500" fill="hold"/>
                                        <p:tgtEl>
                                          <p:spTgt spid="109"/>
                                        </p:tgtEl>
                                      </p:cBhvr>
                                      <p:by x="150000" y="150000"/>
                                    </p:animScale>
                                  </p:childTnLst>
                                </p:cTn>
                              </p:par>
                              <p:par>
                                <p:cTn id="27" presetID="6" presetClass="emph" presetSubtype="0" autoRev="1" fill="hold" nodeType="withEffect">
                                  <p:stCondLst>
                                    <p:cond delay="0"/>
                                  </p:stCondLst>
                                  <p:childTnLst>
                                    <p:animScale>
                                      <p:cBhvr>
                                        <p:cTn id="28" dur="500" fill="hold"/>
                                        <p:tgtEl>
                                          <p:spTgt spid="11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1.7 </a:t>
            </a:r>
            <a:r>
              <a:rPr lang="zh-CN" altLang="en-US" dirty="0"/>
              <a:t>防火墙的性能指标</a:t>
            </a:r>
            <a:endParaRPr lang="zh-CN" altLang="en-US" dirty="0"/>
          </a:p>
        </p:txBody>
      </p:sp>
      <p:pic>
        <p:nvPicPr>
          <p:cNvPr id="4" name="内容占位符 3"/>
          <p:cNvPicPr>
            <a:picLocks noChangeAspect="1"/>
          </p:cNvPicPr>
          <p:nvPr>
            <p:ph idx="1"/>
          </p:nvPr>
        </p:nvPicPr>
        <p:blipFill>
          <a:blip r:embed="rId1"/>
          <a:stretch>
            <a:fillRect/>
          </a:stretch>
        </p:blipFill>
        <p:spPr>
          <a:xfrm>
            <a:off x="604520" y="1366520"/>
            <a:ext cx="10401300" cy="457009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1.8 </a:t>
            </a:r>
            <a:r>
              <a:rPr lang="zh-CN" altLang="en-US" dirty="0"/>
              <a:t>防火墙的作用</a:t>
            </a:r>
            <a:endParaRPr lang="zh-CN" altLang="en-US" dirty="0"/>
          </a:p>
        </p:txBody>
      </p:sp>
      <p:sp>
        <p:nvSpPr>
          <p:cNvPr id="3" name="内容占位符 2"/>
          <p:cNvSpPr>
            <a:spLocks noGrp="1"/>
          </p:cNvSpPr>
          <p:nvPr>
            <p:ph idx="1"/>
          </p:nvPr>
        </p:nvSpPr>
        <p:spPr/>
        <p:txBody>
          <a:bodyPr>
            <a:normAutofit lnSpcReduction="10000"/>
          </a:bodyPr>
          <a:lstStyle/>
          <a:p>
            <a:r>
              <a:rPr lang="zh-CN" altLang="en-US"/>
              <a:t>网络安全的中心“扼制点” </a:t>
            </a:r>
            <a:endParaRPr lang="zh-CN" altLang="en-US"/>
          </a:p>
          <a:p>
            <a:r>
              <a:rPr lang="zh-CN" altLang="en-US"/>
              <a:t>集中强化安全策略</a:t>
            </a:r>
            <a:endParaRPr lang="en-US" altLang="zh-CN"/>
          </a:p>
          <a:p>
            <a:r>
              <a:rPr lang="zh-CN" altLang="en-US"/>
              <a:t>监视网络安全性</a:t>
            </a:r>
            <a:endParaRPr lang="zh-CN" altLang="en-US"/>
          </a:p>
          <a:p>
            <a:r>
              <a:rPr lang="zh-CN" altLang="en-US"/>
              <a:t>网络通信审计监控</a:t>
            </a:r>
            <a:endParaRPr lang="zh-CN" altLang="en-US"/>
          </a:p>
          <a:p>
            <a:pPr>
              <a:lnSpc>
                <a:spcPct val="80000"/>
              </a:lnSpc>
              <a:buFont typeface="Wingdings" panose="05000000000000000000" pitchFamily="2" charset="2"/>
              <a:buNone/>
            </a:pPr>
            <a:r>
              <a:rPr lang="zh-CN" altLang="en-US" dirty="0">
                <a:latin typeface="宋体" panose="02010600030101010101" pitchFamily="2" charset="-122"/>
                <a:ea typeface="黑体" panose="02010609060101010101" charset="-122"/>
                <a:sym typeface="+mn-ea"/>
              </a:rPr>
              <a:t>第一，可以使用防火墙作为网络的中心“扼制点”提供安全屏障，防止非法用户进入内部网进行破坏；</a:t>
            </a:r>
            <a:endParaRPr lang="en-US" altLang="zh-CN" dirty="0">
              <a:latin typeface="宋体" panose="02010600030101010101" pitchFamily="2" charset="-122"/>
              <a:ea typeface="黑体" panose="02010609060101010101" charset="-122"/>
            </a:endParaRPr>
          </a:p>
          <a:p>
            <a:pPr>
              <a:lnSpc>
                <a:spcPct val="80000"/>
              </a:lnSpc>
              <a:buFont typeface="Wingdings" panose="05000000000000000000" pitchFamily="2" charset="2"/>
              <a:buNone/>
            </a:pPr>
            <a:r>
              <a:rPr lang="zh-CN" altLang="en-US" dirty="0">
                <a:latin typeface="宋体" panose="02010600030101010101" pitchFamily="2" charset="-122"/>
                <a:ea typeface="黑体" panose="02010609060101010101" charset="-122"/>
                <a:sym typeface="+mn-ea"/>
              </a:rPr>
              <a:t>第二，可以在防火墙上集中实施相关安全策略，比如加密，从而增强保密性和强化内部网络的私有权；</a:t>
            </a:r>
            <a:endParaRPr lang="en-US" altLang="zh-CN" dirty="0">
              <a:latin typeface="宋体" panose="02010600030101010101" pitchFamily="2" charset="-122"/>
              <a:ea typeface="黑体" panose="02010609060101010101" charset="-122"/>
            </a:endParaRPr>
          </a:p>
          <a:p>
            <a:pPr>
              <a:lnSpc>
                <a:spcPct val="80000"/>
              </a:lnSpc>
              <a:buFont typeface="Wingdings" panose="05000000000000000000" pitchFamily="2" charset="2"/>
              <a:buNone/>
            </a:pPr>
            <a:r>
              <a:rPr lang="zh-CN" altLang="en-US" dirty="0">
                <a:latin typeface="宋体" panose="02010600030101010101" pitchFamily="2" charset="-122"/>
                <a:ea typeface="黑体" panose="02010609060101010101" charset="-122"/>
                <a:sym typeface="+mn-ea"/>
              </a:rPr>
              <a:t>第三，可以在防火墙上很方便地监视网络的安全性，对安全事件产生报警信息；</a:t>
            </a:r>
            <a:endParaRPr lang="en-US" altLang="zh-CN" dirty="0">
              <a:latin typeface="宋体" panose="02010600030101010101" pitchFamily="2" charset="-122"/>
              <a:ea typeface="黑体" panose="02010609060101010101" charset="-122"/>
            </a:endParaRPr>
          </a:p>
          <a:p>
            <a:pPr>
              <a:lnSpc>
                <a:spcPct val="80000"/>
              </a:lnSpc>
              <a:buFont typeface="Wingdings" panose="05000000000000000000" pitchFamily="2" charset="2"/>
              <a:buNone/>
            </a:pPr>
            <a:r>
              <a:rPr lang="zh-CN" altLang="en-US" dirty="0">
                <a:latin typeface="宋体" panose="02010600030101010101" pitchFamily="2" charset="-122"/>
                <a:ea typeface="黑体" panose="02010609060101010101" charset="-122"/>
                <a:sym typeface="+mn-ea"/>
              </a:rPr>
              <a:t>第四，可以在防火墙上对流经的网络通信进行审计和计费。</a:t>
            </a:r>
            <a:endParaRPr lang="zh-CN" altLang="en-US" dirty="0">
              <a:latin typeface="宋体" panose="02010600030101010101" pitchFamily="2" charset="-122"/>
              <a:ea typeface="黑体" panose="02010609060101010101" charset="-122"/>
            </a:endParaRPr>
          </a:p>
          <a:p>
            <a:endParaRPr lang="zh-CN" altLang="en-US"/>
          </a:p>
          <a:p>
            <a:endParaRPr lang="zh-CN" altLang="en-US"/>
          </a:p>
        </p:txBody>
      </p:sp>
    </p:spTree>
  </p:cSld>
  <p:clrMapOvr>
    <a:masterClrMapping/>
  </p:clrMapOvr>
</p:sld>
</file>

<file path=ppt/tags/tag1.xml><?xml version="1.0" encoding="utf-8"?>
<p:tagLst xmlns:p="http://schemas.openxmlformats.org/presentationml/2006/main">
  <p:tag name="commondata" val="eyJoZGlkIjoiZDViZWJjMzViZjUzOTdjZWVjOWU2MWI0ZGM4NjIwZjcifQ=="/>
</p:tagLst>
</file>

<file path=ppt/theme/theme1.xml><?xml version="1.0" encoding="utf-8"?>
<a:theme xmlns:a="http://schemas.openxmlformats.org/drawingml/2006/main" name="Office 主题​​">
  <a:themeElements>
    <a:clrScheme name="自定义 1">
      <a:dk1>
        <a:srgbClr val="2F5496"/>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9292</Words>
  <Application>WPS 演示</Application>
  <PresentationFormat>宽屏</PresentationFormat>
  <Paragraphs>965</Paragraphs>
  <Slides>59</Slides>
  <Notes>59</Notes>
  <HiddenSlides>10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27</vt:i4>
      </vt:variant>
      <vt:variant>
        <vt:lpstr>幻灯片标题</vt:lpstr>
      </vt:variant>
      <vt:variant>
        <vt:i4>59</vt:i4>
      </vt:variant>
    </vt:vector>
  </HeadingPairs>
  <TitlesOfParts>
    <vt:vector size="102" baseType="lpstr">
      <vt:lpstr>Arial</vt:lpstr>
      <vt:lpstr>宋体</vt:lpstr>
      <vt:lpstr>Wingdings</vt:lpstr>
      <vt:lpstr>微软雅黑</vt:lpstr>
      <vt:lpstr>字魂45号-冰宇雅宋</vt:lpstr>
      <vt:lpstr>方正正大黑简体</vt:lpstr>
      <vt:lpstr>黑体</vt:lpstr>
      <vt:lpstr>华文行楷</vt:lpstr>
      <vt:lpstr>Tahoma</vt:lpstr>
      <vt:lpstr>Wingdings 2</vt:lpstr>
      <vt:lpstr>Times New Roman</vt:lpstr>
      <vt:lpstr>Arial Unicode MS</vt:lpstr>
      <vt:lpstr>等线</vt:lpstr>
      <vt:lpstr>Franklin Gothic Book</vt:lpstr>
      <vt:lpstr>Calibri</vt:lpstr>
      <vt:lpstr>Office 主题​​</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Visio.Drawing.11</vt:lpstr>
      <vt:lpstr>Visio.Drawing.11</vt:lpstr>
      <vt:lpstr>Visio.Drawing.11</vt:lpstr>
      <vt:lpstr>Visio.Drawing.11</vt:lpstr>
      <vt:lpstr>Visio.Drawing.11</vt:lpstr>
      <vt:lpstr>Visio.Drawing.11</vt:lpstr>
      <vt:lpstr>MS_ClipArt_Gallery.2</vt:lpstr>
      <vt:lpstr>MS_ClipArt_Gallery.2</vt:lpstr>
      <vt:lpstr>MS_ClipArt_Gallery.2</vt:lpstr>
      <vt:lpstr>MS_ClipArt_Gallery.2</vt:lpstr>
      <vt:lpstr>MS_ClipArt_Gallery.2</vt:lpstr>
      <vt:lpstr>Photoshop.Image.5</vt:lpstr>
      <vt:lpstr>Visio.Drawing.11</vt:lpstr>
      <vt:lpstr>MS_ClipArt_Gallery.2</vt:lpstr>
      <vt:lpstr>MS_ClipArt_Gallery.2</vt:lpstr>
      <vt:lpstr>第4讲 防火墙技术</vt:lpstr>
      <vt:lpstr>1.1 防火墙的概念</vt:lpstr>
      <vt:lpstr>1.2 防火墙的基本要求</vt:lpstr>
      <vt:lpstr>1.3 防火墙的动作</vt:lpstr>
      <vt:lpstr>1.4 防火墙的默认策略</vt:lpstr>
      <vt:lpstr>1.5 防火墙的分类</vt:lpstr>
      <vt:lpstr>1.6 防火墙的分类</vt:lpstr>
      <vt:lpstr>1.7 防火墙的性能指标</vt:lpstr>
      <vt:lpstr>1.8 防火墙的作用</vt:lpstr>
      <vt:lpstr>1.9 防火墙的局限性</vt:lpstr>
      <vt:lpstr>1.10 防火墙安全区域</vt:lpstr>
      <vt:lpstr>1.10 防火墙安全区域</vt:lpstr>
      <vt:lpstr>1.11 防火墙工作模式</vt:lpstr>
      <vt:lpstr>1.11 防火墙工作模式</vt:lpstr>
      <vt:lpstr>1.11 防火墙工作模式</vt:lpstr>
      <vt:lpstr>1.11 防火墙工作模式</vt:lpstr>
      <vt:lpstr>1.11 防火墙工作模式</vt:lpstr>
      <vt:lpstr>1.11 防火墙工作模式</vt:lpstr>
      <vt:lpstr>1.11 防火墙工作模式</vt:lpstr>
      <vt:lpstr>1.11 防火墙工作模式</vt:lpstr>
      <vt:lpstr>1.10 防火墙的技术路线</vt:lpstr>
      <vt:lpstr>1.11 防火墙网络部署</vt:lpstr>
      <vt:lpstr>1.12 防火墙安全模型</vt:lpstr>
      <vt:lpstr>2.1 基本概念</vt:lpstr>
      <vt:lpstr>2.2 包过滤工作机制</vt:lpstr>
      <vt:lpstr>2.3 包过滤规则</vt:lpstr>
      <vt:lpstr>2.3 包过滤规则</vt:lpstr>
      <vt:lpstr>2.3 包过滤规则</vt:lpstr>
      <vt:lpstr>2.3 包过滤规则</vt:lpstr>
      <vt:lpstr>2.3 包过滤规则</vt:lpstr>
      <vt:lpstr>2.4 包过滤配置实例</vt:lpstr>
      <vt:lpstr>2.4 包过滤配置实例</vt:lpstr>
      <vt:lpstr>2.4 包过滤配置实例</vt:lpstr>
      <vt:lpstr>2.4 包过滤配置实例</vt:lpstr>
      <vt:lpstr>2.4 包过滤配置实例</vt:lpstr>
      <vt:lpstr>2.5 包过滤的优缺点</vt:lpstr>
      <vt:lpstr>2.6 Linux Netfilter架构</vt:lpstr>
      <vt:lpstr>2.6 Linux Netfilter架构</vt:lpstr>
      <vt:lpstr>2.6 Linux Netfilter架构</vt:lpstr>
      <vt:lpstr>3.1 包过滤的问题</vt:lpstr>
      <vt:lpstr>3.2 解决思路——状态检测</vt:lpstr>
      <vt:lpstr>3.3 状态检测表（连接表）</vt:lpstr>
      <vt:lpstr>3.4 TCP状态检测</vt:lpstr>
      <vt:lpstr>3.4 TCP状态检测</vt:lpstr>
      <vt:lpstr>3.5 非TCP状态检测</vt:lpstr>
      <vt:lpstr>3.5 非TCP状态检测</vt:lpstr>
      <vt:lpstr>3.6 连接表的组织</vt:lpstr>
      <vt:lpstr>3.7 状态检测防火墙优缺点</vt:lpstr>
      <vt:lpstr>4.1 应用代理的提出</vt:lpstr>
      <vt:lpstr>4.2 应用代理工作机制</vt:lpstr>
      <vt:lpstr>4.2 应用代理工作机制</vt:lpstr>
      <vt:lpstr>4.3 应用代理的功能</vt:lpstr>
      <vt:lpstr>4.4 透明代理</vt:lpstr>
      <vt:lpstr>4.5 应用代理的优缺点</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网络扫描与网络监听</dc:title>
  <dc:creator>ZHANGYH</dc:creator>
  <cp:lastModifiedBy>啊呜呼哀</cp:lastModifiedBy>
  <cp:revision>402</cp:revision>
  <dcterms:created xsi:type="dcterms:W3CDTF">2021-07-23T03:33:00Z</dcterms:created>
  <dcterms:modified xsi:type="dcterms:W3CDTF">2024-05-30T09:20:14Z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C7E40666858344BFB54402004DD910E0_12</vt:lpwstr>
  </property>
  <property fmtid="{D5CDD505-2E9C-101B-9397-08002B2CF9AE}" pid="3" name="KSOProductBuildVer">
    <vt:lpwstr>2052-12.1.0.16729</vt:lpwstr>
  </property>
</Properties>
</file>